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9FB"/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66" autoAdjust="0"/>
    <p:restoredTop sz="94660"/>
  </p:normalViewPr>
  <p:slideViewPr>
    <p:cSldViewPr snapToGrid="0">
      <p:cViewPr varScale="1">
        <p:scale>
          <a:sx n="84" d="100"/>
          <a:sy n="84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5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3/23/2024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3/23/2024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3/23/2024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3/23/2024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3/23/2024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3/23/2024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3/23/2024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3/23/2024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3/23/2024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3/23/2024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3/23/2024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3/23/2024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3/23/2024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3B9702-7FBF-4720-8670-571C5E7EEDDE}" type="datetime1">
              <a:rPr lang="en-US" smtClean="0"/>
              <a:pPr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EC9BC92D-D441-4A08-84AC-08548648DE4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87" y="124322"/>
            <a:ext cx="1436205" cy="143620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VsFtIYsa8E?feature=oembed" TargetMode="Externa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63PEIz-eoo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2C1F7D4-E34B-443F-B8EC-E6F9CE6D11B6}"/>
              </a:ext>
            </a:extLst>
          </p:cNvPr>
          <p:cNvSpPr/>
          <p:nvPr/>
        </p:nvSpPr>
        <p:spPr>
          <a:xfrm>
            <a:off x="2431325" y="3429000"/>
            <a:ext cx="6183086" cy="228382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1361" y="1363030"/>
            <a:ext cx="9985964" cy="1034775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Amigos de Jesús y María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1745" y="3556680"/>
            <a:ext cx="6422666" cy="202846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endParaRPr lang="es-P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Jesús el Buen Pastor </a:t>
            </a:r>
          </a:p>
          <a:p>
            <a:pPr algn="ctr"/>
            <a:r>
              <a:rPr lang="es-P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B - IV Domingo de Pascua, </a:t>
            </a:r>
            <a:r>
              <a:rPr lang="es-ES" sz="14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Juan 10:11-18 </a:t>
            </a:r>
          </a:p>
          <a:p>
            <a:pPr algn="ctr"/>
            <a:endParaRPr lang="es-ES" sz="1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niños de 9+ años</a:t>
            </a:r>
          </a:p>
          <a:p>
            <a:pPr algn="ctr"/>
            <a:endParaRPr lang="es-E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800" b="1" dirty="0">
                <a:ln/>
                <a:solidFill>
                  <a:schemeClr val="accent3"/>
                </a:solidFill>
                <a:latin typeface="Arial Black" panose="020B0A04020102020204" pitchFamily="34" charset="0"/>
                <a:ea typeface="+mj-ea"/>
                <a:cs typeface="+mj-cs"/>
              </a:rPr>
              <a:t>www.fcpeace.org</a:t>
            </a: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1EFEDCC-68F6-479C-8FA2-A674A85CD7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828" y="2824525"/>
            <a:ext cx="1517815" cy="375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FEA1B-5127-42F5-ABBD-7038800F2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769325"/>
            <a:ext cx="11094720" cy="2002971"/>
          </a:xfrm>
        </p:spPr>
        <p:txBody>
          <a:bodyPr>
            <a:normAutofit fontScale="90000"/>
          </a:bodyPr>
          <a:lstStyle/>
          <a:p>
            <a:pPr algn="ctr"/>
            <a:br>
              <a:rPr lang="es-PE" sz="1800" b="0" i="0" u="none" strike="noStrike" baseline="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s-ES" sz="5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maranth" panose="02000503050000020004" pitchFamily="50" charset="0"/>
                <a:ea typeface="+mn-ea"/>
                <a:cs typeface="+mn-cs"/>
              </a:rPr>
              <a:t> </a:t>
            </a:r>
            <a:r>
              <a:rPr lang="es-ES" sz="3600" dirty="0">
                <a:ln w="0"/>
                <a:solidFill>
                  <a:schemeClr val="accent3">
                    <a:lumMod val="50000"/>
                  </a:schemeClr>
                </a:solidFill>
                <a:effectLst/>
                <a:latin typeface="Amaranth" panose="02000503050000020004" pitchFamily="50" charset="0"/>
                <a:ea typeface="+mn-ea"/>
                <a:cs typeface="+mn-cs"/>
              </a:rPr>
              <a:t>Jesús dice que sus ovejas siguen al Buen Pastor porque reconocen su voz…</a:t>
            </a:r>
            <a:br>
              <a:rPr lang="es-ES" sz="3600" dirty="0">
                <a:ln w="0"/>
                <a:solidFill>
                  <a:schemeClr val="accent3">
                    <a:lumMod val="50000"/>
                  </a:schemeClr>
                </a:solidFill>
                <a:effectLst/>
                <a:latin typeface="Amaranth" panose="02000503050000020004" pitchFamily="50" charset="0"/>
                <a:ea typeface="+mn-ea"/>
                <a:cs typeface="+mn-cs"/>
              </a:rPr>
            </a:br>
            <a:br>
              <a:rPr lang="es-ES" sz="36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maranth" panose="02000503050000020004" pitchFamily="50" charset="0"/>
                <a:ea typeface="+mn-ea"/>
                <a:cs typeface="+mn-cs"/>
              </a:rPr>
            </a:br>
            <a:r>
              <a:rPr lang="es-ES" sz="49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maranth" panose="02000503050000020004" pitchFamily="50" charset="0"/>
                <a:ea typeface="+mn-ea"/>
                <a:cs typeface="+mn-cs"/>
              </a:rPr>
              <a:t>¿Como reconocemos la voz de Jesús en otros?</a:t>
            </a:r>
            <a:endParaRPr lang="es-PE" sz="540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maranth" panose="0200050305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92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9D63AFF-FD1F-4AE2-B011-FA0EC9AD4E42}"/>
              </a:ext>
            </a:extLst>
          </p:cNvPr>
          <p:cNvSpPr/>
          <p:nvPr/>
        </p:nvSpPr>
        <p:spPr>
          <a:xfrm>
            <a:off x="1195849" y="2699657"/>
            <a:ext cx="4273140" cy="1811386"/>
          </a:xfrm>
          <a:prstGeom prst="roundRect">
            <a:avLst/>
          </a:prstGeom>
          <a:solidFill>
            <a:schemeClr val="bg1">
              <a:alpha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56F20C-1382-407F-A567-F117B9CFE9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8431" y="3117666"/>
            <a:ext cx="3727976" cy="128016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s-ES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En la oración y en los Evangelios, Jesús se revela y nos dice lo que quiere de nosotros.</a:t>
            </a:r>
            <a:endParaRPr lang="es-PE" sz="2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050" name="Picture 2" descr="ORACIÓN POR LOS JÓVENES ADOLESCENTES">
            <a:extLst>
              <a:ext uri="{FF2B5EF4-FFF2-40B4-BE49-F238E27FC236}">
                <a16:creationId xmlns:a16="http://schemas.microsoft.com/office/drawing/2014/main" id="{10A0D160-1E3F-48F0-B3EC-FC23233CA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796" y="233496"/>
            <a:ext cx="5534488" cy="288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ristianos Gays » Biblia Joven y Biblia para los Jóvenes Católicos">
            <a:extLst>
              <a:ext uri="{FF2B5EF4-FFF2-40B4-BE49-F238E27FC236}">
                <a16:creationId xmlns:a16="http://schemas.microsoft.com/office/drawing/2014/main" id="{37AE1D6D-0F13-4EDF-A43F-9E915D107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237" y="3424124"/>
            <a:ext cx="3072456" cy="320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74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FEA1B-5127-42F5-ABBD-7038800F2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553" y="2751909"/>
            <a:ext cx="8134894" cy="1200416"/>
          </a:xfrm>
        </p:spPr>
        <p:txBody>
          <a:bodyPr>
            <a:normAutofit fontScale="90000"/>
          </a:bodyPr>
          <a:lstStyle/>
          <a:p>
            <a:pPr algn="ctr"/>
            <a:br>
              <a:rPr lang="es-PE" sz="1800" b="0" i="0" u="none" strike="noStrike" baseline="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s-ES" sz="5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maranth" panose="02000503050000020004" pitchFamily="50" charset="0"/>
                <a:ea typeface="+mn-ea"/>
                <a:cs typeface="+mn-cs"/>
              </a:rPr>
              <a:t> ¿Qué dice Jesús que debemos hacer para seguirlo? </a:t>
            </a:r>
            <a:endParaRPr lang="es-PE" sz="540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maranth" panose="0200050305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82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9D63AFF-FD1F-4AE2-B011-FA0EC9AD4E42}"/>
              </a:ext>
            </a:extLst>
          </p:cNvPr>
          <p:cNvSpPr/>
          <p:nvPr/>
        </p:nvSpPr>
        <p:spPr>
          <a:xfrm>
            <a:off x="28258" y="2716823"/>
            <a:ext cx="4621479" cy="4093029"/>
          </a:xfrm>
          <a:prstGeom prst="roundRect">
            <a:avLst/>
          </a:prstGeom>
          <a:solidFill>
            <a:schemeClr val="bg1">
              <a:alpha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56F20C-1382-407F-A567-F117B9CFE9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5010" y="2837989"/>
            <a:ext cx="3727976" cy="3248297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s-ES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Nos dice que amemos a Dios y nuestro prójimo con todo nuestro corazón. Nos enseñó con su vida cuando salía a orarle a su Padre en el Cielo, cuando curaba a los enfermos, cuando le daba de comer a los hambrientos, cuando perdonaba a los pecadores, cuando le lavó los pies a sus apóstoles…</a:t>
            </a:r>
            <a:endParaRPr lang="es-PE" sz="2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076" name="Picture 4" descr="Versículos de la Biblia sobre el amor | ComeUntoChrist.org">
            <a:extLst>
              <a:ext uri="{FF2B5EF4-FFF2-40B4-BE49-F238E27FC236}">
                <a16:creationId xmlns:a16="http://schemas.microsoft.com/office/drawing/2014/main" id="{6C7E8DCF-EB99-497D-9D2B-7718B2AF7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85" y="48148"/>
            <a:ext cx="3683923" cy="245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a Eucaristía y los jóvenes: El amor al prójimo">
            <a:extLst>
              <a:ext uri="{FF2B5EF4-FFF2-40B4-BE49-F238E27FC236}">
                <a16:creationId xmlns:a16="http://schemas.microsoft.com/office/drawing/2014/main" id="{5A98BE60-0806-421E-ADED-BEBDC9CE4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490" y="62843"/>
            <a:ext cx="2986329" cy="278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Jesús ora en el jardín de Getsemaní | La vida de Jesús">
            <a:extLst>
              <a:ext uri="{FF2B5EF4-FFF2-40B4-BE49-F238E27FC236}">
                <a16:creationId xmlns:a16="http://schemas.microsoft.com/office/drawing/2014/main" id="{E8429119-763A-4FB6-AFCF-5FD1C0537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901" y="253219"/>
            <a:ext cx="3429000" cy="234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JESÚS Y LOS ENFERMOS | EN BUSCA DE JESÚS">
            <a:extLst>
              <a:ext uri="{FF2B5EF4-FFF2-40B4-BE49-F238E27FC236}">
                <a16:creationId xmlns:a16="http://schemas.microsoft.com/office/drawing/2014/main" id="{CFEE6D39-0DED-42BB-ABA4-970E098E7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287" y="3101967"/>
            <a:ext cx="2547182" cy="353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Jesus lava los pies de sus discipulos Juan 13 predica - Pasión por la  Palabra">
            <a:extLst>
              <a:ext uri="{FF2B5EF4-FFF2-40B4-BE49-F238E27FC236}">
                <a16:creationId xmlns:a16="http://schemas.microsoft.com/office/drawing/2014/main" id="{A5F6AE91-1A08-4B33-A129-A798BE246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220" y="4672159"/>
            <a:ext cx="3333751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La actitud de Jesús hacia la mujer">
            <a:extLst>
              <a:ext uri="{FF2B5EF4-FFF2-40B4-BE49-F238E27FC236}">
                <a16:creationId xmlns:a16="http://schemas.microsoft.com/office/drawing/2014/main" id="{B27BFB2A-4347-46B8-9C04-D3AF80F2E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220" y="2876596"/>
            <a:ext cx="33337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8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FEA1B-5127-42F5-ABBD-7038800F2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493" y="2828792"/>
            <a:ext cx="9519013" cy="1200416"/>
          </a:xfrm>
        </p:spPr>
        <p:txBody>
          <a:bodyPr>
            <a:normAutofit fontScale="90000"/>
          </a:bodyPr>
          <a:lstStyle/>
          <a:p>
            <a:pPr algn="ctr"/>
            <a:br>
              <a:rPr lang="es-PE" sz="1800" b="0" i="0" u="none" strike="noStrike" baseline="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s-ES" sz="5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maranth" panose="02000503050000020004" pitchFamily="50" charset="0"/>
                <a:ea typeface="+mn-ea"/>
                <a:cs typeface="+mn-cs"/>
              </a:rPr>
              <a:t> ¿Como podemos escuchar y seguirlo?</a:t>
            </a:r>
            <a:endParaRPr lang="es-PE" sz="540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maranth" panose="02000503050000020004" pitchFamily="50" charset="0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A90ACD5-A274-4482-A5FA-C19D806D71C5}"/>
              </a:ext>
            </a:extLst>
          </p:cNvPr>
          <p:cNvSpPr txBox="1"/>
          <p:nvPr/>
        </p:nvSpPr>
        <p:spPr>
          <a:xfrm>
            <a:off x="7506789" y="4972594"/>
            <a:ext cx="2377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ln w="0"/>
                <a:solidFill>
                  <a:schemeClr val="accent3">
                    <a:lumMod val="50000"/>
                  </a:schemeClr>
                </a:solidFill>
                <a:effectLst/>
                <a:latin typeface="Amaranth" panose="02000503050000020004" pitchFamily="50" charset="0"/>
              </a:rPr>
              <a:t>Compartir…. </a:t>
            </a:r>
            <a:endParaRPr lang="es-PE" sz="3200" dirty="0">
              <a:ln w="0"/>
              <a:solidFill>
                <a:schemeClr val="accent3">
                  <a:lumMod val="50000"/>
                </a:schemeClr>
              </a:solidFill>
              <a:effectLst/>
              <a:latin typeface="Amaranth" panose="0200050305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02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35CEF8C-EEF8-47D3-98A9-5B2C7FE35A00}"/>
              </a:ext>
            </a:extLst>
          </p:cNvPr>
          <p:cNvSpPr txBox="1">
            <a:spLocks/>
          </p:cNvSpPr>
          <p:nvPr/>
        </p:nvSpPr>
        <p:spPr>
          <a:xfrm>
            <a:off x="1103018" y="2730276"/>
            <a:ext cx="9985964" cy="1034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ACTIVIDADES</a:t>
            </a:r>
          </a:p>
        </p:txBody>
      </p:sp>
    </p:spTree>
    <p:extLst>
      <p:ext uri="{BB962C8B-B14F-4D97-AF65-F5344CB8AC3E}">
        <p14:creationId xmlns:p14="http://schemas.microsoft.com/office/powerpoint/2010/main" val="92805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9D63AFF-FD1F-4AE2-B011-FA0EC9AD4E42}"/>
              </a:ext>
            </a:extLst>
          </p:cNvPr>
          <p:cNvSpPr/>
          <p:nvPr/>
        </p:nvSpPr>
        <p:spPr>
          <a:xfrm>
            <a:off x="1613860" y="52254"/>
            <a:ext cx="10168837" cy="1706880"/>
          </a:xfrm>
          <a:prstGeom prst="roundRect">
            <a:avLst/>
          </a:prstGeom>
          <a:solidFill>
            <a:schemeClr val="bg1">
              <a:alpha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100" name="Picture 4" descr="El buen pastor Crucigrama | Sermons4Kids">
            <a:extLst>
              <a:ext uri="{FF2B5EF4-FFF2-40B4-BE49-F238E27FC236}">
                <a16:creationId xmlns:a16="http://schemas.microsoft.com/office/drawing/2014/main" id="{2103F933-F99F-4168-AC21-638773355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0516F8-63E1-3BDC-A976-51975CA3174D}"/>
              </a:ext>
            </a:extLst>
          </p:cNvPr>
          <p:cNvSpPr txBox="1"/>
          <p:nvPr/>
        </p:nvSpPr>
        <p:spPr>
          <a:xfrm>
            <a:off x="9529899" y="1054470"/>
            <a:ext cx="1577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B     E  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1D97B9-0837-2AE4-561F-693AAAEC43A8}"/>
              </a:ext>
            </a:extLst>
          </p:cNvPr>
          <p:cNvSpPr txBox="1"/>
          <p:nvPr/>
        </p:nvSpPr>
        <p:spPr>
          <a:xfrm>
            <a:off x="7780617" y="1498109"/>
            <a:ext cx="2528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  </a:t>
            </a:r>
            <a:r>
              <a:rPr lang="en-US" b="1" dirty="0">
                <a:solidFill>
                  <a:srgbClr val="FF0000"/>
                </a:solidFill>
              </a:rPr>
              <a:t>P      S   T  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277B3E-2ECF-5EE5-BECB-2FAF2A3BF3A3}"/>
              </a:ext>
            </a:extLst>
          </p:cNvPr>
          <p:cNvSpPr txBox="1"/>
          <p:nvPr/>
        </p:nvSpPr>
        <p:spPr>
          <a:xfrm>
            <a:off x="8761365" y="1968132"/>
            <a:ext cx="2528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O  V  E  J   A  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34AA63-26BE-20BC-02AD-7FA7F6FCBBD1}"/>
              </a:ext>
            </a:extLst>
          </p:cNvPr>
          <p:cNvSpPr txBox="1"/>
          <p:nvPr/>
        </p:nvSpPr>
        <p:spPr>
          <a:xfrm>
            <a:off x="6100652" y="2192519"/>
            <a:ext cx="1727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L      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2BF73B-ABB3-4D16-6285-2F91881FE569}"/>
              </a:ext>
            </a:extLst>
          </p:cNvPr>
          <p:cNvSpPr txBox="1"/>
          <p:nvPr/>
        </p:nvSpPr>
        <p:spPr>
          <a:xfrm>
            <a:off x="8001724" y="2411576"/>
            <a:ext cx="3334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   </a:t>
            </a:r>
            <a:r>
              <a:rPr lang="en-US" b="1" dirty="0">
                <a:solidFill>
                  <a:srgbClr val="FF0000"/>
                </a:solidFill>
              </a:rPr>
              <a:t>S   C  U   C  H      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95B58C-E258-8D74-355A-D27A73D04C6E}"/>
              </a:ext>
            </a:extLst>
          </p:cNvPr>
          <p:cNvSpPr txBox="1"/>
          <p:nvPr/>
        </p:nvSpPr>
        <p:spPr>
          <a:xfrm>
            <a:off x="8409600" y="530000"/>
            <a:ext cx="3057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1600" b="1" dirty="0">
                <a:solidFill>
                  <a:srgbClr val="FF0000"/>
                </a:solidFill>
              </a:rPr>
              <a:t>V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I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D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51456D-9804-FDF1-9C48-96C4C8DC8BBE}"/>
              </a:ext>
            </a:extLst>
          </p:cNvPr>
          <p:cNvSpPr txBox="1"/>
          <p:nvPr/>
        </p:nvSpPr>
        <p:spPr>
          <a:xfrm>
            <a:off x="10016736" y="557194"/>
            <a:ext cx="2926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1600" b="1" dirty="0">
                <a:solidFill>
                  <a:srgbClr val="FF0000"/>
                </a:solidFill>
              </a:rPr>
              <a:t>H 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U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I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EC0DA4-2147-1FE0-BF91-FA11B5A596A0}"/>
              </a:ext>
            </a:extLst>
          </p:cNvPr>
          <p:cNvSpPr txBox="1"/>
          <p:nvPr/>
        </p:nvSpPr>
        <p:spPr>
          <a:xfrm>
            <a:off x="7091227" y="1054470"/>
            <a:ext cx="2528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    E  D      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9C21D8-CF49-5CB5-E688-F3C214AEE2B7}"/>
              </a:ext>
            </a:extLst>
          </p:cNvPr>
          <p:cNvSpPr txBox="1"/>
          <p:nvPr/>
        </p:nvSpPr>
        <p:spPr>
          <a:xfrm>
            <a:off x="7999176" y="1530799"/>
            <a:ext cx="2957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A  D R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E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070140-997C-EF01-DA70-5673F09BA4E3}"/>
              </a:ext>
            </a:extLst>
          </p:cNvPr>
          <p:cNvSpPr txBox="1"/>
          <p:nvPr/>
        </p:nvSpPr>
        <p:spPr>
          <a:xfrm>
            <a:off x="7215610" y="821001"/>
            <a:ext cx="2840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1500" b="1" dirty="0">
                <a:solidFill>
                  <a:srgbClr val="FF0000"/>
                </a:solidFill>
              </a:rPr>
              <a:t>REBAÑ</a:t>
            </a:r>
          </a:p>
          <a:p>
            <a:r>
              <a:rPr lang="en-US" sz="15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E0010B-3CF8-AB41-9F42-35A91C9E406F}"/>
              </a:ext>
            </a:extLst>
          </p:cNvPr>
          <p:cNvSpPr txBox="1"/>
          <p:nvPr/>
        </p:nvSpPr>
        <p:spPr>
          <a:xfrm>
            <a:off x="6392515" y="1755872"/>
            <a:ext cx="307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b="1" dirty="0">
                <a:solidFill>
                  <a:srgbClr val="FF0000"/>
                </a:solidFill>
              </a:rPr>
              <a:t>V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O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EB8255-947A-C74C-DE4B-F45D329160C1}"/>
              </a:ext>
            </a:extLst>
          </p:cNvPr>
          <p:cNvSpPr txBox="1"/>
          <p:nvPr/>
        </p:nvSpPr>
        <p:spPr>
          <a:xfrm>
            <a:off x="10452516" y="1944142"/>
            <a:ext cx="30779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1600" b="1" dirty="0">
                <a:solidFill>
                  <a:srgbClr val="FF0000"/>
                </a:solidFill>
              </a:rPr>
              <a:t>M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A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20744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EC642D-E87A-4524-B8FB-CB73FF007DC8}"/>
              </a:ext>
            </a:extLst>
          </p:cNvPr>
          <p:cNvSpPr txBox="1"/>
          <p:nvPr/>
        </p:nvSpPr>
        <p:spPr>
          <a:xfrm>
            <a:off x="3464169" y="1304687"/>
            <a:ext cx="6140546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40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Oración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500" dirty="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30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Jesús, Tú nos conoces por nuestro nombre. Te damos gracias, Señor, porque nos amas sin condiciones. Danos un corazón abierto para escuchar tu voz y siempre seguirte. Amen</a:t>
            </a:r>
            <a:endParaRPr lang="en-US" sz="3000" dirty="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4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ADORADORES 4 - MI PASTOR - VIDEO LYRICS">
            <a:hlinkClick r:id="" action="ppaction://media"/>
            <a:extLst>
              <a:ext uri="{FF2B5EF4-FFF2-40B4-BE49-F238E27FC236}">
                <a16:creationId xmlns:a16="http://schemas.microsoft.com/office/drawing/2014/main" id="{7F3A1230-03A3-45AB-8A93-6C0122FAB8A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689317"/>
            <a:ext cx="12192000" cy="595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0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Juan 10, 11-18: JESÚS, EL BUEN PASTOR">
            <a:hlinkClick r:id="" action="ppaction://media"/>
            <a:extLst>
              <a:ext uri="{FF2B5EF4-FFF2-40B4-BE49-F238E27FC236}">
                <a16:creationId xmlns:a16="http://schemas.microsoft.com/office/drawing/2014/main" id="{C5E90715-6D59-4B47-9736-B37346573CF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83809" y="1055077"/>
            <a:ext cx="11305735" cy="58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0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FF0A1BCC-5816-4A6E-B810-2A176014CC3D}"/>
              </a:ext>
            </a:extLst>
          </p:cNvPr>
          <p:cNvSpPr/>
          <p:nvPr/>
        </p:nvSpPr>
        <p:spPr>
          <a:xfrm>
            <a:off x="1384663" y="2281646"/>
            <a:ext cx="5007428" cy="3866605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262467A-A24B-4AAB-A0AE-D20587A8E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7114" y="2563685"/>
            <a:ext cx="4202526" cy="3528959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es-ES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Yo soy el buen pastor. El buen pastor da su vida por las ovejas; pero el que trabaja solamente por la paga, cuando ve venir al lobo deja las ovejas y huye, porque no es el pastor y porque las ovejas no son suyas. Y el lobo ataca a las ovejas y las dispersa en todas direcciones. Ese hombre huye porque lo único que le importa es la paga, y no las ovejas. </a:t>
            </a:r>
            <a:endParaRPr lang="es-PE" sz="19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CAE6959-4475-4962-AA67-40E97195A49D}"/>
              </a:ext>
            </a:extLst>
          </p:cNvPr>
          <p:cNvSpPr/>
          <p:nvPr/>
        </p:nvSpPr>
        <p:spPr>
          <a:xfrm>
            <a:off x="3283322" y="1168353"/>
            <a:ext cx="6021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maranth" panose="02000503050000020004" pitchFamily="50" charset="0"/>
              </a:rPr>
              <a:t>Jesús el Buen Pastor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3523999-2614-4E1F-83F4-7AAA74A814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19" y="2613664"/>
            <a:ext cx="3185541" cy="3429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632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6502BF9-BD00-4906-AB25-FC1D0AB4F198}"/>
              </a:ext>
            </a:extLst>
          </p:cNvPr>
          <p:cNvSpPr/>
          <p:nvPr/>
        </p:nvSpPr>
        <p:spPr>
          <a:xfrm>
            <a:off x="6096000" y="1402080"/>
            <a:ext cx="5399314" cy="4467497"/>
          </a:xfrm>
          <a:prstGeom prst="roundRect">
            <a:avLst/>
          </a:prstGeom>
          <a:solidFill>
            <a:schemeClr val="bg1">
              <a:alpha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5D281D-5559-4874-9847-60DF1478E9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1979" y="1763850"/>
            <a:ext cx="4572000" cy="3831535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es-ES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“Yo soy el buen pastor. </a:t>
            </a:r>
            <a:r>
              <a:rPr lang="es-ES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Así como mi Padre me conoce a mí y yo conozco a mi Padre, así también yo conozco a mis ovejas y ellas me conocen a mí. Yo doy mi vida por mis ovejas. También tengo otras ovejas que no son de este redil; y también a ellas debo traerlas. Ellas me obedecerán, y habrá un solo rebaño y un solo pastor. El Padre me ama porque yo doy mi vida para volverla a recibir. Nadie me quita la vida, sino que yo la doy por mi propia voluntad. Tengo el derecho de darla y de volver a recibirla. Esto es lo que me ordenó mi Padre.”</a:t>
            </a:r>
            <a:endParaRPr lang="es-PE" sz="21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F7D47D3-567A-4277-8A7F-7C0B2CD7BB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40" y="2203268"/>
            <a:ext cx="4483147" cy="3130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990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35CEF8C-EEF8-47D3-98A9-5B2C7FE35A00}"/>
              </a:ext>
            </a:extLst>
          </p:cNvPr>
          <p:cNvSpPr txBox="1">
            <a:spLocks/>
          </p:cNvSpPr>
          <p:nvPr/>
        </p:nvSpPr>
        <p:spPr>
          <a:xfrm>
            <a:off x="1103018" y="2730276"/>
            <a:ext cx="9985964" cy="1034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REFLEXIÓN</a:t>
            </a:r>
          </a:p>
        </p:txBody>
      </p:sp>
    </p:spTree>
    <p:extLst>
      <p:ext uri="{BB962C8B-B14F-4D97-AF65-F5344CB8AC3E}">
        <p14:creationId xmlns:p14="http://schemas.microsoft.com/office/powerpoint/2010/main" val="352924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FEA1B-5127-42F5-ABBD-7038800F2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2647406"/>
            <a:ext cx="9372600" cy="1200416"/>
          </a:xfrm>
        </p:spPr>
        <p:txBody>
          <a:bodyPr>
            <a:normAutofit fontScale="90000"/>
          </a:bodyPr>
          <a:lstStyle/>
          <a:p>
            <a:br>
              <a:rPr lang="es-PE" sz="1800" b="0" i="0" u="none" strike="noStrike" baseline="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s-ES" sz="5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maranth" panose="02000503050000020004" pitchFamily="50" charset="0"/>
                <a:ea typeface="+mn-ea"/>
                <a:cs typeface="+mn-cs"/>
              </a:rPr>
              <a:t> ¿Cuál es el trabajo de un pastor? </a:t>
            </a:r>
            <a:endParaRPr lang="es-PE" sz="540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maranth" panose="0200050305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87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9D63AFF-FD1F-4AE2-B011-FA0EC9AD4E42}"/>
              </a:ext>
            </a:extLst>
          </p:cNvPr>
          <p:cNvSpPr/>
          <p:nvPr/>
        </p:nvSpPr>
        <p:spPr>
          <a:xfrm>
            <a:off x="6330462" y="2900212"/>
            <a:ext cx="4614695" cy="578860"/>
          </a:xfrm>
          <a:prstGeom prst="roundRect">
            <a:avLst/>
          </a:prstGeom>
          <a:solidFill>
            <a:schemeClr val="bg1">
              <a:alpha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56F20C-1382-407F-A567-F117B9CFE9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2643" y="3062033"/>
            <a:ext cx="5925818" cy="36696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s-ES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Si se pierden, sale a buscarlos. </a:t>
            </a:r>
            <a:endParaRPr lang="es-PE" sz="19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87D20-985F-4CFD-AFAB-B462E8634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65" y="171688"/>
            <a:ext cx="2919639" cy="2678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C8AFDF-9CA1-4130-B6AE-FE8074846E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551" y="205618"/>
            <a:ext cx="2919639" cy="2600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18F55C-11E4-4AD3-9C54-D599FFBCEB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198" y="249922"/>
            <a:ext cx="3145629" cy="2600218"/>
          </a:xfrm>
          <a:prstGeom prst="rect">
            <a:avLst/>
          </a:prstGeom>
        </p:spPr>
      </p:pic>
      <p:sp>
        <p:nvSpPr>
          <p:cNvPr id="12" name="Rectángulo: esquinas redondeadas 4">
            <a:extLst>
              <a:ext uri="{FF2B5EF4-FFF2-40B4-BE49-F238E27FC236}">
                <a16:creationId xmlns:a16="http://schemas.microsoft.com/office/drawing/2014/main" id="{F487680D-599C-4BF2-AE7D-D2423A43D6CC}"/>
              </a:ext>
            </a:extLst>
          </p:cNvPr>
          <p:cNvSpPr/>
          <p:nvPr/>
        </p:nvSpPr>
        <p:spPr>
          <a:xfrm>
            <a:off x="1153551" y="2988119"/>
            <a:ext cx="3914561" cy="1687590"/>
          </a:xfrm>
          <a:prstGeom prst="roundRect">
            <a:avLst/>
          </a:prstGeom>
          <a:solidFill>
            <a:schemeClr val="bg1">
              <a:alpha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0CEE74-D92B-4A74-B354-6BA2AE75A39A}"/>
              </a:ext>
            </a:extLst>
          </p:cNvPr>
          <p:cNvSpPr txBox="1">
            <a:spLocks/>
          </p:cNvSpPr>
          <p:nvPr/>
        </p:nvSpPr>
        <p:spPr>
          <a:xfrm>
            <a:off x="1246843" y="2988119"/>
            <a:ext cx="3727976" cy="1689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Wingdings" panose="05000000000000000000" pitchFamily="2" charset="2"/>
              <a:buNone/>
            </a:pPr>
            <a:r>
              <a:rPr lang="es-ES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El protege a las ovejas de animales peligrosos, los guía a comer en pastos verdes y a tomar agua en ríos, y después los devuelve a su corral para dormir. </a:t>
            </a:r>
            <a:endParaRPr lang="es-PE" sz="19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371640-6C1C-48E2-B2B3-BF23F8326C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39" y="3627188"/>
            <a:ext cx="3591426" cy="2591162"/>
          </a:xfrm>
          <a:prstGeom prst="rect">
            <a:avLst/>
          </a:prstGeom>
        </p:spPr>
      </p:pic>
      <p:sp>
        <p:nvSpPr>
          <p:cNvPr id="16" name="Rectángulo: esquinas redondeadas 4">
            <a:extLst>
              <a:ext uri="{FF2B5EF4-FFF2-40B4-BE49-F238E27FC236}">
                <a16:creationId xmlns:a16="http://schemas.microsoft.com/office/drawing/2014/main" id="{5328D730-EBE1-4C3B-8FF3-4C35CD2D6765}"/>
              </a:ext>
            </a:extLst>
          </p:cNvPr>
          <p:cNvSpPr/>
          <p:nvPr/>
        </p:nvSpPr>
        <p:spPr>
          <a:xfrm>
            <a:off x="6615998" y="6210447"/>
            <a:ext cx="4614695" cy="578860"/>
          </a:xfrm>
          <a:prstGeom prst="roundRect">
            <a:avLst/>
          </a:prstGeom>
          <a:solidFill>
            <a:schemeClr val="bg1">
              <a:alpha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5A9621-4D91-4705-8D10-66DC47E1F7BE}"/>
              </a:ext>
            </a:extLst>
          </p:cNvPr>
          <p:cNvSpPr txBox="1"/>
          <p:nvPr/>
        </p:nvSpPr>
        <p:spPr>
          <a:xfrm>
            <a:off x="6752492" y="6316394"/>
            <a:ext cx="4768948" cy="366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Las ovejas reconocen su voz y lo siguen.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61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FEA1B-5127-42F5-ABBD-7038800F2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553" y="2751909"/>
            <a:ext cx="8134894" cy="1200416"/>
          </a:xfrm>
        </p:spPr>
        <p:txBody>
          <a:bodyPr>
            <a:normAutofit fontScale="90000"/>
          </a:bodyPr>
          <a:lstStyle/>
          <a:p>
            <a:pPr algn="ctr"/>
            <a:br>
              <a:rPr lang="es-PE" sz="1800" b="0" i="0" u="none" strike="noStrike" baseline="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s-ES" sz="5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maranth" panose="02000503050000020004" pitchFamily="50" charset="0"/>
                <a:ea typeface="+mn-ea"/>
                <a:cs typeface="+mn-cs"/>
              </a:rPr>
              <a:t> ¿Como es Jesús un </a:t>
            </a:r>
            <a:br>
              <a:rPr lang="es-ES" sz="5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maranth" panose="02000503050000020004" pitchFamily="50" charset="0"/>
                <a:ea typeface="+mn-ea"/>
                <a:cs typeface="+mn-cs"/>
              </a:rPr>
            </a:br>
            <a:r>
              <a:rPr lang="es-ES" sz="5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maranth" panose="02000503050000020004" pitchFamily="50" charset="0"/>
                <a:ea typeface="+mn-ea"/>
                <a:cs typeface="+mn-cs"/>
              </a:rPr>
              <a:t>Buen Pastor? </a:t>
            </a:r>
            <a:endParaRPr lang="es-PE" sz="540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maranth" panose="0200050305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12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9D63AFF-FD1F-4AE2-B011-FA0EC9AD4E42}"/>
              </a:ext>
            </a:extLst>
          </p:cNvPr>
          <p:cNvSpPr/>
          <p:nvPr/>
        </p:nvSpPr>
        <p:spPr>
          <a:xfrm>
            <a:off x="130961" y="5041030"/>
            <a:ext cx="8464735" cy="1450315"/>
          </a:xfrm>
          <a:prstGeom prst="roundRect">
            <a:avLst/>
          </a:prstGeom>
          <a:solidFill>
            <a:schemeClr val="bg1">
              <a:alpha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56F20C-1382-407F-A567-F117B9CFE9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285" y="5146205"/>
            <a:ext cx="8178086" cy="1239963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s-ES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Siempre está con nosotros. Cuando lo escuchamos, nos guía lejos de peligro. Nos da su palabra en los Evangelios para conocerlo y seguirlo. Nos dio la Eucaristía para compartir su vida con nosotros y guiarnos al Cielo. Nos protege y nos ama.</a:t>
            </a:r>
            <a:endParaRPr lang="es-PE" sz="19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028" name="Picture 4" descr="Cómo orar | VenirACristo.org">
            <a:extLst>
              <a:ext uri="{FF2B5EF4-FFF2-40B4-BE49-F238E27FC236}">
                <a16:creationId xmlns:a16="http://schemas.microsoft.com/office/drawing/2014/main" id="{72BF1EB2-4889-41DD-B39B-05CFB091C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48" y="126694"/>
            <a:ext cx="4068770" cy="254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sarrollo espiritual: ¿Me falta la sabiduría que viene de Dios? -  Arquimedios">
            <a:extLst>
              <a:ext uri="{FF2B5EF4-FFF2-40B4-BE49-F238E27FC236}">
                <a16:creationId xmlns:a16="http://schemas.microsoft.com/office/drawing/2014/main" id="{D529437C-A2BA-481C-AC3A-E3C6A305E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940" y="2923672"/>
            <a:ext cx="4024362" cy="201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nes De Jesus Abrazando a Joven (Page 1) - Line.17QQ.com">
            <a:extLst>
              <a:ext uri="{FF2B5EF4-FFF2-40B4-BE49-F238E27FC236}">
                <a16:creationId xmlns:a16="http://schemas.microsoft.com/office/drawing/2014/main" id="{0723E8C0-06F8-4F6A-A658-E9C3423A5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25" y="126694"/>
            <a:ext cx="2921392" cy="254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n católica: santisimo,adoracion,eucaristia,jovenes,custodia - Cathopic  | Eucaristía, Imágenes catolicas, Imágenes religiosas">
            <a:extLst>
              <a:ext uri="{FF2B5EF4-FFF2-40B4-BE49-F238E27FC236}">
                <a16:creationId xmlns:a16="http://schemas.microsoft.com/office/drawing/2014/main" id="{BCEAE171-5EDF-405E-8E1D-04E846840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116" y="3047341"/>
            <a:ext cx="2866275" cy="365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23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Children playing education presentation design (cartoon illustration, widescreen)</Template>
  <TotalTime>1923</TotalTime>
  <Words>585</Words>
  <Application>Microsoft Office PowerPoint</Application>
  <PresentationFormat>Widescreen</PresentationFormat>
  <Paragraphs>55</Paragraphs>
  <Slides>18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Abadi</vt:lpstr>
      <vt:lpstr>Amaranth</vt:lpstr>
      <vt:lpstr>Arial</vt:lpstr>
      <vt:lpstr>Arial Black</vt:lpstr>
      <vt:lpstr>Cambria</vt:lpstr>
      <vt:lpstr>Euphemia</vt:lpstr>
      <vt:lpstr>Wingdings</vt:lpstr>
      <vt:lpstr>Children Playing 16x9</vt:lpstr>
      <vt:lpstr>Amigos de Jesús y María</vt:lpstr>
      <vt:lpstr>PowerPoint Presentation</vt:lpstr>
      <vt:lpstr>PowerPoint Presentation</vt:lpstr>
      <vt:lpstr>PowerPoint Presentation</vt:lpstr>
      <vt:lpstr>PowerPoint Presentation</vt:lpstr>
      <vt:lpstr>  ¿Cuál es el trabajo de un pastor? </vt:lpstr>
      <vt:lpstr>PowerPoint Presentation</vt:lpstr>
      <vt:lpstr>  ¿Como es Jesús un  Buen Pastor? </vt:lpstr>
      <vt:lpstr>PowerPoint Presentation</vt:lpstr>
      <vt:lpstr>  Jesús dice que sus ovejas siguen al Buen Pastor porque reconocen su voz…  ¿Como reconocemos la voz de Jesús en otros?</vt:lpstr>
      <vt:lpstr>PowerPoint Presentation</vt:lpstr>
      <vt:lpstr>  ¿Qué dice Jesús que debemos hacer para seguirlo? </vt:lpstr>
      <vt:lpstr>PowerPoint Presentation</vt:lpstr>
      <vt:lpstr>  ¿Como podemos escuchar y seguirlo?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Jesús y María</dc:title>
  <dc:creator>Mercedes Cristina Bermudez-Garcia</dc:creator>
  <cp:lastModifiedBy>Maria Varona</cp:lastModifiedBy>
  <cp:revision>92</cp:revision>
  <dcterms:created xsi:type="dcterms:W3CDTF">2021-03-01T17:42:30Z</dcterms:created>
  <dcterms:modified xsi:type="dcterms:W3CDTF">2024-03-23T17:24:22Z</dcterms:modified>
</cp:coreProperties>
</file>