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3ApPLlaDSKv4aMC4Ex3DZIUVm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51764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0" descr="A picture containing diagram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01375" y="5667375"/>
            <a:ext cx="119062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0" descr="La vid verdadera Children's Sermon | Sermons4Kids"/>
          <p:cNvPicPr preferRelativeResize="0"/>
          <p:nvPr/>
        </p:nvPicPr>
        <p:blipFill rotWithShape="1">
          <a:blip r:embed="rId13">
            <a:alphaModFix amt="20000"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VD7sdJgF04?feature=oembed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youtu.be/iVD7sdJgF04?si=OJ5msiu0VwJag6Q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4ZpwmPyamI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524000" y="70658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dirty="0" err="1"/>
              <a:t>Ministerio</a:t>
            </a:r>
            <a:r>
              <a:rPr lang="en-US" dirty="0"/>
              <a:t> Amigos de Jesús y María</a:t>
            </a:r>
            <a:endParaRPr dirty="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4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Grupo de </a:t>
            </a:r>
            <a:r>
              <a:rPr lang="en-US" b="1" dirty="0" err="1"/>
              <a:t>Oración</a:t>
            </a:r>
            <a:r>
              <a:rPr lang="en-US" b="1" dirty="0"/>
              <a:t> para </a:t>
            </a:r>
            <a:r>
              <a:rPr lang="en-US" b="1" dirty="0" err="1"/>
              <a:t>niños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 dirty="0"/>
              <a:t>La Vid </a:t>
            </a:r>
            <a:r>
              <a:rPr lang="en-US" sz="4800" b="1" dirty="0" err="1"/>
              <a:t>Verdadera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 err="1"/>
              <a:t>Ciclo</a:t>
            </a:r>
            <a:r>
              <a:rPr lang="en-US" b="1" dirty="0"/>
              <a:t> B - V Domingo de Pascua, </a:t>
            </a:r>
            <a:r>
              <a:rPr lang="es-ES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Juan 15:1-8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s-ES" sz="18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sz="2200" b="1" dirty="0">
                <a:latin typeface="+mj-lt"/>
                <a:cs typeface="Times New Roman" panose="02020603050405020304" pitchFamily="18" charset="0"/>
              </a:rPr>
              <a:t>www.fcpeace.org</a:t>
            </a:r>
            <a:endParaRPr sz="2200" dirty="0">
              <a:latin typeface="+mj-lt"/>
            </a:endParaRPr>
          </a:p>
        </p:txBody>
      </p:sp>
      <p:pic>
        <p:nvPicPr>
          <p:cNvPr id="93" name="Google Shape;93;p1" descr="YO SOY LA VID VERDADERA, Por: Diego Teh. | I.N.P.M. El Divino Salvador,  Mérida, Yuc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343" y="2586327"/>
            <a:ext cx="3562666" cy="2372518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Jesús depende de nosotros para que seamos su voz y sus manos para los demás.</a:t>
            </a:r>
            <a:endParaRPr/>
          </a:p>
        </p:txBody>
      </p:sp>
      <p:pic>
        <p:nvPicPr>
          <p:cNvPr id="166" name="Google Shape;166;p10" descr="Dios necesita que seamos sus manos y sus pies – Catholic-Lin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951" y="1752601"/>
            <a:ext cx="4740274" cy="474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¿Cómo nos poda (limpia) nuestro Padre Celestial para que demos más fruto?</a:t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304800" y="5528485"/>
            <a:ext cx="107695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Dios quita obstáculos que paran nuestro crecimiento espiritual o nos deja experimentar las consecuencias de nuestras malas decisiones para enseñarnos que es mejor seguir el camino bueno que nos lleva a Él.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1" descr="El fue hecho Pecado - Desayuno espiritual 14 de abril de 20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5899" y="1608376"/>
            <a:ext cx="5867400" cy="38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677159" y="1738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¿Alguna vez Dios te ha podado?</a:t>
            </a:r>
            <a:endParaRPr/>
          </a:p>
        </p:txBody>
      </p:sp>
      <p:pic>
        <p:nvPicPr>
          <p:cNvPr id="179" name="Google Shape;179;p12" descr="6 lecciones espirituales que me dejó el libro de Job"/>
          <p:cNvPicPr preferRelativeResize="0"/>
          <p:nvPr/>
        </p:nvPicPr>
        <p:blipFill rotWithShape="1">
          <a:blip r:embed="rId3">
            <a:alphaModFix/>
          </a:blip>
          <a:srcRect l="26158"/>
          <a:stretch/>
        </p:blipFill>
        <p:spPr>
          <a:xfrm>
            <a:off x="999241" y="1499418"/>
            <a:ext cx="6168343" cy="521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0" name="Google Shape;180;p12"/>
          <p:cNvSpPr txBox="1"/>
          <p:nvPr/>
        </p:nvSpPr>
        <p:spPr>
          <a:xfrm>
            <a:off x="4219281" y="3542121"/>
            <a:ext cx="25303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¿Cómo?</a:t>
            </a:r>
            <a:endParaRPr/>
          </a:p>
        </p:txBody>
      </p:sp>
      <p:sp>
        <p:nvSpPr>
          <p:cNvPr id="181" name="Google Shape;181;p12"/>
          <p:cNvSpPr txBox="1"/>
          <p:nvPr/>
        </p:nvSpPr>
        <p:spPr>
          <a:xfrm>
            <a:off x="6929100" y="3098950"/>
            <a:ext cx="5262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Compartir</a:t>
            </a:r>
            <a:endParaRPr sz="8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>
            <a:spLocks noGrp="1"/>
          </p:cNvSpPr>
          <p:nvPr>
            <p:ph type="title"/>
          </p:nvPr>
        </p:nvSpPr>
        <p:spPr>
          <a:xfrm>
            <a:off x="147781" y="115743"/>
            <a:ext cx="12127346" cy="169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Jesús pide que sigamos unidos a Él para poder dar frutos y para recibir todo lo que necesitamos del Padre.</a:t>
            </a:r>
            <a:endParaRPr/>
          </a:p>
        </p:txBody>
      </p:sp>
      <p:pic>
        <p:nvPicPr>
          <p:cNvPr id="187" name="Google Shape;187;p13" descr="Dibujos para catequesis: LA VID Y LOS SARMIENTOS"/>
          <p:cNvPicPr preferRelativeResize="0"/>
          <p:nvPr/>
        </p:nvPicPr>
        <p:blipFill rotWithShape="1">
          <a:blip r:embed="rId3">
            <a:alphaModFix/>
          </a:blip>
          <a:srcRect l="13066" r="9824" b="2"/>
          <a:stretch/>
        </p:blipFill>
        <p:spPr>
          <a:xfrm>
            <a:off x="3733801" y="1691826"/>
            <a:ext cx="4228080" cy="475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mantenemos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 a </a:t>
            </a:r>
            <a:r>
              <a:rPr lang="en-US" dirty="0" err="1"/>
              <a:t>Él</a:t>
            </a:r>
            <a:r>
              <a:rPr lang="en-US" dirty="0"/>
              <a:t>? </a:t>
            </a:r>
            <a:endParaRPr dirty="0"/>
          </a:p>
        </p:txBody>
      </p:sp>
      <p:pic>
        <p:nvPicPr>
          <p:cNvPr id="193" name="Google Shape;1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133" y="1450109"/>
            <a:ext cx="3526060" cy="234848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4"/>
          <p:cNvSpPr txBox="1"/>
          <p:nvPr/>
        </p:nvSpPr>
        <p:spPr>
          <a:xfrm>
            <a:off x="22592" y="3732251"/>
            <a:ext cx="3657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Orando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4177146" y="5903893"/>
            <a:ext cx="3657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participando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misa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</p:txBody>
      </p:sp>
      <p:pic>
        <p:nvPicPr>
          <p:cNvPr id="196" name="Google Shape;196;p14" descr="Misa - Dibujos y Cosas para Catequesis - Argum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6984" y="1927145"/>
            <a:ext cx="4873048" cy="413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 descr="Por qué ir a misa los domingos? 5 razones contundentes – Catholic-Link"/>
          <p:cNvPicPr preferRelativeResize="0"/>
          <p:nvPr/>
        </p:nvPicPr>
        <p:blipFill rotWithShape="1">
          <a:blip r:embed="rId5">
            <a:alphaModFix/>
          </a:blip>
          <a:srcRect l="17494" r="11204"/>
          <a:stretch/>
        </p:blipFill>
        <p:spPr>
          <a:xfrm>
            <a:off x="1347762" y="4166466"/>
            <a:ext cx="2829384" cy="24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 descr="Ilustración De Una Niña Que Se Arrodilla En Oración Delante De Una Caja De  La Confesión De La Iglesia Fotos, Retratos, Imágenes Y Fotografía De  Archivo Libres De Derecho. Image 83239537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5369" y="22224"/>
            <a:ext cx="2898776" cy="385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 txBox="1"/>
          <p:nvPr/>
        </p:nvSpPr>
        <p:spPr>
          <a:xfrm>
            <a:off x="8784863" y="3901149"/>
            <a:ext cx="3379788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sacramentos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obedeciendo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sus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mandatos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amor…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>
            <a:spLocks noGrp="1"/>
          </p:cNvSpPr>
          <p:nvPr>
            <p:ph type="title"/>
          </p:nvPr>
        </p:nvSpPr>
        <p:spPr>
          <a:xfrm>
            <a:off x="2362200" y="3025198"/>
            <a:ext cx="7899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en-US" sz="9600"/>
              <a:t>Actividad</a:t>
            </a:r>
            <a:endParaRPr sz="9600"/>
          </a:p>
        </p:txBody>
      </p:sp>
      <p:sp>
        <p:nvSpPr>
          <p:cNvPr id="205" name="Google Shape;205;p15"/>
          <p:cNvSpPr txBox="1"/>
          <p:nvPr/>
        </p:nvSpPr>
        <p:spPr>
          <a:xfrm>
            <a:off x="533397" y="4350743"/>
            <a:ext cx="8835889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2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la página siguiente hay una vid con tallos y frutas. </a:t>
            </a:r>
            <a:r>
              <a:rPr lang="es-ES" sz="2600" b="1" dirty="0">
                <a:solidFill>
                  <a:schemeClr val="dk1"/>
                </a:solidFill>
              </a:rPr>
              <a:t>Escribir en algunas uvas maneras que pueden dar fruto para Jesús. Dibujar tu cara en el cuadrado que está en el brazo. En las uvas secas del piso, escribir o pintar como es un alma sin Jesús: triste, egoísta, orgulloso, enojado… Colorear.</a:t>
            </a:r>
            <a:endParaRPr lang="es-CO" sz="26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2972C-7F0E-2C67-2CE6-D675FF72E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427" y="-24238"/>
            <a:ext cx="6404042" cy="6858000"/>
          </a:xfrm>
          <a:prstGeom prst="rect">
            <a:avLst/>
          </a:prstGeom>
        </p:spPr>
      </p:pic>
      <p:sp>
        <p:nvSpPr>
          <p:cNvPr id="211" name="Google Shape;211;p16"/>
          <p:cNvSpPr txBox="1"/>
          <p:nvPr/>
        </p:nvSpPr>
        <p:spPr>
          <a:xfrm>
            <a:off x="8844946" y="3315852"/>
            <a:ext cx="7334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amar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 rot="-938670">
            <a:off x="5198203" y="3359848"/>
            <a:ext cx="10356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obedecer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 rot="-938670">
            <a:off x="6849831" y="2951490"/>
            <a:ext cx="10356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orar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 rot="-938670">
            <a:off x="7801628" y="5549905"/>
            <a:ext cx="7259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Ir</a:t>
            </a:r>
            <a:r>
              <a:rPr lang="en-US" sz="1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misa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 rot="-938670">
            <a:off x="6951203" y="4038892"/>
            <a:ext cx="7093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servir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 rot="-938670">
            <a:off x="7940027" y="3221139"/>
            <a:ext cx="10356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ayudar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 rot="-938670">
            <a:off x="8186907" y="4951746"/>
            <a:ext cx="10356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donar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 rot="19505666">
            <a:off x="7505952" y="4119712"/>
            <a:ext cx="10356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perdonar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 rot="-3718066">
            <a:off x="5486934" y="2542636"/>
            <a:ext cx="10356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aconsejar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 rot="-1850871">
            <a:off x="5631210" y="4094834"/>
            <a:ext cx="10356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consolar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6" descr="Diferentes Caras De Niños Y Niñas Ilustración Ilustraciones Vectoriales,  Clip Art Vectorizado Libre De Derechos. Image 77999808."/>
          <p:cNvPicPr preferRelativeResize="0"/>
          <p:nvPr/>
        </p:nvPicPr>
        <p:blipFill rotWithShape="1">
          <a:blip r:embed="rId4">
            <a:alphaModFix/>
          </a:blip>
          <a:srcRect l="5254" t="1751" r="67534" b="62561"/>
          <a:stretch/>
        </p:blipFill>
        <p:spPr>
          <a:xfrm>
            <a:off x="6922843" y="1515103"/>
            <a:ext cx="1187908" cy="111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212;p16">
            <a:extLst>
              <a:ext uri="{FF2B5EF4-FFF2-40B4-BE49-F238E27FC236}">
                <a16:creationId xmlns:a16="http://schemas.microsoft.com/office/drawing/2014/main" id="{1C4793C9-7559-04D3-F908-1DF5DB5BD51B}"/>
              </a:ext>
            </a:extLst>
          </p:cNvPr>
          <p:cNvSpPr txBox="1"/>
          <p:nvPr/>
        </p:nvSpPr>
        <p:spPr>
          <a:xfrm>
            <a:off x="6844250" y="6315059"/>
            <a:ext cx="68553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triste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2;p16">
            <a:extLst>
              <a:ext uri="{FF2B5EF4-FFF2-40B4-BE49-F238E27FC236}">
                <a16:creationId xmlns:a16="http://schemas.microsoft.com/office/drawing/2014/main" id="{20E9664D-241A-8CCC-828C-F1E656360E8E}"/>
              </a:ext>
            </a:extLst>
          </p:cNvPr>
          <p:cNvSpPr txBox="1"/>
          <p:nvPr/>
        </p:nvSpPr>
        <p:spPr>
          <a:xfrm>
            <a:off x="5885481" y="6388481"/>
            <a:ext cx="94405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egoista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2;p16">
            <a:extLst>
              <a:ext uri="{FF2B5EF4-FFF2-40B4-BE49-F238E27FC236}">
                <a16:creationId xmlns:a16="http://schemas.microsoft.com/office/drawing/2014/main" id="{547B1BD9-B3A9-2D62-5BE0-359AEEC993D4}"/>
              </a:ext>
            </a:extLst>
          </p:cNvPr>
          <p:cNvSpPr txBox="1"/>
          <p:nvPr/>
        </p:nvSpPr>
        <p:spPr>
          <a:xfrm>
            <a:off x="3688694" y="6315992"/>
            <a:ext cx="107940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orgulloso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2;p16">
            <a:extLst>
              <a:ext uri="{FF2B5EF4-FFF2-40B4-BE49-F238E27FC236}">
                <a16:creationId xmlns:a16="http://schemas.microsoft.com/office/drawing/2014/main" id="{121E7250-3869-1198-B171-31AEA58D4141}"/>
              </a:ext>
            </a:extLst>
          </p:cNvPr>
          <p:cNvSpPr txBox="1"/>
          <p:nvPr/>
        </p:nvSpPr>
        <p:spPr>
          <a:xfrm>
            <a:off x="7688894" y="6350776"/>
            <a:ext cx="94405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enojado</a:t>
            </a:r>
            <a:endParaRPr sz="14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12;p16">
            <a:extLst>
              <a:ext uri="{FF2B5EF4-FFF2-40B4-BE49-F238E27FC236}">
                <a16:creationId xmlns:a16="http://schemas.microsoft.com/office/drawing/2014/main" id="{C0E1ECD0-97B4-9A56-A2FA-6C36FD7D581B}"/>
              </a:ext>
            </a:extLst>
          </p:cNvPr>
          <p:cNvSpPr txBox="1"/>
          <p:nvPr/>
        </p:nvSpPr>
        <p:spPr>
          <a:xfrm>
            <a:off x="8845741" y="6350776"/>
            <a:ext cx="95960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quejoso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7"/>
          <p:cNvPicPr preferRelativeResize="0"/>
          <p:nvPr/>
        </p:nvPicPr>
        <p:blipFill rotWithShape="1">
          <a:blip r:embed="rId3">
            <a:alphaModFix/>
          </a:blip>
          <a:srcRect l="70408" t="18611" r="12031" b="38566"/>
          <a:stretch/>
        </p:blipFill>
        <p:spPr>
          <a:xfrm>
            <a:off x="447492" y="-21465"/>
            <a:ext cx="11812587" cy="569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3">
            <a:alphaModFix/>
          </a:blip>
          <a:srcRect l="69845" t="61866" r="12031" b="4721"/>
          <a:stretch/>
        </p:blipFill>
        <p:spPr>
          <a:xfrm>
            <a:off x="0" y="4843175"/>
            <a:ext cx="3886200" cy="20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7"/>
          <p:cNvSpPr txBox="1"/>
          <p:nvPr/>
        </p:nvSpPr>
        <p:spPr>
          <a:xfrm>
            <a:off x="6213881" y="2144092"/>
            <a:ext cx="257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6656948" y="2061855"/>
            <a:ext cx="257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7049113" y="2077876"/>
            <a:ext cx="257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7491696" y="2040200"/>
            <a:ext cx="257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7966353" y="2058204"/>
            <a:ext cx="257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36" name="Google Shape;236;p17"/>
          <p:cNvSpPr txBox="1"/>
          <p:nvPr/>
        </p:nvSpPr>
        <p:spPr>
          <a:xfrm>
            <a:off x="8455516" y="2040200"/>
            <a:ext cx="257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37" name="Google Shape;237;p17"/>
          <p:cNvSpPr txBox="1"/>
          <p:nvPr/>
        </p:nvSpPr>
        <p:spPr>
          <a:xfrm>
            <a:off x="9792009" y="2460561"/>
            <a:ext cx="257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38" name="Google Shape;238;p17"/>
          <p:cNvSpPr txBox="1"/>
          <p:nvPr/>
        </p:nvSpPr>
        <p:spPr>
          <a:xfrm>
            <a:off x="11139509" y="3986434"/>
            <a:ext cx="257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39" name="Google Shape;239;p17"/>
          <p:cNvSpPr txBox="1"/>
          <p:nvPr/>
        </p:nvSpPr>
        <p:spPr>
          <a:xfrm>
            <a:off x="9727323" y="3208175"/>
            <a:ext cx="257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</p:txBody>
      </p:sp>
      <p:sp>
        <p:nvSpPr>
          <p:cNvPr id="240" name="Google Shape;240;p17"/>
          <p:cNvSpPr txBox="1"/>
          <p:nvPr/>
        </p:nvSpPr>
        <p:spPr>
          <a:xfrm>
            <a:off x="9769353" y="3573780"/>
            <a:ext cx="257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41" name="Google Shape;241;p17"/>
          <p:cNvSpPr txBox="1"/>
          <p:nvPr/>
        </p:nvSpPr>
        <p:spPr>
          <a:xfrm>
            <a:off x="5674636" y="3196008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42" name="Google Shape;242;p17"/>
          <p:cNvSpPr txBox="1"/>
          <p:nvPr/>
        </p:nvSpPr>
        <p:spPr>
          <a:xfrm>
            <a:off x="7495135" y="3986434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43" name="Google Shape;243;p17"/>
          <p:cNvSpPr txBox="1"/>
          <p:nvPr/>
        </p:nvSpPr>
        <p:spPr>
          <a:xfrm>
            <a:off x="6582543" y="3216478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5683169" y="3995390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6155358" y="3997379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6634273" y="3988905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47" name="Google Shape;247;p17"/>
          <p:cNvSpPr txBox="1"/>
          <p:nvPr/>
        </p:nvSpPr>
        <p:spPr>
          <a:xfrm>
            <a:off x="7031130" y="3974011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48" name="Google Shape;248;p17"/>
          <p:cNvSpPr txBox="1"/>
          <p:nvPr/>
        </p:nvSpPr>
        <p:spPr>
          <a:xfrm>
            <a:off x="6135051" y="3232014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49" name="Google Shape;249;p17"/>
          <p:cNvSpPr txBox="1"/>
          <p:nvPr/>
        </p:nvSpPr>
        <p:spPr>
          <a:xfrm>
            <a:off x="7926332" y="3995390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50" name="Google Shape;250;p17"/>
          <p:cNvSpPr txBox="1"/>
          <p:nvPr/>
        </p:nvSpPr>
        <p:spPr>
          <a:xfrm>
            <a:off x="8426816" y="3993192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/>
          </a:p>
        </p:txBody>
      </p:sp>
      <p:sp>
        <p:nvSpPr>
          <p:cNvPr id="251" name="Google Shape;251;p17"/>
          <p:cNvSpPr txBox="1"/>
          <p:nvPr/>
        </p:nvSpPr>
        <p:spPr>
          <a:xfrm>
            <a:off x="8877988" y="3995390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52" name="Google Shape;252;p17"/>
          <p:cNvSpPr txBox="1"/>
          <p:nvPr/>
        </p:nvSpPr>
        <p:spPr>
          <a:xfrm>
            <a:off x="9371234" y="3986434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53" name="Google Shape;253;p17"/>
          <p:cNvSpPr txBox="1"/>
          <p:nvPr/>
        </p:nvSpPr>
        <p:spPr>
          <a:xfrm>
            <a:off x="9768091" y="3974011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54" name="Google Shape;254;p17"/>
          <p:cNvSpPr txBox="1"/>
          <p:nvPr/>
        </p:nvSpPr>
        <p:spPr>
          <a:xfrm>
            <a:off x="5228565" y="5137914"/>
            <a:ext cx="4618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5618208" y="5131112"/>
            <a:ext cx="4618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56" name="Google Shape;256;p17"/>
          <p:cNvSpPr txBox="1"/>
          <p:nvPr/>
        </p:nvSpPr>
        <p:spPr>
          <a:xfrm>
            <a:off x="6103507" y="5137914"/>
            <a:ext cx="4618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57" name="Google Shape;257;p17"/>
          <p:cNvSpPr txBox="1"/>
          <p:nvPr/>
        </p:nvSpPr>
        <p:spPr>
          <a:xfrm>
            <a:off x="6565325" y="5114546"/>
            <a:ext cx="4618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58" name="Google Shape;258;p17"/>
          <p:cNvSpPr txBox="1"/>
          <p:nvPr/>
        </p:nvSpPr>
        <p:spPr>
          <a:xfrm>
            <a:off x="6998649" y="5099591"/>
            <a:ext cx="4618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59" name="Google Shape;259;p17"/>
          <p:cNvSpPr txBox="1"/>
          <p:nvPr/>
        </p:nvSpPr>
        <p:spPr>
          <a:xfrm>
            <a:off x="7471662" y="5107069"/>
            <a:ext cx="4618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60" name="Google Shape;260;p17"/>
          <p:cNvSpPr txBox="1"/>
          <p:nvPr/>
        </p:nvSpPr>
        <p:spPr>
          <a:xfrm>
            <a:off x="8323189" y="2848140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61" name="Google Shape;261;p17"/>
          <p:cNvSpPr txBox="1"/>
          <p:nvPr/>
        </p:nvSpPr>
        <p:spPr>
          <a:xfrm>
            <a:off x="9747047" y="2838843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62" name="Google Shape;262;p17"/>
          <p:cNvSpPr txBox="1"/>
          <p:nvPr/>
        </p:nvSpPr>
        <p:spPr>
          <a:xfrm>
            <a:off x="9274845" y="2826677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63" name="Google Shape;263;p17"/>
          <p:cNvSpPr txBox="1"/>
          <p:nvPr/>
        </p:nvSpPr>
        <p:spPr>
          <a:xfrm>
            <a:off x="8843398" y="2848140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64" name="Google Shape;264;p17"/>
          <p:cNvSpPr txBox="1"/>
          <p:nvPr/>
        </p:nvSpPr>
        <p:spPr>
          <a:xfrm>
            <a:off x="10219249" y="2838843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dirty="0"/>
          </a:p>
        </p:txBody>
      </p:sp>
      <p:sp>
        <p:nvSpPr>
          <p:cNvPr id="265" name="Google Shape;265;p17"/>
          <p:cNvSpPr txBox="1"/>
          <p:nvPr/>
        </p:nvSpPr>
        <p:spPr>
          <a:xfrm>
            <a:off x="10699061" y="2826676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66" name="Google Shape;266;p17"/>
          <p:cNvSpPr txBox="1"/>
          <p:nvPr/>
        </p:nvSpPr>
        <p:spPr>
          <a:xfrm>
            <a:off x="11139961" y="2838843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67" name="Google Shape;267;p17"/>
          <p:cNvSpPr txBox="1"/>
          <p:nvPr/>
        </p:nvSpPr>
        <p:spPr>
          <a:xfrm>
            <a:off x="11619773" y="2804326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68" name="Google Shape;268;p17"/>
          <p:cNvSpPr txBox="1"/>
          <p:nvPr/>
        </p:nvSpPr>
        <p:spPr>
          <a:xfrm>
            <a:off x="11181450" y="2512457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69" name="Google Shape;269;p17"/>
          <p:cNvSpPr txBox="1"/>
          <p:nvPr/>
        </p:nvSpPr>
        <p:spPr>
          <a:xfrm>
            <a:off x="11176615" y="3254866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70" name="Google Shape;270;p17"/>
          <p:cNvSpPr txBox="1"/>
          <p:nvPr/>
        </p:nvSpPr>
        <p:spPr>
          <a:xfrm>
            <a:off x="11163777" y="3635862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71" name="Google Shape;271;p17"/>
          <p:cNvSpPr txBox="1"/>
          <p:nvPr/>
        </p:nvSpPr>
        <p:spPr>
          <a:xfrm>
            <a:off x="11154371" y="4390793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72" name="Google Shape;272;p17"/>
          <p:cNvSpPr txBox="1"/>
          <p:nvPr/>
        </p:nvSpPr>
        <p:spPr>
          <a:xfrm>
            <a:off x="11154324" y="4722807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73" name="Google Shape;273;p17"/>
          <p:cNvSpPr txBox="1"/>
          <p:nvPr/>
        </p:nvSpPr>
        <p:spPr>
          <a:xfrm>
            <a:off x="11176615" y="5113153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74" name="Google Shape;274;p17"/>
          <p:cNvSpPr txBox="1"/>
          <p:nvPr/>
        </p:nvSpPr>
        <p:spPr>
          <a:xfrm>
            <a:off x="8460509" y="3635862"/>
            <a:ext cx="315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75" name="Google Shape;275;p17"/>
          <p:cNvSpPr txBox="1"/>
          <p:nvPr/>
        </p:nvSpPr>
        <p:spPr>
          <a:xfrm>
            <a:off x="8460509" y="4390793"/>
            <a:ext cx="315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76" name="Google Shape;276;p17"/>
          <p:cNvSpPr txBox="1"/>
          <p:nvPr/>
        </p:nvSpPr>
        <p:spPr>
          <a:xfrm>
            <a:off x="8460509" y="4783453"/>
            <a:ext cx="315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8460509" y="5150246"/>
            <a:ext cx="342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4777605" y="21431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79" name="Google Shape;279;p17"/>
          <p:cNvSpPr txBox="1"/>
          <p:nvPr/>
        </p:nvSpPr>
        <p:spPr>
          <a:xfrm>
            <a:off x="4819094" y="2503387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80" name="Google Shape;280;p17"/>
          <p:cNvSpPr txBox="1"/>
          <p:nvPr/>
        </p:nvSpPr>
        <p:spPr>
          <a:xfrm>
            <a:off x="4779922" y="2872929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81" name="Google Shape;281;p17"/>
          <p:cNvSpPr txBox="1"/>
          <p:nvPr/>
        </p:nvSpPr>
        <p:spPr>
          <a:xfrm>
            <a:off x="4819094" y="3268912"/>
            <a:ext cx="348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82" name="Google Shape;282;p17"/>
          <p:cNvSpPr txBox="1"/>
          <p:nvPr/>
        </p:nvSpPr>
        <p:spPr>
          <a:xfrm>
            <a:off x="4845631" y="3623860"/>
            <a:ext cx="348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83" name="Google Shape;283;p17"/>
          <p:cNvSpPr txBox="1"/>
          <p:nvPr/>
        </p:nvSpPr>
        <p:spPr>
          <a:xfrm>
            <a:off x="4799062" y="3974011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84" name="Google Shape;284;p17"/>
          <p:cNvSpPr txBox="1"/>
          <p:nvPr/>
        </p:nvSpPr>
        <p:spPr>
          <a:xfrm>
            <a:off x="4819094" y="4390793"/>
            <a:ext cx="315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85" name="Google Shape;285;p17"/>
          <p:cNvSpPr txBox="1"/>
          <p:nvPr/>
        </p:nvSpPr>
        <p:spPr>
          <a:xfrm>
            <a:off x="4322618" y="2512457"/>
            <a:ext cx="3694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86" name="Google Shape;286;p17"/>
          <p:cNvSpPr txBox="1"/>
          <p:nvPr/>
        </p:nvSpPr>
        <p:spPr>
          <a:xfrm>
            <a:off x="5245646" y="2512457"/>
            <a:ext cx="2795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5690383" y="2512457"/>
            <a:ext cx="4056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88" name="Google Shape;288;p17"/>
          <p:cNvSpPr txBox="1"/>
          <p:nvPr/>
        </p:nvSpPr>
        <p:spPr>
          <a:xfrm>
            <a:off x="6135051" y="2503387"/>
            <a:ext cx="385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89" name="Google Shape;289;p17"/>
          <p:cNvSpPr txBox="1"/>
          <p:nvPr/>
        </p:nvSpPr>
        <p:spPr>
          <a:xfrm>
            <a:off x="6145992" y="1695024"/>
            <a:ext cx="385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90" name="Google Shape;290;p17"/>
          <p:cNvSpPr txBox="1"/>
          <p:nvPr/>
        </p:nvSpPr>
        <p:spPr>
          <a:xfrm>
            <a:off x="6155358" y="2804326"/>
            <a:ext cx="3389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91" name="Google Shape;291;p17"/>
          <p:cNvSpPr txBox="1"/>
          <p:nvPr/>
        </p:nvSpPr>
        <p:spPr>
          <a:xfrm>
            <a:off x="6172392" y="3569691"/>
            <a:ext cx="396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92" name="Google Shape;292;p17"/>
          <p:cNvSpPr txBox="1"/>
          <p:nvPr/>
        </p:nvSpPr>
        <p:spPr>
          <a:xfrm>
            <a:off x="6155358" y="4390793"/>
            <a:ext cx="3859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93" name="Google Shape;293;p17"/>
          <p:cNvSpPr txBox="1"/>
          <p:nvPr/>
        </p:nvSpPr>
        <p:spPr>
          <a:xfrm>
            <a:off x="6135051" y="4722807"/>
            <a:ext cx="4171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18"/>
          <p:cNvGrpSpPr/>
          <p:nvPr/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300" name="Google Shape;300;p18"/>
            <p:cNvSpPr/>
            <p:nvPr/>
          </p:nvSpPr>
          <p:spPr>
            <a:xfrm>
              <a:off x="1" y="0"/>
              <a:ext cx="12191996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1" y="0"/>
              <a:ext cx="12191996" cy="6858000"/>
            </a:xfrm>
            <a:prstGeom prst="rect">
              <a:avLst/>
            </a:prstGeom>
            <a:solidFill>
              <a:srgbClr val="1F3864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8"/>
          <p:cNvSpPr txBox="1">
            <a:spLocks noGrp="1"/>
          </p:cNvSpPr>
          <p:nvPr>
            <p:ph type="title"/>
          </p:nvPr>
        </p:nvSpPr>
        <p:spPr>
          <a:xfrm>
            <a:off x="269749" y="215588"/>
            <a:ext cx="4516505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Oración</a:t>
            </a:r>
            <a:endParaRPr/>
          </a:p>
        </p:txBody>
      </p:sp>
      <p:sp>
        <p:nvSpPr>
          <p:cNvPr id="303" name="Google Shape;303;p18"/>
          <p:cNvSpPr/>
          <p:nvPr/>
        </p:nvSpPr>
        <p:spPr>
          <a:xfrm>
            <a:off x="5787375" y="0"/>
            <a:ext cx="6404625" cy="6373368"/>
          </a:xfrm>
          <a:custGeom>
            <a:avLst/>
            <a:gdLst/>
            <a:ahLst/>
            <a:cxnLst/>
            <a:rect l="l" t="t" r="r" b="b"/>
            <a:pathLst>
              <a:path w="6404625" h="6373368" extrusionOk="0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8" descr="Lectio Divina: 23 de julio de 2018 – Iglesia en Aragon"/>
          <p:cNvPicPr preferRelativeResize="0"/>
          <p:nvPr/>
        </p:nvPicPr>
        <p:blipFill rotWithShape="1">
          <a:blip r:embed="rId3">
            <a:alphaModFix/>
          </a:blip>
          <a:srcRect r="5154" b="1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 extrusionOk="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5" name="Google Shape;305;p18"/>
          <p:cNvSpPr txBox="1"/>
          <p:nvPr/>
        </p:nvSpPr>
        <p:spPr>
          <a:xfrm>
            <a:off x="181250" y="1198250"/>
            <a:ext cx="6588000" cy="56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Señor, a veces nos separamos de ti o nos olvidamos de tu presencia en nuestra vida. Entonces, nos parece que la vida no tiene sentido, ni alegría. Recuérdanos siempre que, para vivir y dar fruto tenemos que estar unidos a ti y unos con otros, como ramas a la vid. 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Amen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3D299-0F3B-F077-A7B3-3116E29E147C}"/>
              </a:ext>
            </a:extLst>
          </p:cNvPr>
          <p:cNvSpPr txBox="1"/>
          <p:nvPr/>
        </p:nvSpPr>
        <p:spPr>
          <a:xfrm>
            <a:off x="132522" y="0"/>
            <a:ext cx="1176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Vid Verdadera,  </a:t>
            </a:r>
            <a:r>
              <a:rPr lang="es-E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https://youtu.be/iVD7sdJgF04?si=OJ5msiu0VwJag6QO</a:t>
            </a:r>
            <a:endParaRPr lang="en-US" dirty="0"/>
          </a:p>
        </p:txBody>
      </p:sp>
      <p:pic>
        <p:nvPicPr>
          <p:cNvPr id="3" name="Online Media 2" title="La Vid Verdadera. Canción cristiana infantil. Letra">
            <a:hlinkClick r:id="" action="ppaction://media"/>
            <a:extLst>
              <a:ext uri="{FF2B5EF4-FFF2-40B4-BE49-F238E27FC236}">
                <a16:creationId xmlns:a16="http://schemas.microsoft.com/office/drawing/2014/main" id="{FB975B63-23AF-300C-E353-9F6EEE1BB5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988" y="477078"/>
            <a:ext cx="12138025" cy="6380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1025469" y="3270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</a:pPr>
            <a:br>
              <a:rPr lang="en-US" sz="2200" b="0" i="0">
                <a:latin typeface="Roboto"/>
                <a:ea typeface="Roboto"/>
                <a:cs typeface="Roboto"/>
                <a:sym typeface="Roboto"/>
              </a:rPr>
            </a:br>
            <a:endParaRPr sz="2200"/>
          </a:p>
        </p:txBody>
      </p:sp>
      <p:sp>
        <p:nvSpPr>
          <p:cNvPr id="100" name="Google Shape;100;p2"/>
          <p:cNvSpPr txBox="1"/>
          <p:nvPr/>
        </p:nvSpPr>
        <p:spPr>
          <a:xfrm>
            <a:off x="250520" y="0"/>
            <a:ext cx="119414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Verdadera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Vid, Juan 15: 18, https://youtu.be/V4ZpwmPyamI?si=fnrcPGU_Bgot-hv6</a:t>
            </a: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Online Media 1" title="La Vid Verdadera">
            <a:hlinkClick r:id="" action="ppaction://media"/>
            <a:extLst>
              <a:ext uri="{FF2B5EF4-FFF2-40B4-BE49-F238E27FC236}">
                <a16:creationId xmlns:a16="http://schemas.microsoft.com/office/drawing/2014/main" id="{E8A70248-397F-0553-3FFD-658C4CAA9D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400069"/>
            <a:ext cx="12138025" cy="6457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 descr="Diócesis de Málaga : Portal de la Iglesia Católica de Málaga |  Evangelização infantil, Histórias da bíblia para crianças, Desenho jes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986" y="2199120"/>
            <a:ext cx="5402407" cy="42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1363809" y="30529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/>
              <a:t>Reflexión</a:t>
            </a:r>
            <a:endParaRPr sz="7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¿Qué necesita un árbol o una vid para dar muchos frutos? </a:t>
            </a:r>
            <a:endParaRPr/>
          </a:p>
        </p:txBody>
      </p:sp>
      <p:pic>
        <p:nvPicPr>
          <p:cNvPr id="113" name="Google Shape;113;p4" descr="Niño regando la planta | Vector Gra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49" y="2165346"/>
            <a:ext cx="1862138" cy="292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 rot="-1727265">
            <a:off x="49480" y="5109230"/>
            <a:ext cx="1764243" cy="76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Agua</a:t>
            </a:r>
            <a:endParaRPr/>
          </a:p>
        </p:txBody>
      </p:sp>
      <p:pic>
        <p:nvPicPr>
          <p:cNvPr id="115" name="Google Shape;115;p4" descr="Planta con gotas y el sol ilustración del vector. Ilustración de joven -  204727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3889" y="3048000"/>
            <a:ext cx="2269067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 rot="-1714289">
            <a:off x="2062406" y="6108154"/>
            <a:ext cx="14859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</a:t>
            </a:r>
            <a:endParaRPr/>
          </a:p>
        </p:txBody>
      </p:sp>
      <p:pic>
        <p:nvPicPr>
          <p:cNvPr id="117" name="Google Shape;117;p4" descr="Las mejores tierras para marihuana y sus mezclas. | FlorProhibid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7958" y="3890606"/>
            <a:ext cx="3932449" cy="226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4093334" y="6108153"/>
            <a:ext cx="400533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Buena tierra</a:t>
            </a:r>
            <a:endParaRPr/>
          </a:p>
        </p:txBody>
      </p:sp>
      <p:pic>
        <p:nvPicPr>
          <p:cNvPr id="119" name="Google Shape;119;p4" descr="Los que reciben la semilla en tierra buena, son los que escuchan la  Palabra, la aceptan y dan fruto al treinta, al sesenta y al ciento por u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3986" y="1117601"/>
            <a:ext cx="4748014" cy="332361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 rot="-1289021">
            <a:off x="7954171" y="4529011"/>
            <a:ext cx="400533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Podarse 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Limpiarse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¿Sabes lo que es una vid?</a:t>
            </a:r>
            <a:endParaRPr/>
          </a:p>
        </p:txBody>
      </p:sp>
      <p:pic>
        <p:nvPicPr>
          <p:cNvPr id="126" name="Google Shape;126;p5" descr="Cultivo de la uva - Caracteristicas, producción y uso - Agrotendencia.t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5525" y="1414463"/>
            <a:ext cx="7115175" cy="430598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1870710" y="5903933"/>
            <a:ext cx="845057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dirty="0">
                <a:solidFill>
                  <a:schemeClr val="dk1"/>
                </a:solidFill>
                <a:sym typeface="Arial"/>
              </a:rPr>
              <a:t>Una vid, es el árbol que da uvas, y se cultiva en grandes sembradíos. 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¿Qué pasa si se separa una rama del árbol o la vid?</a:t>
            </a:r>
            <a:endParaRPr/>
          </a:p>
        </p:txBody>
      </p:sp>
      <p:pic>
        <p:nvPicPr>
          <p:cNvPr id="134" name="Google Shape;134;p6" descr="1,046 Rama Seca En El Fondo Blanco Fotos - Libres de Derechos y Gratuitas  de Dreamstime"/>
          <p:cNvPicPr preferRelativeResize="0"/>
          <p:nvPr/>
        </p:nvPicPr>
        <p:blipFill rotWithShape="1">
          <a:blip r:embed="rId3">
            <a:alphaModFix/>
          </a:blip>
          <a:srcRect l="12393" t="3868" r="8675" b="20266"/>
          <a:stretch/>
        </p:blipFill>
        <p:spPr>
          <a:xfrm>
            <a:off x="2647950" y="3711574"/>
            <a:ext cx="3943350" cy="278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5" name="Google Shape;135;p6"/>
          <p:cNvSpPr txBox="1"/>
          <p:nvPr/>
        </p:nvSpPr>
        <p:spPr>
          <a:xfrm>
            <a:off x="628071" y="2228671"/>
            <a:ext cx="91624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3600" dirty="0" err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rama</a:t>
            </a:r>
            <a:r>
              <a:rPr lang="en-US" sz="360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y sus </a:t>
            </a:r>
            <a:r>
              <a:rPr lang="en-US" sz="3600" dirty="0" err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frutas</a:t>
            </a:r>
            <a:r>
              <a:rPr lang="en-US" sz="360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3600" dirty="0" err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mueren</a:t>
            </a:r>
            <a:r>
              <a:rPr lang="en-US" sz="360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porque</a:t>
            </a:r>
            <a:r>
              <a:rPr lang="en-US" sz="360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3600" dirty="0" err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reciben</a:t>
            </a:r>
            <a:r>
              <a:rPr lang="en-US" sz="360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agua</a:t>
            </a:r>
            <a:r>
              <a:rPr lang="en-US" sz="360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3600" dirty="0" err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nutrición</a:t>
            </a:r>
            <a:r>
              <a:rPr lang="en-US" sz="3600" dirty="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dirty="0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7" descr="Dibujos para catequesis: LA VID Y LOS SARMIENTOS"/>
          <p:cNvPicPr preferRelativeResize="0"/>
          <p:nvPr/>
        </p:nvPicPr>
        <p:blipFill rotWithShape="1">
          <a:blip r:embed="rId3">
            <a:alphaModFix/>
          </a:blip>
          <a:srcRect l="13066" r="9824" b="2"/>
          <a:stretch/>
        </p:blipFill>
        <p:spPr>
          <a:xfrm>
            <a:off x="46626" y="10"/>
            <a:ext cx="6095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 descr="Yo soy la vid, vosotros los sarmientos | Blog de Oka"/>
          <p:cNvPicPr preferRelativeResize="0"/>
          <p:nvPr/>
        </p:nvPicPr>
        <p:blipFill rotWithShape="1">
          <a:blip r:embed="rId4">
            <a:alphaModFix/>
          </a:blip>
          <a:srcRect l="13081" r="24919" b="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/>
          <p:nvPr/>
        </p:nvSpPr>
        <p:spPr>
          <a:xfrm rot="2700000">
            <a:off x="4409974" y="1742891"/>
            <a:ext cx="3372051" cy="3372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 rot="2700000">
            <a:off x="3971285" y="1304274"/>
            <a:ext cx="4249429" cy="4249429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4568977" y="2816352"/>
            <a:ext cx="3052726" cy="14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Arial"/>
              <a:buNone/>
            </a:pPr>
            <a:r>
              <a:rPr lang="es-CL" sz="2600" dirty="0">
                <a:solidFill>
                  <a:srgbClr val="548135"/>
                </a:solidFill>
              </a:rPr>
              <a:t>Jesús compara su Reino a una vid, donde Él es la vid, nosotros las ramas y nuestro Padre en el Cielo el cultivador</a:t>
            </a:r>
            <a:r>
              <a:rPr lang="es-CL" sz="26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L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376382" y="5343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¿Qué representan las frutas en esta comparación?</a:t>
            </a:r>
            <a:endParaRPr/>
          </a:p>
        </p:txBody>
      </p:sp>
      <p:pic>
        <p:nvPicPr>
          <p:cNvPr id="152" name="Google Shape;152;p8" descr="Quinto Domingo de Resurrección. Ciclo B. 29 de abril de 2018 - Diócesis de  Guadix"/>
          <p:cNvPicPr preferRelativeResize="0"/>
          <p:nvPr/>
        </p:nvPicPr>
        <p:blipFill rotWithShape="1">
          <a:blip r:embed="rId3">
            <a:alphaModFix/>
          </a:blip>
          <a:srcRect l="14696" t="3505" r="16696" b="7910"/>
          <a:stretch/>
        </p:blipFill>
        <p:spPr>
          <a:xfrm>
            <a:off x="376382" y="452583"/>
            <a:ext cx="6401894" cy="466003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8580574" y="188898"/>
            <a:ext cx="3388800" cy="2062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dk1"/>
                </a:solidFill>
                <a:sym typeface="Arial"/>
              </a:rPr>
              <a:t>El amor que compartimos para construir el Reino de Dios</a:t>
            </a:r>
            <a:endParaRPr lang="es-ES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190500" y="1297625"/>
            <a:ext cx="604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/>
              <a:t>¿Cómo compartimos ese amor?</a:t>
            </a:r>
            <a:endParaRPr/>
          </a:p>
        </p:txBody>
      </p:sp>
      <p:pic>
        <p:nvPicPr>
          <p:cNvPr id="159" name="Google Shape;159;p9" descr="Pin de jennifer en Religión niños | Niños católicos, Temas de catequesis,  Oraciones para niñ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2078" y="56800"/>
            <a:ext cx="62099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 txBox="1"/>
          <p:nvPr/>
        </p:nvSpPr>
        <p:spPr>
          <a:xfrm>
            <a:off x="228166" y="5365136"/>
            <a:ext cx="540009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Orando por otros o haciendo obras de misericordia para ayudar a nuestro prójimo…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539</Words>
  <Application>Microsoft Office PowerPoint</Application>
  <PresentationFormat>Widescreen</PresentationFormat>
  <Paragraphs>122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Roboto</vt:lpstr>
      <vt:lpstr>Calibri</vt:lpstr>
      <vt:lpstr>Times New Roman</vt:lpstr>
      <vt:lpstr>Comic Sans MS</vt:lpstr>
      <vt:lpstr>Arial</vt:lpstr>
      <vt:lpstr>Cambria</vt:lpstr>
      <vt:lpstr>Office Theme</vt:lpstr>
      <vt:lpstr>Ministerio Amigos de Jesús y María</vt:lpstr>
      <vt:lpstr> </vt:lpstr>
      <vt:lpstr>Reflexión</vt:lpstr>
      <vt:lpstr>¿Qué necesita un árbol o una vid para dar muchos frutos? </vt:lpstr>
      <vt:lpstr>¿Sabes lo que es una vid?</vt:lpstr>
      <vt:lpstr>¿Qué pasa si se separa una rama del árbol o la vid?</vt:lpstr>
      <vt:lpstr>Jesús compara su Reino a una vid, donde Él es la vid, nosotros las ramas y nuestro Padre en el Cielo el cultivador.</vt:lpstr>
      <vt:lpstr>¿Qué representan las frutas en esta comparación?</vt:lpstr>
      <vt:lpstr>¿Cómo compartimos ese amor?</vt:lpstr>
      <vt:lpstr>Jesús depende de nosotros para que seamos su voz y sus manos para los demás.</vt:lpstr>
      <vt:lpstr>¿Cómo nos poda (limpia) nuestro Padre Celestial para que demos más fruto?</vt:lpstr>
      <vt:lpstr>¿Alguna vez Dios te ha podado?</vt:lpstr>
      <vt:lpstr>Jesús pide que sigamos unidos a Él para poder dar frutos y para recibir todo lo que necesitamos del Padre.</vt:lpstr>
      <vt:lpstr>¿Cómo nos mantenemos unidos a Él? </vt:lpstr>
      <vt:lpstr>Actividad</vt:lpstr>
      <vt:lpstr>PowerPoint Presentation</vt:lpstr>
      <vt:lpstr>PowerPoint Presentation</vt:lpstr>
      <vt:lpstr>Oración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Maria Varona</dc:creator>
  <cp:lastModifiedBy>Maria Varona</cp:lastModifiedBy>
  <cp:revision>17</cp:revision>
  <dcterms:modified xsi:type="dcterms:W3CDTF">2024-03-25T19:38:29Z</dcterms:modified>
</cp:coreProperties>
</file>