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3" r:id="rId21"/>
    <p:sldId id="275" r:id="rId22"/>
    <p:sldId id="277" r:id="rId23"/>
    <p:sldId id="278" r:id="rId24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6"/>
      <p:bold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04l3S3rO+u1aHpDBchy3c0Vdz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1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8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EsgYabIztk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UN3tJscKng?si=qQHMix8ka4rFocGO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UN3tJscKng?feature=oembed" TargetMode="Externa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37000">
              <a:srgbClr val="31859B"/>
            </a:gs>
            <a:gs pos="74000">
              <a:srgbClr val="AEC5E1"/>
            </a:gs>
            <a:gs pos="83000">
              <a:srgbClr val="92CCDC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45100" y="5105400"/>
            <a:ext cx="8475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VI Domingo de Pascua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Amor más grande da la vida por sus amigos,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15, 9-17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www.fcpeace.org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59" y="1383723"/>
            <a:ext cx="9056081" cy="372167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832975" y="711725"/>
            <a:ext cx="69279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Ministerio de Amigos de Jesús y María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39254" y="0"/>
            <a:ext cx="882765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Ya no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los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llamo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siervos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porque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siervo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no sabe lo que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hace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amo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, a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ustedes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los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llamo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amigos,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porque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les he dado a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conocer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todo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lo que le he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oído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 mi Padre.</a:t>
            </a:r>
            <a:endParaRPr sz="2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927" y="1736169"/>
            <a:ext cx="9144000" cy="5156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28863" y="-76200"/>
            <a:ext cx="882765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No son ustedes los que me han elegido, soy yo quien los ha elegido y los he destinado para que vayan y den fruto y su fruto permanezca</a:t>
            </a:r>
            <a:endParaRPr sz="3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35145"/>
            <a:ext cx="9124373" cy="5122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20782" y="122767"/>
            <a:ext cx="8827655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 modo que el Padre les conceda a ustedes, cuanto le pidan en mi nombre.</a:t>
            </a:r>
            <a:endParaRPr sz="3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782" y="1738594"/>
            <a:ext cx="9144000" cy="5119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76200" y="36945"/>
            <a:ext cx="882765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Esto es lo que les mando: que se amen los unos a los otros”.</a:t>
            </a:r>
            <a:endParaRPr sz="33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9" name="Google Shape;16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76400"/>
            <a:ext cx="9134475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3"/>
          <p:cNvSpPr txBox="1"/>
          <p:nvPr/>
        </p:nvSpPr>
        <p:spPr>
          <a:xfrm>
            <a:off x="2408093" y="1186934"/>
            <a:ext cx="670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PALABRA DEL SEÑOR.  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GLORIA A TI SEÑOR JESUS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/>
        </p:nvSpPr>
        <p:spPr>
          <a:xfrm>
            <a:off x="2398265" y="103586"/>
            <a:ext cx="6705600" cy="1400383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¿Cómo dice Jesús que podemos permanecer en su </a:t>
            </a:r>
            <a:r>
              <a:rPr lang="en-US" sz="28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AMOR</a:t>
            </a: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49" y="41404"/>
            <a:ext cx="2286000" cy="1955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4"/>
          <p:cNvSpPr txBox="1"/>
          <p:nvPr/>
        </p:nvSpPr>
        <p:spPr>
          <a:xfrm>
            <a:off x="110892" y="2127442"/>
            <a:ext cx="47192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Cumpliendo sus Mandamientos. Jesús dijo: : Si cumplen mis mandamientos, permanecen en mi amor”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4333671" y="5009141"/>
            <a:ext cx="440211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La alegría de Jesús estará con nosotros y de esa manera nuestra alegría será plena.</a:t>
            </a:r>
            <a:endParaRPr/>
          </a:p>
        </p:txBody>
      </p:sp>
      <p:pic>
        <p:nvPicPr>
          <p:cNvPr id="179" name="Google Shape;17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0880" y="1119585"/>
            <a:ext cx="4132228" cy="232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4"/>
          <p:cNvSpPr txBox="1"/>
          <p:nvPr/>
        </p:nvSpPr>
        <p:spPr>
          <a:xfrm>
            <a:off x="0" y="3581283"/>
            <a:ext cx="8915400" cy="1092607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¿Qué sucede si permanecemos en el amor de Jesús?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691" y="4591212"/>
            <a:ext cx="3842331" cy="216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/>
        </p:nvSpPr>
        <p:spPr>
          <a:xfrm>
            <a:off x="5576111" y="0"/>
            <a:ext cx="33879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 cumplir los mandamientos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Por ejemplo</a:t>
            </a:r>
            <a:endParaRPr sz="20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7370881" y="1111490"/>
            <a:ext cx="149968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Amar a Dios sobre todas las cosas</a:t>
            </a:r>
            <a:endParaRPr sz="1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786" y="103834"/>
            <a:ext cx="5381625" cy="36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"/>
          <p:cNvSpPr txBox="1"/>
          <p:nvPr/>
        </p:nvSpPr>
        <p:spPr>
          <a:xfrm>
            <a:off x="2854036" y="6153123"/>
            <a:ext cx="62134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nuestra Felicidad es TOTAL, porque estamos siendo otro Jesús en la tierra.</a:t>
            </a:r>
            <a:endParaRPr/>
          </a:p>
        </p:txBody>
      </p:sp>
      <p:pic>
        <p:nvPicPr>
          <p:cNvPr id="190" name="Google Shape;19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0254" y="2533974"/>
            <a:ext cx="1688413" cy="120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8042" y="1105809"/>
            <a:ext cx="1712839" cy="133801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5"/>
          <p:cNvSpPr txBox="1"/>
          <p:nvPr/>
        </p:nvSpPr>
        <p:spPr>
          <a:xfrm>
            <a:off x="7349126" y="2796610"/>
            <a:ext cx="14996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Santificar las fiestas</a:t>
            </a:r>
            <a:endParaRPr/>
          </a:p>
        </p:txBody>
      </p:sp>
      <p:pic>
        <p:nvPicPr>
          <p:cNvPr id="193" name="Google Shape;19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5636" y="3975278"/>
            <a:ext cx="2445014" cy="1938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/>
        </p:nvSpPr>
        <p:spPr>
          <a:xfrm>
            <a:off x="381000" y="5892668"/>
            <a:ext cx="14996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Honrar a tus padres</a:t>
            </a:r>
            <a:endParaRPr/>
          </a:p>
        </p:txBody>
      </p:sp>
      <p:pic>
        <p:nvPicPr>
          <p:cNvPr id="195" name="Google Shape;195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18336" y="3837421"/>
            <a:ext cx="2936430" cy="2347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35" y="187901"/>
            <a:ext cx="4673456" cy="263570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6"/>
          <p:cNvSpPr txBox="1"/>
          <p:nvPr/>
        </p:nvSpPr>
        <p:spPr>
          <a:xfrm>
            <a:off x="4800600" y="-26553"/>
            <a:ext cx="4303265" cy="1554272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Jesús nos dejó un mandamiento,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¿Recuerdas cuál es?</a:t>
            </a:r>
            <a:endParaRPr sz="2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6518" y="1143000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6"/>
          <p:cNvSpPr txBox="1"/>
          <p:nvPr/>
        </p:nvSpPr>
        <p:spPr>
          <a:xfrm>
            <a:off x="379109" y="3064164"/>
            <a:ext cx="40872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 </a:t>
            </a: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Cómo Podemos demostrar nuestro amor a los demás?</a:t>
            </a:r>
            <a:endParaRPr/>
          </a:p>
        </p:txBody>
      </p:sp>
      <p:pic>
        <p:nvPicPr>
          <p:cNvPr id="204" name="Google Shape;20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69" y="3875174"/>
            <a:ext cx="3048000" cy="203073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>
            <a:off x="59269" y="6000750"/>
            <a:ext cx="25062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Compartiendo con los demás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81869" y="4267200"/>
            <a:ext cx="3018485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6"/>
          <p:cNvSpPr txBox="1"/>
          <p:nvPr/>
        </p:nvSpPr>
        <p:spPr>
          <a:xfrm>
            <a:off x="2916745" y="6197185"/>
            <a:ext cx="33105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Respetando a nuestros compañeros y maestras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4956" y="4535401"/>
            <a:ext cx="3081867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 txBox="1"/>
          <p:nvPr/>
        </p:nvSpPr>
        <p:spPr>
          <a:xfrm>
            <a:off x="6477000" y="6233068"/>
            <a:ext cx="30544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Ayudando a quienes nos necesiten</a:t>
            </a: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ACTIVIDAD</a:t>
            </a:r>
            <a:endParaRPr sz="36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337" y="1295400"/>
            <a:ext cx="7553325" cy="5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 descr="Pontificio Consejo para la Familia - Ninos - San Juan Pablo II"/>
          <p:cNvSpPr/>
          <p:nvPr/>
        </p:nvSpPr>
        <p:spPr>
          <a:xfrm>
            <a:off x="155575" y="-822325"/>
            <a:ext cx="2133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 descr="Karol Wojtyla, el hombre antes de convertirse en el papa Juan Pablo II |  De10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1920" y="0"/>
            <a:ext cx="64601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9"/>
          <p:cNvSpPr txBox="1"/>
          <p:nvPr/>
        </p:nvSpPr>
        <p:spPr>
          <a:xfrm>
            <a:off x="3810000" y="2102450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Amor</a:t>
            </a:r>
            <a:endParaRPr/>
          </a:p>
        </p:txBody>
      </p:sp>
      <p:sp>
        <p:nvSpPr>
          <p:cNvPr id="232" name="Google Shape;232;p19"/>
          <p:cNvSpPr txBox="1"/>
          <p:nvPr/>
        </p:nvSpPr>
        <p:spPr>
          <a:xfrm>
            <a:off x="5724703" y="2133599"/>
            <a:ext cx="15568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Mandamientos</a:t>
            </a:r>
            <a:endParaRPr sz="1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1828800" y="2590800"/>
            <a:ext cx="15568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Mandamientos</a:t>
            </a:r>
            <a:endParaRPr sz="1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6096000" y="2590800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Amor</a:t>
            </a:r>
            <a:endParaRPr/>
          </a:p>
        </p:txBody>
      </p:sp>
      <p:sp>
        <p:nvSpPr>
          <p:cNvPr id="235" name="Google Shape;235;p19"/>
          <p:cNvSpPr txBox="1"/>
          <p:nvPr/>
        </p:nvSpPr>
        <p:spPr>
          <a:xfrm>
            <a:off x="3810000" y="2819400"/>
            <a:ext cx="838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alegría</a:t>
            </a:r>
            <a:endParaRPr sz="1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6503130" y="2778311"/>
            <a:ext cx="838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alegría</a:t>
            </a:r>
            <a:endParaRPr sz="1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5539340" y="3048001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amen</a:t>
            </a:r>
            <a:endParaRPr/>
          </a:p>
        </p:txBody>
      </p:sp>
      <p:sp>
        <p:nvSpPr>
          <p:cNvPr id="238" name="Google Shape;238;p19"/>
          <p:cNvSpPr txBox="1"/>
          <p:nvPr/>
        </p:nvSpPr>
        <p:spPr>
          <a:xfrm>
            <a:off x="3619500" y="3290500"/>
            <a:ext cx="838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amado</a:t>
            </a:r>
            <a:endParaRPr sz="1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9" name="Google Shape;239;p19"/>
          <p:cNvSpPr txBox="1"/>
          <p:nvPr/>
        </p:nvSpPr>
        <p:spPr>
          <a:xfrm>
            <a:off x="6655530" y="3525692"/>
            <a:ext cx="838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amigos</a:t>
            </a:r>
            <a:endParaRPr/>
          </a:p>
        </p:txBody>
      </p:sp>
      <p:sp>
        <p:nvSpPr>
          <p:cNvPr id="240" name="Google Shape;240;p19"/>
          <p:cNvSpPr txBox="1"/>
          <p:nvPr/>
        </p:nvSpPr>
        <p:spPr>
          <a:xfrm>
            <a:off x="4229100" y="3976300"/>
            <a:ext cx="838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elegido</a:t>
            </a:r>
            <a:endParaRPr sz="1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2904090" y="4220304"/>
            <a:ext cx="838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fruto</a:t>
            </a:r>
            <a:endParaRPr sz="1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2" name="Google Shape;242;p19"/>
          <p:cNvSpPr txBox="1"/>
          <p:nvPr/>
        </p:nvSpPr>
        <p:spPr>
          <a:xfrm>
            <a:off x="4038600" y="4220303"/>
            <a:ext cx="838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fruto</a:t>
            </a:r>
            <a:endParaRPr sz="1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2713590" y="4427924"/>
            <a:ext cx="9059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conceda</a:t>
            </a:r>
            <a:endParaRPr sz="1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5753100" y="4676001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Amén</a:t>
            </a:r>
            <a:endParaRPr sz="1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C236-D3EF-B194-1521-E423D95F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950" y="1"/>
            <a:ext cx="1924050" cy="2571749"/>
          </a:xfrm>
        </p:spPr>
        <p:txBody>
          <a:bodyPr>
            <a:normAutofit/>
          </a:bodyPr>
          <a:lstStyle/>
          <a:p>
            <a:r>
              <a:rPr lang="es-ES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Escriban o pinten en los corazones como pueden amar a su prójimo.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D3F83-1330-7D7E-E961-452B2DF94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7219950" cy="6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804600-428D-74F9-F1A3-B804AA51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1785937"/>
            <a:ext cx="1328738" cy="1370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5F89CC-3E3F-EF22-6CCA-41300F5E5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672012"/>
            <a:ext cx="1071561" cy="1071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92A0E1-2A15-4FF4-2781-001C553E28D4}"/>
              </a:ext>
            </a:extLst>
          </p:cNvPr>
          <p:cNvSpPr txBox="1"/>
          <p:nvPr/>
        </p:nvSpPr>
        <p:spPr>
          <a:xfrm>
            <a:off x="1600200" y="6357938"/>
            <a:ext cx="1643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Arial Black" panose="020B0A04020102020204" pitchFamily="34" charset="0"/>
                <a:cs typeface="Calibri"/>
                <a:sym typeface="Calibri"/>
              </a:rPr>
              <a:t>Perdonar</a:t>
            </a:r>
            <a:endParaRPr lang="en-US" sz="1600" dirty="0">
              <a:solidFill>
                <a:srgbClr val="FF0000"/>
              </a:solidFill>
              <a:latin typeface="Arial Black" panose="020B0A04020102020204" pitchFamily="34" charset="0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3DC9B-B9E6-3E08-C5DA-C78EAB291499}"/>
              </a:ext>
            </a:extLst>
          </p:cNvPr>
          <p:cNvSpPr txBox="1"/>
          <p:nvPr/>
        </p:nvSpPr>
        <p:spPr>
          <a:xfrm>
            <a:off x="5295899" y="938213"/>
            <a:ext cx="2105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B0F0"/>
                </a:solidFill>
                <a:latin typeface="Arial Black" panose="020B0A04020102020204" pitchFamily="34" charset="0"/>
                <a:cs typeface="Calibri"/>
                <a:sym typeface="Calibri"/>
              </a:rPr>
              <a:t>Consolar</a:t>
            </a:r>
            <a:r>
              <a:rPr lang="en-US" sz="1600" dirty="0">
                <a:solidFill>
                  <a:srgbClr val="00B0F0"/>
                </a:solidFill>
                <a:latin typeface="Arial Black" panose="020B0A04020102020204" pitchFamily="34" charset="0"/>
                <a:cs typeface="Calibri"/>
                <a:sym typeface="Calibri"/>
              </a:rPr>
              <a:t> al triste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339155-07EB-748B-3C43-CE4003A91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382" y="5243304"/>
            <a:ext cx="904875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002F5A-6B0B-489E-4215-7314DE0EA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6" y="109538"/>
            <a:ext cx="933450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26F6EF-0A49-68B4-A9E5-96F4AE85C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037" y="2703760"/>
            <a:ext cx="876300" cy="904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B6E4FC-6DE6-F029-C147-ABAB9E3C40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7662" y="4321968"/>
            <a:ext cx="895350" cy="885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B4341C-674C-C219-24D1-3857CE7FA9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9407" y="5331203"/>
            <a:ext cx="885825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50CA8A-A665-DC91-9A94-BF8FBC1C45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5767" y="3762705"/>
            <a:ext cx="962025" cy="9429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6EBA24F-B19F-678C-F560-D79BA3BD0290}"/>
              </a:ext>
            </a:extLst>
          </p:cNvPr>
          <p:cNvSpPr txBox="1"/>
          <p:nvPr/>
        </p:nvSpPr>
        <p:spPr>
          <a:xfrm>
            <a:off x="1052516" y="37506"/>
            <a:ext cx="232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92D050"/>
                </a:solidFill>
                <a:latin typeface="Arial Black" panose="020B0A04020102020204" pitchFamily="34" charset="0"/>
                <a:cs typeface="Calibri"/>
              </a:rPr>
              <a:t>Orar</a:t>
            </a:r>
            <a:r>
              <a:rPr lang="en-US" sz="1600" dirty="0">
                <a:solidFill>
                  <a:srgbClr val="92D05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 Black" panose="020B0A04020102020204" pitchFamily="34" charset="0"/>
                <a:cs typeface="Calibri"/>
              </a:rPr>
              <a:t>por</a:t>
            </a:r>
            <a:r>
              <a:rPr lang="en-US" sz="1600" dirty="0">
                <a:solidFill>
                  <a:srgbClr val="92D05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 Black" panose="020B0A04020102020204" pitchFamily="34" charset="0"/>
                <a:cs typeface="Calibri"/>
              </a:rPr>
              <a:t>los</a:t>
            </a:r>
            <a:r>
              <a:rPr lang="en-US" sz="1600" dirty="0">
                <a:solidFill>
                  <a:srgbClr val="92D05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en-US" sz="1600" dirty="0" err="1">
                <a:solidFill>
                  <a:srgbClr val="92D050"/>
                </a:solidFill>
                <a:latin typeface="Arial Black" panose="020B0A04020102020204" pitchFamily="34" charset="0"/>
                <a:cs typeface="Calibri"/>
              </a:rPr>
              <a:t>vivos</a:t>
            </a:r>
            <a:r>
              <a:rPr lang="en-US" sz="1600" dirty="0">
                <a:solidFill>
                  <a:srgbClr val="92D050"/>
                </a:solidFill>
                <a:latin typeface="Arial Black" panose="020B0A04020102020204" pitchFamily="34" charset="0"/>
                <a:cs typeface="Calibri"/>
              </a:rPr>
              <a:t> y </a:t>
            </a:r>
            <a:r>
              <a:rPr lang="en-US" sz="1600" dirty="0" err="1">
                <a:solidFill>
                  <a:srgbClr val="92D050"/>
                </a:solidFill>
                <a:latin typeface="Arial Black" panose="020B0A04020102020204" pitchFamily="34" charset="0"/>
                <a:cs typeface="Calibri"/>
              </a:rPr>
              <a:t>los</a:t>
            </a:r>
            <a:r>
              <a:rPr lang="en-US" sz="1600" dirty="0">
                <a:solidFill>
                  <a:srgbClr val="92D050"/>
                </a:solidFill>
                <a:latin typeface="Arial Black" panose="020B0A04020102020204" pitchFamily="34" charset="0"/>
                <a:cs typeface="Calibri"/>
              </a:rPr>
              <a:t> Muertos.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A678C-B243-2C59-F1E5-2D3DB800487D}"/>
              </a:ext>
            </a:extLst>
          </p:cNvPr>
          <p:cNvSpPr txBox="1"/>
          <p:nvPr/>
        </p:nvSpPr>
        <p:spPr>
          <a:xfrm>
            <a:off x="5222080" y="6159223"/>
            <a:ext cx="113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030A0"/>
                </a:solidFill>
                <a:latin typeface="Arial Black" panose="020B0A04020102020204" pitchFamily="34" charset="0"/>
                <a:cs typeface="Calibri"/>
                <a:sym typeface="Calibri"/>
              </a:rPr>
              <a:t>Vestir</a:t>
            </a:r>
            <a:r>
              <a:rPr lang="en-US" sz="1600" dirty="0">
                <a:solidFill>
                  <a:srgbClr val="7030A0"/>
                </a:solidFill>
                <a:latin typeface="Arial Black" panose="020B0A04020102020204" pitchFamily="34" charset="0"/>
                <a:cs typeface="Calibri"/>
                <a:sym typeface="Calibri"/>
              </a:rPr>
              <a:t> al </a:t>
            </a:r>
          </a:p>
          <a:p>
            <a:r>
              <a:rPr lang="en-US" sz="1600" dirty="0" err="1">
                <a:solidFill>
                  <a:srgbClr val="7030A0"/>
                </a:solidFill>
                <a:latin typeface="Arial Black" panose="020B0A04020102020204" pitchFamily="34" charset="0"/>
                <a:cs typeface="Calibri"/>
                <a:sym typeface="Calibri"/>
              </a:rPr>
              <a:t>desnudo</a:t>
            </a:r>
            <a:endParaRPr lang="en-US" sz="1600" dirty="0">
              <a:solidFill>
                <a:srgbClr val="7030A0"/>
              </a:solidFill>
              <a:latin typeface="Arial Black" panose="020B0A04020102020204" pitchFamily="34" charset="0"/>
              <a:cs typeface="Calibri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4A95DD-FC9C-8F96-3B7A-51751DCDE3F5}"/>
              </a:ext>
            </a:extLst>
          </p:cNvPr>
          <p:cNvSpPr txBox="1"/>
          <p:nvPr/>
        </p:nvSpPr>
        <p:spPr>
          <a:xfrm>
            <a:off x="6088851" y="4664524"/>
            <a:ext cx="131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rial Black" panose="020B0A04020102020204" pitchFamily="34" charset="0"/>
                <a:cs typeface="Calibri"/>
                <a:sym typeface="Calibri"/>
              </a:rPr>
              <a:t>Instruir</a:t>
            </a:r>
            <a:r>
              <a:rPr lang="en-US" sz="160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  <a:sym typeface="Calibri"/>
              </a:rPr>
              <a:t> al </a:t>
            </a:r>
            <a:r>
              <a:rPr lang="en-US" sz="1600" dirty="0" err="1">
                <a:solidFill>
                  <a:srgbClr val="FFC000"/>
                </a:solidFill>
                <a:latin typeface="Arial Black" panose="020B0A04020102020204" pitchFamily="34" charset="0"/>
                <a:cs typeface="Calibri"/>
                <a:sym typeface="Calibri"/>
              </a:rPr>
              <a:t>Ignorante</a:t>
            </a:r>
            <a:endParaRPr lang="en-US" sz="1600" dirty="0">
              <a:solidFill>
                <a:srgbClr val="FFC000"/>
              </a:solidFill>
              <a:latin typeface="Arial Black" panose="020B0A04020102020204" pitchFamily="34" charset="0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844B1D-F37F-4C96-CD28-125CFCB3E21C}"/>
              </a:ext>
            </a:extLst>
          </p:cNvPr>
          <p:cNvSpPr txBox="1"/>
          <p:nvPr/>
        </p:nvSpPr>
        <p:spPr>
          <a:xfrm>
            <a:off x="7400923" y="3626465"/>
            <a:ext cx="131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Arial Black" panose="020B0A04020102020204" pitchFamily="34" charset="0"/>
                <a:cs typeface="Calibri"/>
                <a:sym typeface="Calibri"/>
              </a:rPr>
              <a:t>Cuidar</a:t>
            </a:r>
            <a:r>
              <a:rPr lang="en-US" sz="1600" dirty="0">
                <a:solidFill>
                  <a:srgbClr val="00B050"/>
                </a:solidFill>
                <a:latin typeface="Arial Black" panose="020B0A04020102020204" pitchFamily="34" charset="0"/>
                <a:cs typeface="Calibri"/>
                <a:sym typeface="Calibri"/>
              </a:rPr>
              <a:t> al </a:t>
            </a:r>
            <a:r>
              <a:rPr lang="en-US" sz="1600" dirty="0" err="1">
                <a:solidFill>
                  <a:srgbClr val="00B050"/>
                </a:solidFill>
                <a:latin typeface="Arial Black" panose="020B0A04020102020204" pitchFamily="34" charset="0"/>
                <a:cs typeface="Calibri"/>
                <a:sym typeface="Calibri"/>
              </a:rPr>
              <a:t>enfermo</a:t>
            </a:r>
            <a:endParaRPr lang="en-US" sz="1600" dirty="0">
              <a:solidFill>
                <a:srgbClr val="00B050"/>
              </a:solidFill>
              <a:latin typeface="Arial Black" panose="020B0A04020102020204" pitchFamily="34" charset="0"/>
              <a:cs typeface="Calibri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AD76BE-F973-C88D-CBB0-19C2CBE450DD}"/>
              </a:ext>
            </a:extLst>
          </p:cNvPr>
          <p:cNvSpPr txBox="1"/>
          <p:nvPr/>
        </p:nvSpPr>
        <p:spPr>
          <a:xfrm>
            <a:off x="7848598" y="5164843"/>
            <a:ext cx="1133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  <a:cs typeface="Calibri"/>
                <a:sym typeface="Calibri"/>
              </a:rPr>
              <a:t>Dar de </a:t>
            </a:r>
            <a:r>
              <a:rPr lang="en-US" sz="1600" dirty="0" err="1">
                <a:solidFill>
                  <a:srgbClr val="0070C0"/>
                </a:solidFill>
                <a:latin typeface="Arial Black" panose="020B0A04020102020204" pitchFamily="34" charset="0"/>
                <a:cs typeface="Calibri"/>
                <a:sym typeface="Calibri"/>
              </a:rPr>
              <a:t>beber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  <a:cs typeface="Calibri"/>
                <a:sym typeface="Calibri"/>
              </a:rPr>
              <a:t> al que </a:t>
            </a:r>
            <a:r>
              <a:rPr lang="en-US" sz="1600" dirty="0" err="1">
                <a:solidFill>
                  <a:srgbClr val="0070C0"/>
                </a:solidFill>
                <a:latin typeface="Arial Black" panose="020B0A04020102020204" pitchFamily="34" charset="0"/>
                <a:cs typeface="Calibri"/>
                <a:sym typeface="Calibri"/>
              </a:rPr>
              <a:t>tiene</a:t>
            </a:r>
            <a:r>
              <a:rPr lang="en-US" sz="1600" dirty="0">
                <a:solidFill>
                  <a:srgbClr val="0070C0"/>
                </a:solidFill>
                <a:latin typeface="Arial Black" panose="020B0A04020102020204" pitchFamily="34" charset="0"/>
                <a:cs typeface="Calibri"/>
                <a:sym typeface="Calibri"/>
              </a:rPr>
              <a:t> sed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51CA75-BFF5-1C8D-7E22-37AF73959016}"/>
              </a:ext>
            </a:extLst>
          </p:cNvPr>
          <p:cNvSpPr txBox="1"/>
          <p:nvPr/>
        </p:nvSpPr>
        <p:spPr>
          <a:xfrm>
            <a:off x="6303167" y="6221314"/>
            <a:ext cx="184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51BB2"/>
                </a:solidFill>
                <a:latin typeface="Arial Black" panose="020B0A04020102020204" pitchFamily="34" charset="0"/>
                <a:cs typeface="Calibri"/>
                <a:sym typeface="Calibri"/>
              </a:rPr>
              <a:t>Y de comer </a:t>
            </a:r>
          </a:p>
          <a:p>
            <a:pPr algn="ctr"/>
            <a:r>
              <a:rPr lang="en-US" sz="1600" dirty="0">
                <a:solidFill>
                  <a:srgbClr val="D51BB2"/>
                </a:solidFill>
                <a:latin typeface="Arial Black" panose="020B0A04020102020204" pitchFamily="34" charset="0"/>
                <a:cs typeface="Calibri"/>
                <a:sym typeface="Calibri"/>
              </a:rPr>
              <a:t>al </a:t>
            </a:r>
            <a:r>
              <a:rPr lang="en-US" sz="1600" dirty="0" err="1">
                <a:solidFill>
                  <a:srgbClr val="D51BB2"/>
                </a:solidFill>
                <a:latin typeface="Arial Black" panose="020B0A04020102020204" pitchFamily="34" charset="0"/>
                <a:cs typeface="Calibri"/>
                <a:sym typeface="Calibri"/>
              </a:rPr>
              <a:t>hambriento</a:t>
            </a:r>
            <a:endParaRPr lang="en-US" sz="1600" dirty="0">
              <a:solidFill>
                <a:srgbClr val="D51BB2"/>
              </a:solidFill>
              <a:latin typeface="Arial Black" panose="020B0A0402010202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9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33400"/>
            <a:ext cx="8588772" cy="622186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752600" y="76200"/>
            <a:ext cx="586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Comencemos Invocando la presencia del Espíritu Santo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162175"/>
            <a:ext cx="5715000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/>
        </p:nvSpPr>
        <p:spPr>
          <a:xfrm>
            <a:off x="228599" y="1295706"/>
            <a:ext cx="58932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Doblar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una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cartulina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de color rojo y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dibujar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medio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corazón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(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como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la </a:t>
            </a:r>
            <a:r>
              <a:rPr lang="en-US" sz="20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foto</a:t>
            </a:r>
            <a:r>
              <a:rPr lang="en-US" sz="2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)</a:t>
            </a:r>
            <a:endParaRPr sz="2000" dirty="0"/>
          </a:p>
        </p:txBody>
      </p:sp>
      <p:pic>
        <p:nvPicPr>
          <p:cNvPr id="222" name="Google Shape;22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1888" y="178883"/>
            <a:ext cx="2667000" cy="180948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8"/>
          <p:cNvSpPr txBox="1"/>
          <p:nvPr/>
        </p:nvSpPr>
        <p:spPr>
          <a:xfrm>
            <a:off x="5985164" y="2862828"/>
            <a:ext cx="3006436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Escribir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corazón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sym typeface="Arial Black"/>
              </a:rPr>
              <a:t>cuánto</a:t>
            </a:r>
            <a:r>
              <a:rPr lang="en-US" sz="2800" dirty="0">
                <a:solidFill>
                  <a:schemeClr val="dk1"/>
                </a:solidFill>
                <a:latin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sym typeface="Arial Black"/>
              </a:rPr>
              <a:t>quieres</a:t>
            </a:r>
            <a:r>
              <a:rPr lang="en-US" sz="2800" dirty="0">
                <a:solidFill>
                  <a:schemeClr val="dk1"/>
                </a:solidFill>
                <a:latin typeface="Arial Black"/>
                <a:sym typeface="Arial Black"/>
              </a:rPr>
              <a:t> a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sym typeface="Arial Black"/>
              </a:rPr>
              <a:t>tu</a:t>
            </a:r>
            <a:r>
              <a:rPr lang="en-US" sz="2800" dirty="0">
                <a:solidFill>
                  <a:schemeClr val="dk1"/>
                </a:solidFill>
                <a:latin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sym typeface="Arial Black"/>
              </a:rPr>
              <a:t>Mamá</a:t>
            </a:r>
            <a:r>
              <a:rPr lang="en-US" sz="2800" dirty="0">
                <a:solidFill>
                  <a:schemeClr val="dk1"/>
                </a:solidFill>
                <a:latin typeface="Arial Black"/>
                <a:sym typeface="Arial Black"/>
              </a:rPr>
              <a:t>!!</a:t>
            </a:r>
            <a:endParaRPr sz="2800" dirty="0">
              <a:solidFill>
                <a:schemeClr val="dk1"/>
              </a:solidFill>
              <a:latin typeface="Arial Blac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39E51-DD2D-6262-F059-42917BE2EAD4}"/>
              </a:ext>
            </a:extLst>
          </p:cNvPr>
          <p:cNvSpPr txBox="1"/>
          <p:nvPr/>
        </p:nvSpPr>
        <p:spPr>
          <a:xfrm>
            <a:off x="542925" y="57656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CORAZON PARA EL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DIA DE LAS MADRES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CDC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/>
        </p:nvSpPr>
        <p:spPr>
          <a:xfrm>
            <a:off x="3200400" y="118341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ORACION.</a:t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359641" y="760054"/>
            <a:ext cx="4800600" cy="272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Jesús,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Tú me amas con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toda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Tu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vida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y me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escogiste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como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amigo(a). Solo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pides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que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comparta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ese amor con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todos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Ayúdame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nunca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separarme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de Ti y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siempre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escoger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amor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sobre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todas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las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cosas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 Jesús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Ti </a:t>
            </a:r>
            <a:r>
              <a:rPr lang="en-US" sz="1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confió</a:t>
            </a:r>
            <a:r>
              <a:rPr lang="en-US" sz="1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 Amen.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1" name="Google Shape;251;p20" descr="CLASE ROQUITAS: EL TEMPLO ES UN LUGAR PARA OR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143000"/>
            <a:ext cx="337185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 title="Amar unos a Otr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496" y="3808990"/>
            <a:ext cx="3907559" cy="2930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3078-2C8B-B83D-9C94-4F46E161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6900"/>
          </a:xfrm>
        </p:spPr>
        <p:txBody>
          <a:bodyPr>
            <a:normAutofit/>
          </a:bodyPr>
          <a:lstStyle/>
          <a:p>
            <a:r>
              <a:rPr lang="es-ES" sz="2200" b="1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Canción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Amar,   https://www.youtube.com/watch?v=SEsgYabIztk</a:t>
            </a:r>
            <a:endParaRPr lang="en-US" dirty="0"/>
          </a:p>
        </p:txBody>
      </p:sp>
      <p:pic>
        <p:nvPicPr>
          <p:cNvPr id="3" name="Online Media 2" title="Amar unos a Otros">
            <a:hlinkClick r:id="" action="ppaction://media"/>
            <a:extLst>
              <a:ext uri="{FF2B5EF4-FFF2-40B4-BE49-F238E27FC236}">
                <a16:creationId xmlns:a16="http://schemas.microsoft.com/office/drawing/2014/main" id="{D431A494-C2DC-9E5F-D25F-0B228B0C51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96900"/>
            <a:ext cx="91440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CD28-85ED-EFAF-05AC-EB059818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5462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Times New Roman" panose="02020603050405020304" pitchFamily="18" charset="0"/>
              </a:rPr>
              <a:t>Amor al Prójimo,  </a:t>
            </a:r>
            <a:r>
              <a:rPr lang="es-ES" sz="180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https://youtu.be/eUN3tJscKng?si=qQHMix8ka4rFocGO</a:t>
            </a:r>
            <a:r>
              <a:rPr lang="es-ES" sz="18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Times New Roman" panose="02020603050405020304" pitchFamily="18" charset="0"/>
              </a:rPr>
              <a:t> (8+ años)</a:t>
            </a:r>
            <a:endParaRPr lang="en-US" dirty="0"/>
          </a:p>
        </p:txBody>
      </p:sp>
      <p:pic>
        <p:nvPicPr>
          <p:cNvPr id="3" name="Online Media 2" title="VIDEO PARA TEMA AMOR AL PROJIMO">
            <a:hlinkClick r:id="" action="ppaction://media"/>
            <a:extLst>
              <a:ext uri="{FF2B5EF4-FFF2-40B4-BE49-F238E27FC236}">
                <a16:creationId xmlns:a16="http://schemas.microsoft.com/office/drawing/2014/main" id="{523459AC-79D0-36D8-60FB-F462CAE84D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25462"/>
            <a:ext cx="9144000" cy="63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959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76200" y="76200"/>
            <a:ext cx="88392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 MAYO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Mes dedicado a la Virgen María</a:t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300" y="1323513"/>
            <a:ext cx="6477000" cy="545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12" y="0"/>
            <a:ext cx="8870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952"/>
            <a:ext cx="4806118" cy="6835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4812544" y="152400"/>
            <a:ext cx="433145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Madre del Cielo,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deseo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llenarte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de Rosas, con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muchas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Ave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Marías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que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rece</a:t>
            </a:r>
            <a:r>
              <a:rPr lang="en-U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Oh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Madrecita</a:t>
            </a:r>
            <a:r>
              <a:rPr lang="en-US" sz="1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, que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haga</a:t>
            </a:r>
            <a:r>
              <a:rPr lang="en-US" sz="1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paz</a:t>
            </a:r>
            <a:r>
              <a:rPr lang="en-US" sz="1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1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el</a:t>
            </a:r>
            <a:r>
              <a:rPr lang="en-US" sz="1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mundo</a:t>
            </a:r>
            <a:r>
              <a:rPr lang="en-US" sz="1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escucha</a:t>
            </a:r>
            <a:r>
              <a:rPr lang="en-US" sz="1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nuestros</a:t>
            </a:r>
            <a:r>
              <a:rPr lang="en-US" sz="1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ruegos</a:t>
            </a:r>
            <a:r>
              <a:rPr lang="en-US" sz="14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dirty="0"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4764" y="2961701"/>
            <a:ext cx="3810636" cy="3863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113146" y="0"/>
            <a:ext cx="902161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Evangelio según San Juan 15, 9-17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 aquel tiempo, Jesús dijo a sus discípulos: “Como el Padre me ama, así los amo yo. Permanezcan en mi amor</a:t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07754"/>
            <a:ext cx="9144000" cy="515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76200" y="0"/>
            <a:ext cx="89916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“Si cumplen mis mandamientos, permanecen en mi amor; lo mismo que yo cumplo los mandamientos de mi Padre y permanezco en su amor”. </a:t>
            </a:r>
            <a:endParaRPr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8" y="1735063"/>
            <a:ext cx="9144000" cy="511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11544" y="0"/>
            <a:ext cx="913245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Les he dicho esto para que mi alegría, esté en ustedes y su alegría sea plena. Éste es mi mandamiento: Que se amen los unos a los otros como yo os he amado. </a:t>
            </a:r>
            <a:endParaRPr sz="27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544" y="1726334"/>
            <a:ext cx="9144000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158172" y="-76200"/>
            <a:ext cx="882765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Nadie tiene amor más grande por sus amigos, que el que da la vida por ellos. Ustedes son mis amigos, si hacen lo que yo les mando.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1" name="Google Shape;1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91679"/>
            <a:ext cx="9144000" cy="514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627</Words>
  <Application>Microsoft Office PowerPoint</Application>
  <PresentationFormat>On-screen Show (4:3)</PresentationFormat>
  <Paragraphs>75</Paragraphs>
  <Slides>23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Cambria</vt:lpstr>
      <vt:lpstr>Calibri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Escriban o pinten en los corazones como pueden amar a su prójimo.</vt:lpstr>
      <vt:lpstr>PowerPoint Presentation</vt:lpstr>
      <vt:lpstr>PowerPoint Presentation</vt:lpstr>
      <vt:lpstr>Canción:  Amar,   https://www.youtube.com/watch?v=SEsgYabIztk</vt:lpstr>
      <vt:lpstr>Amor al Prójimo,  https://youtu.be/eUN3tJscKng?si=qQHMix8ka4rFocGO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Angel Di Geronimo O</dc:creator>
  <cp:lastModifiedBy>Maria Varona</cp:lastModifiedBy>
  <cp:revision>13</cp:revision>
  <dcterms:created xsi:type="dcterms:W3CDTF">2020-09-13T23:55:02Z</dcterms:created>
  <dcterms:modified xsi:type="dcterms:W3CDTF">2024-04-22T19:23:01Z</dcterms:modified>
</cp:coreProperties>
</file>