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A62B-C8A0-48F2-804F-28588156C70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66440-1A2A-403C-95C8-696855743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66440-1A2A-403C-95C8-6968557433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ESTE</a:t>
            </a:r>
            <a:r>
              <a:rPr lang="en-US" baseline="0" dirty="0"/>
              <a:t> ES EL MILAGRO DE Bolzano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7B3BF-3AF4-49B1-A10A-2E8CF7B9B9B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eb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youtu.be/EKudR0cRpN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5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F7757-9159-4BA9-8EC7-984A586F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09"/>
            <a:ext cx="9143999" cy="6873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37C75E-A0B9-4D86-AEB5-EA34DCB09F18}"/>
              </a:ext>
            </a:extLst>
          </p:cNvPr>
          <p:cNvSpPr/>
          <p:nvPr/>
        </p:nvSpPr>
        <p:spPr>
          <a:xfrm>
            <a:off x="2514600" y="3886200"/>
            <a:ext cx="5410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 Black" pitchFamily="34" charset="0"/>
              </a:rPr>
              <a:t>Ministerio</a:t>
            </a:r>
            <a:r>
              <a:rPr lang="en-US" dirty="0">
                <a:latin typeface="Arial Black" pitchFamily="34" charset="0"/>
              </a:rPr>
              <a:t> de Amigos de Jesús y María</a:t>
            </a:r>
          </a:p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X Domingo del </a:t>
            </a:r>
            <a:r>
              <a:rPr lang="en-US" sz="1600" b="1" dirty="0" err="1">
                <a:latin typeface="Arial Black" panose="020B0A04020102020204" pitchFamily="34" charset="0"/>
              </a:rPr>
              <a:t>Tiempo</a:t>
            </a:r>
            <a:r>
              <a:rPr lang="en-US" sz="1600" b="1" dirty="0">
                <a:latin typeface="Arial Black" panose="020B0A04020102020204" pitchFamily="34" charset="0"/>
              </a:rPr>
              <a:t> </a:t>
            </a:r>
            <a:r>
              <a:rPr lang="en-US" sz="1600" b="1" dirty="0" err="1">
                <a:latin typeface="Arial Black" panose="020B0A04020102020204" pitchFamily="34" charset="0"/>
              </a:rPr>
              <a:t>Ordinario</a:t>
            </a:r>
            <a:endParaRPr lang="en-US" sz="1600" b="1" dirty="0">
              <a:latin typeface="Arial Black" panose="020B0A04020102020204" pitchFamily="34" charset="0"/>
            </a:endParaRPr>
          </a:p>
          <a:p>
            <a:pPr algn="ctr"/>
            <a:endParaRPr lang="en-US" sz="1600" b="1" dirty="0"/>
          </a:p>
          <a:p>
            <a:pPr algn="ctr"/>
            <a:r>
              <a:rPr lang="en-US" sz="2000" b="1" dirty="0"/>
              <a:t>Corpus Christi</a:t>
            </a:r>
          </a:p>
          <a:p>
            <a:r>
              <a:rPr lang="en-US" b="1" dirty="0"/>
              <a:t>                              Marcos 14, 12-16.  22-26</a:t>
            </a:r>
          </a:p>
        </p:txBody>
      </p:sp>
      <p:pic>
        <p:nvPicPr>
          <p:cNvPr id="1034" name="Picture 10" descr="Transparent Holy Communion Png , Transparent Cartoon, Free Cliparts &amp;  Silhouettes - NetClipart">
            <a:extLst>
              <a:ext uri="{FF2B5EF4-FFF2-40B4-BE49-F238E27FC236}">
                <a16:creationId xmlns:a16="http://schemas.microsoft.com/office/drawing/2014/main" id="{977536C0-27CB-446F-9A2F-D17929AD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600"/>
            <a:ext cx="1990264" cy="15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A9DA2-F707-498F-A6B3-348128B445ED}"/>
              </a:ext>
            </a:extLst>
          </p:cNvPr>
          <p:cNvSpPr txBox="1"/>
          <p:nvPr/>
        </p:nvSpPr>
        <p:spPr>
          <a:xfrm>
            <a:off x="228600" y="2286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SOLEMNIDAD DEL CUERPO      Y LA SANGRE DE CRISTO</a:t>
            </a:r>
          </a:p>
        </p:txBody>
      </p:sp>
    </p:spTree>
    <p:extLst>
      <p:ext uri="{BB962C8B-B14F-4D97-AF65-F5344CB8AC3E}">
        <p14:creationId xmlns:p14="http://schemas.microsoft.com/office/powerpoint/2010/main" val="295353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94264" y="-35510"/>
            <a:ext cx="8821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Encontrarán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un hombre que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lleva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cántaro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agua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;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síganlo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díganle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al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dueño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la casa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donde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entre..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CFC35-A4A4-4962-B732-7F9FE785C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5" y="1349485"/>
            <a:ext cx="7391189" cy="55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52400" y="-3551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 El Maestro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manda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preguntar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Dónde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está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habitación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voy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 comer la Pascua con mis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discípulos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Él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les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enseñará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una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sala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el 2do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piso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BF873-F43F-4127-B159-9F7CEDF1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74" y="1349485"/>
            <a:ext cx="7358451" cy="55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7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3291" y="52666"/>
            <a:ext cx="9144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Arreglada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con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divanes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Prepárennos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allí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cena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”. Los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discípulos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fueron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llegaron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a la ciudad,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encontraron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lo que Jesús les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había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dicho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prepararon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550" dirty="0" err="1">
                <a:latin typeface="Aharoni" panose="02010803020104030203" pitchFamily="2" charset="-79"/>
                <a:cs typeface="Aharoni" panose="02010803020104030203" pitchFamily="2" charset="-79"/>
              </a:rPr>
              <a:t>cena</a:t>
            </a:r>
            <a:r>
              <a:rPr lang="en-US" sz="2550" dirty="0">
                <a:latin typeface="Aharoni" panose="02010803020104030203" pitchFamily="2" charset="-79"/>
                <a:cs typeface="Aharoni" panose="02010803020104030203" pitchFamily="2" charset="-79"/>
              </a:rPr>
              <a:t> de Pascua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C1CA7-1765-4BDB-B589-2741BAC1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30" y="1309668"/>
            <a:ext cx="7440870" cy="55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1072" y="-5326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Mientras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cenaban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Jesús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tomó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un pan,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pronunció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bendición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lo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partió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y se lo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sus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discípulos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diciendo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CBE60-33CC-4390-A30F-5D4A53C72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9" y="1251655"/>
            <a:ext cx="7510462" cy="56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609600" y="-689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“Tomen: </a:t>
            </a:r>
            <a:r>
              <a:rPr lang="en-US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esto</a:t>
            </a: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 es mi </a:t>
            </a:r>
            <a:r>
              <a:rPr lang="en-US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cuerpo</a:t>
            </a: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A8F93-A59A-4652-83A0-E7FA3A0F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9636"/>
            <a:ext cx="8354685" cy="62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685800" y="-762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Y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tomando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sus manos una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copa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vino,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pronunció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acción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gracias, se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todos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bebieron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y les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dijo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: “ Esta es mi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sangre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C6F7A-A583-42EA-99C4-E2B290A3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226234"/>
            <a:ext cx="7534275" cy="56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52400" y="-762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Sangre de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alianza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que se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derrama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por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todos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Yo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les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aseguro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que no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volveré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beber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del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fruto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la vid hasta el día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el que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beba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el vino nuevo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C6F7A-A583-42EA-99C4-E2B290A3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226234"/>
            <a:ext cx="7534275" cy="56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5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52400" y="-1405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reino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Dios.”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Después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cantar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himno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salieron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hacia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el Monte de los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Olivos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r>
              <a:rPr lang="en-US" sz="17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PALABRA DEL SEÑOR.  </a:t>
            </a:r>
            <a:r>
              <a:rPr lang="en-US" sz="17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GLORIA A TI SEÑOR JESUS</a:t>
            </a:r>
            <a:endParaRPr lang="en-US" sz="1700" dirty="0"/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15F0B-42AA-4AF5-8C5F-65C88D82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31" y="1371600"/>
            <a:ext cx="7196137" cy="54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505200" y="169507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F992C-A023-403D-9B68-2645E712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543" y="1209020"/>
            <a:ext cx="6682913" cy="333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609600" y="685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Sabes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desde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cuándo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celebra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Pascua?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C7134-8507-4807-AE76-AC56FF2E8216}"/>
              </a:ext>
            </a:extLst>
          </p:cNvPr>
          <p:cNvSpPr txBox="1"/>
          <p:nvPr/>
        </p:nvSpPr>
        <p:spPr>
          <a:xfrm>
            <a:off x="0" y="4526806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 </a:t>
            </a:r>
            <a:r>
              <a:rPr lang="en-US" sz="25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celebra</a:t>
            </a:r>
            <a:r>
              <a:rPr lang="en-US" sz="25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desde</a:t>
            </a:r>
            <a:r>
              <a:rPr lang="en-US" sz="25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5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Antiguo</a:t>
            </a:r>
            <a:r>
              <a:rPr lang="en-US" sz="25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Testamento</a:t>
            </a:r>
            <a:r>
              <a:rPr lang="en-US" sz="25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5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Dios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liberó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al pueblo de Israel de la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esclavitud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Egipto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. La fiesta de los panes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ázimos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(panes sin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levadura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duraba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7 días </a:t>
            </a:r>
            <a:r>
              <a:rPr lang="en-US" sz="25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recordando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que Dios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había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pedido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preparen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pan sin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levadura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porque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tenían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huir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Egipto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apresurada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mente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y no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habia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tiempo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 para que el pan </a:t>
            </a:r>
            <a:r>
              <a:rPr lang="en-US" sz="2500" dirty="0" err="1">
                <a:latin typeface="Aharoni" panose="02010803020104030203" pitchFamily="2" charset="-79"/>
                <a:cs typeface="Aharoni" panose="02010803020104030203" pitchFamily="2" charset="-79"/>
              </a:rPr>
              <a:t>creciera</a:t>
            </a:r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67099" y="64858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740" y="633140"/>
            <a:ext cx="72367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El primer día de la Pascua se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mataba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cordero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(perfecto, macho,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menor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 1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año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  <a:p>
            <a:r>
              <a:rPr lang="en-US" sz="275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</a:t>
            </a:r>
            <a:r>
              <a:rPr lang="en-US" sz="2750" dirty="0" err="1"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750" dirty="0">
                <a:latin typeface="Aharoni" panose="02010803020104030203" pitchFamily="2" charset="-79"/>
                <a:cs typeface="Aharoni" panose="02010803020104030203" pitchFamily="2" charset="-79"/>
              </a:rPr>
              <a:t> carne se </a:t>
            </a:r>
            <a:r>
              <a:rPr lang="en-US" sz="2750" dirty="0" err="1">
                <a:latin typeface="Aharoni" panose="02010803020104030203" pitchFamily="2" charset="-79"/>
                <a:cs typeface="Aharoni" panose="02010803020104030203" pitchFamily="2" charset="-79"/>
              </a:rPr>
              <a:t>consumía</a:t>
            </a:r>
            <a:endParaRPr lang="en-US" sz="27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75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de forma </a:t>
            </a:r>
            <a:r>
              <a:rPr lang="en-US" sz="2750" dirty="0" err="1">
                <a:latin typeface="Aharoni" panose="02010803020104030203" pitchFamily="2" charset="-79"/>
                <a:cs typeface="Aharoni" panose="02010803020104030203" pitchFamily="2" charset="-79"/>
              </a:rPr>
              <a:t>asada</a:t>
            </a:r>
            <a:endParaRPr lang="en-US" sz="27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C7134-8507-4807-AE76-AC56FF2E8216}"/>
              </a:ext>
            </a:extLst>
          </p:cNvPr>
          <p:cNvSpPr txBox="1"/>
          <p:nvPr/>
        </p:nvSpPr>
        <p:spPr>
          <a:xfrm>
            <a:off x="457200" y="4876800"/>
            <a:ext cx="8915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Pero Jesús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celebra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última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Pascua con sus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discípulos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sin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cordero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Quién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sería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cordero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2" descr="Old Testament Stories">
            <a:extLst>
              <a:ext uri="{FF2B5EF4-FFF2-40B4-BE49-F238E27FC236}">
                <a16:creationId xmlns:a16="http://schemas.microsoft.com/office/drawing/2014/main" id="{0E82E928-EF13-44F5-9DFA-D1A1F4F9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2674"/>
            <a:ext cx="2880723" cy="2592651"/>
          </a:xfrm>
          <a:prstGeom prst="rect">
            <a:avLst/>
          </a:prstGeom>
          <a:noFill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E1CEA8EA-716B-4BF8-939A-8A4326C1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735" y="1134749"/>
            <a:ext cx="2104525" cy="188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0916A3-DACD-4795-BC2E-1C19D38F0765}"/>
              </a:ext>
            </a:extLst>
          </p:cNvPr>
          <p:cNvSpPr txBox="1"/>
          <p:nvPr/>
        </p:nvSpPr>
        <p:spPr>
          <a:xfrm>
            <a:off x="3618020" y="3231638"/>
            <a:ext cx="552856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sangre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recordaba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había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salvado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muerte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 los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hijos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de los </a:t>
            </a:r>
            <a:r>
              <a:rPr lang="en-US" sz="275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israelitas</a:t>
            </a:r>
            <a:r>
              <a:rPr lang="en-US" sz="275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275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8348F-8312-42A6-BAB7-4F9C906D5DD0}"/>
              </a:ext>
            </a:extLst>
          </p:cNvPr>
          <p:cNvSpPr txBox="1"/>
          <p:nvPr/>
        </p:nvSpPr>
        <p:spPr>
          <a:xfrm>
            <a:off x="3737868" y="5932472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9243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67099" y="64858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C5888-2821-4429-ABEA-2A8A434612F9}"/>
              </a:ext>
            </a:extLst>
          </p:cNvPr>
          <p:cNvSpPr txBox="1"/>
          <p:nvPr/>
        </p:nvSpPr>
        <p:spPr>
          <a:xfrm>
            <a:off x="4876800" y="541911"/>
            <a:ext cx="4212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última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cena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, Jesús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bendice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el Pan y dice, “Tomen: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esto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es mi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cuerpo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” </a:t>
            </a:r>
            <a:r>
              <a:rPr lang="es-E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¿Cómo puede un pan ser el cuerpo de Jesús?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73963-755B-436E-B290-C10DEBA5E02E}"/>
              </a:ext>
            </a:extLst>
          </p:cNvPr>
          <p:cNvSpPr txBox="1"/>
          <p:nvPr/>
        </p:nvSpPr>
        <p:spPr>
          <a:xfrm>
            <a:off x="4849245" y="1943103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Jesús es Dios, que es todopoderoso; El hace un milagro y cambia la sustancia del pan a su cuerpo, aunque la apariencia no cambia-La Transustanciación</a:t>
            </a:r>
            <a:endParaRPr lang="en-US" sz="2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6BF78-D485-44F4-9D59-FC9201F4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73" y="604154"/>
            <a:ext cx="4114800" cy="3087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3F979A-129E-47BB-A708-AEE455C0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664518"/>
            <a:ext cx="4212092" cy="31484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1DD37B-4363-4AAA-BB9B-35FB3A2A930F}"/>
              </a:ext>
            </a:extLst>
          </p:cNvPr>
          <p:cNvSpPr txBox="1"/>
          <p:nvPr/>
        </p:nvSpPr>
        <p:spPr>
          <a:xfrm>
            <a:off x="79158" y="3691412"/>
            <a:ext cx="47582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Después, Jesús tomó el vino y dijo, “Esta es mi sangre, sangre de la alianza, que se derrama por todos.” ¿Cómo puede el vino, ser la sangre de Jesús? 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4E8B4E-E5C8-4214-8DB8-508FBF2E4A73}"/>
              </a:ext>
            </a:extLst>
          </p:cNvPr>
          <p:cNvSpPr txBox="1"/>
          <p:nvPr/>
        </p:nvSpPr>
        <p:spPr>
          <a:xfrm>
            <a:off x="63407" y="5238758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Jesús es Dios, que es todopoderoso; El hace un milagro y cambia la sustancia del vino a su sangre, aunque la apariencia no cambia-La Transustanciación. </a:t>
            </a:r>
            <a:endParaRPr lang="en-US" sz="2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404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67099" y="64858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9366D0-FB63-4089-9F73-02A725EDBD4C}"/>
              </a:ext>
            </a:extLst>
          </p:cNvPr>
          <p:cNvSpPr txBox="1"/>
          <p:nvPr/>
        </p:nvSpPr>
        <p:spPr>
          <a:xfrm>
            <a:off x="169027" y="869215"/>
            <a:ext cx="880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CONSAGRACION</a:t>
            </a:r>
            <a:r>
              <a:rPr lang="en-US" sz="2400" dirty="0"/>
              <a:t>: </a:t>
            </a:r>
            <a:r>
              <a:rPr lang="en-US" sz="2400" dirty="0" err="1"/>
              <a:t>Momento</a:t>
            </a:r>
            <a:r>
              <a:rPr lang="en-US" sz="2400" dirty="0"/>
              <a:t> de la MISA </a:t>
            </a:r>
            <a:r>
              <a:rPr lang="en-US" sz="2400" dirty="0" err="1"/>
              <a:t>en</a:t>
            </a:r>
            <a:r>
              <a:rPr lang="en-US" sz="2400" dirty="0"/>
              <a:t> el que JESUCRISTO por medio del </a:t>
            </a:r>
            <a:r>
              <a:rPr lang="en-US" sz="2400" dirty="0" err="1"/>
              <a:t>sacerdote</a:t>
            </a:r>
            <a:r>
              <a:rPr lang="en-US" sz="2400" dirty="0"/>
              <a:t> </a:t>
            </a:r>
            <a:r>
              <a:rPr lang="en-US" sz="2400" dirty="0" err="1"/>
              <a:t>convierte</a:t>
            </a:r>
            <a:r>
              <a:rPr lang="en-US" sz="2400" dirty="0"/>
              <a:t> el pan y el vino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Cuerpo y Sangre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DC3F21-852D-44D7-AA4D-B7A8EC2A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540" y="2127376"/>
            <a:ext cx="4946174" cy="4415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533A10-69E0-4A56-8559-1620E525406A}"/>
              </a:ext>
            </a:extLst>
          </p:cNvPr>
          <p:cNvSpPr txBox="1"/>
          <p:nvPr/>
        </p:nvSpPr>
        <p:spPr>
          <a:xfrm>
            <a:off x="29881" y="20719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ANTES DE LA CONSAGRACION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907F5-0448-45E9-A7FB-16AF66EFD597}"/>
              </a:ext>
            </a:extLst>
          </p:cNvPr>
          <p:cNvSpPr txBox="1"/>
          <p:nvPr/>
        </p:nvSpPr>
        <p:spPr>
          <a:xfrm>
            <a:off x="7053346" y="1981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DESPUES DE LA CONSAGRACION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48953A-FD59-4A6E-81F6-7C248BEA4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75" y="2809835"/>
            <a:ext cx="1243012" cy="13298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4FF66D-FCD5-474E-96F1-B6A94CD1E364}"/>
              </a:ext>
            </a:extLst>
          </p:cNvPr>
          <p:cNvSpPr txBox="1"/>
          <p:nvPr/>
        </p:nvSpPr>
        <p:spPr>
          <a:xfrm>
            <a:off x="505828" y="4321383"/>
            <a:ext cx="117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PAN Y VINO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F9EC29-51F4-4ED1-943C-352455585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707" y="2744616"/>
            <a:ext cx="1000077" cy="13687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0CDA2D-3D3D-4C2B-8058-829717E5EB74}"/>
              </a:ext>
            </a:extLst>
          </p:cNvPr>
          <p:cNvSpPr txBox="1"/>
          <p:nvPr/>
        </p:nvSpPr>
        <p:spPr>
          <a:xfrm>
            <a:off x="7467707" y="4229050"/>
            <a:ext cx="1252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CUERPO Y SANGRE DE JESUS</a:t>
            </a:r>
          </a:p>
        </p:txBody>
      </p:sp>
    </p:spTree>
    <p:extLst>
      <p:ext uri="{BB962C8B-B14F-4D97-AF65-F5344CB8AC3E}">
        <p14:creationId xmlns:p14="http://schemas.microsoft.com/office/powerpoint/2010/main" val="17959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9" grpId="0"/>
      <p:bldP spid="27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67099" y="64858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9A248-047C-48CD-8176-AB0D76357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4" y="3110636"/>
            <a:ext cx="3409166" cy="2250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6B40D8-35A3-46F1-9FC1-3B61DAB7B935}"/>
              </a:ext>
            </a:extLst>
          </p:cNvPr>
          <p:cNvSpPr txBox="1"/>
          <p:nvPr/>
        </p:nvSpPr>
        <p:spPr>
          <a:xfrm>
            <a:off x="291974" y="525313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antiguedad</a:t>
            </a:r>
            <a:r>
              <a:rPr lang="en-US" dirty="0"/>
              <a:t>, se </a:t>
            </a:r>
            <a:r>
              <a:rPr lang="en-US" dirty="0" err="1"/>
              <a:t>ofrecía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sacrificio</a:t>
            </a:r>
            <a:r>
              <a:rPr lang="en-US" dirty="0"/>
              <a:t> un </a:t>
            </a:r>
            <a:r>
              <a:rPr lang="en-US" dirty="0" err="1"/>
              <a:t>cordero</a:t>
            </a:r>
            <a:r>
              <a:rPr lang="en-US" dirty="0"/>
              <a:t> por </a:t>
            </a:r>
            <a:r>
              <a:rPr lang="en-US" dirty="0" err="1"/>
              <a:t>familia</a:t>
            </a:r>
            <a:r>
              <a:rPr lang="en-US" dirty="0"/>
              <a:t>. Un </a:t>
            </a:r>
            <a:r>
              <a:rPr lang="en-US" dirty="0" err="1"/>
              <a:t>cordero</a:t>
            </a:r>
            <a:r>
              <a:rPr lang="en-US" dirty="0"/>
              <a:t> </a:t>
            </a:r>
            <a:r>
              <a:rPr lang="en-US" dirty="0" err="1"/>
              <a:t>sigue</a:t>
            </a:r>
            <a:r>
              <a:rPr lang="en-US" dirty="0"/>
              <a:t> </a:t>
            </a:r>
            <a:r>
              <a:rPr lang="en-US" dirty="0" err="1"/>
              <a:t>ciegamente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pastor y </a:t>
            </a:r>
            <a:r>
              <a:rPr lang="en-US" dirty="0" err="1"/>
              <a:t>nunca</a:t>
            </a:r>
            <a:r>
              <a:rPr lang="en-US" dirty="0"/>
              <a:t> se </a:t>
            </a:r>
            <a:r>
              <a:rPr lang="en-US" dirty="0" err="1"/>
              <a:t>resiste</a:t>
            </a:r>
            <a:r>
              <a:rPr lang="en-US" dirty="0"/>
              <a:t> a la </a:t>
            </a:r>
            <a:r>
              <a:rPr lang="en-US" dirty="0" err="1"/>
              <a:t>muerte</a:t>
            </a:r>
            <a:r>
              <a:rPr lang="en-US" dirty="0"/>
              <a:t>.</a:t>
            </a:r>
          </a:p>
          <a:p>
            <a:r>
              <a:rPr lang="en-US" dirty="0"/>
              <a:t>Dios </a:t>
            </a:r>
            <a:r>
              <a:rPr lang="en-US" dirty="0" err="1"/>
              <a:t>pidió</a:t>
            </a:r>
            <a:r>
              <a:rPr lang="en-US" dirty="0"/>
              <a:t> </a:t>
            </a:r>
            <a:r>
              <a:rPr lang="en-US" dirty="0" err="1"/>
              <a:t>sacrificar</a:t>
            </a:r>
            <a:r>
              <a:rPr lang="en-US" dirty="0"/>
              <a:t> un </a:t>
            </a:r>
            <a:r>
              <a:rPr lang="en-US" dirty="0" err="1"/>
              <a:t>cordero</a:t>
            </a:r>
            <a:r>
              <a:rPr lang="en-US" dirty="0"/>
              <a:t> para </a:t>
            </a:r>
            <a:r>
              <a:rPr lang="en-US" dirty="0" err="1"/>
              <a:t>salvar</a:t>
            </a:r>
            <a:r>
              <a:rPr lang="en-US" dirty="0"/>
              <a:t> a los </a:t>
            </a:r>
            <a:r>
              <a:rPr lang="en-US" dirty="0" err="1"/>
              <a:t>judíos</a:t>
            </a:r>
            <a:r>
              <a:rPr lang="en-US" dirty="0"/>
              <a:t> de la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plaga</a:t>
            </a:r>
            <a:r>
              <a:rPr lang="en-US" dirty="0"/>
              <a:t> </a:t>
            </a:r>
            <a:r>
              <a:rPr lang="en-US" dirty="0" err="1"/>
              <a:t>enviada</a:t>
            </a:r>
            <a:r>
              <a:rPr lang="en-US" dirty="0"/>
              <a:t> a los </a:t>
            </a:r>
            <a:r>
              <a:rPr lang="en-US" dirty="0" err="1"/>
              <a:t>egipcios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78AAB3-6AD3-47A0-A4E4-7D72E25C9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90810"/>
            <a:ext cx="1927923" cy="30903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259FC6-1F7B-4FEA-9E8C-6F79B1F7C80E}"/>
              </a:ext>
            </a:extLst>
          </p:cNvPr>
          <p:cNvSpPr txBox="1"/>
          <p:nvPr/>
        </p:nvSpPr>
        <p:spPr>
          <a:xfrm>
            <a:off x="5791198" y="6096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Jesús es el </a:t>
            </a:r>
            <a:r>
              <a:rPr lang="en-US" b="1" dirty="0"/>
              <a:t>CORDERO DE DIOS, </a:t>
            </a:r>
            <a:r>
              <a:rPr lang="en-US" dirty="0" err="1"/>
              <a:t>quien</a:t>
            </a:r>
            <a:r>
              <a:rPr lang="en-US" dirty="0"/>
              <a:t> se </a:t>
            </a:r>
            <a:r>
              <a:rPr lang="en-US" dirty="0" err="1"/>
              <a:t>entregó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sacrificio</a:t>
            </a:r>
            <a:r>
              <a:rPr lang="en-US" dirty="0"/>
              <a:t> perfecto, y </a:t>
            </a:r>
            <a:r>
              <a:rPr lang="en-US" dirty="0" err="1"/>
              <a:t>derramó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sangre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Cruz por </a:t>
            </a:r>
            <a:r>
              <a:rPr lang="en-US" dirty="0" err="1"/>
              <a:t>nosotros</a:t>
            </a:r>
            <a:r>
              <a:rPr lang="en-US" dirty="0"/>
              <a:t>, para ser </a:t>
            </a:r>
            <a:r>
              <a:rPr lang="en-US" dirty="0" err="1"/>
              <a:t>salvados</a:t>
            </a:r>
            <a:r>
              <a:rPr lang="en-US" dirty="0"/>
              <a:t> y </a:t>
            </a:r>
            <a:r>
              <a:rPr lang="en-US" dirty="0" err="1"/>
              <a:t>tener</a:t>
            </a:r>
            <a:r>
              <a:rPr lang="en-US" dirty="0"/>
              <a:t> la </a:t>
            </a:r>
            <a:r>
              <a:rPr lang="en-US" dirty="0" err="1"/>
              <a:t>posibilidad</a:t>
            </a:r>
            <a:r>
              <a:rPr lang="en-US" dirty="0"/>
              <a:t> de </a:t>
            </a:r>
            <a:r>
              <a:rPr lang="en-US" dirty="0" err="1"/>
              <a:t>vivir</a:t>
            </a:r>
            <a:r>
              <a:rPr lang="en-US" dirty="0"/>
              <a:t> Unidos a Dios.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B443C4-A712-4B85-8429-82AB469CA1F2}"/>
              </a:ext>
            </a:extLst>
          </p:cNvPr>
          <p:cNvSpPr txBox="1"/>
          <p:nvPr/>
        </p:nvSpPr>
        <p:spPr>
          <a:xfrm>
            <a:off x="291974" y="5681181"/>
            <a:ext cx="847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Cada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vez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comulgamos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recibimos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 JESUS que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nos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ayuda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vivir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santamente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unidos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 Dios. Nos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alimenta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nos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fortalice para ser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más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parecidos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 Jesús. </a:t>
            </a:r>
          </a:p>
        </p:txBody>
      </p:sp>
    </p:spTree>
    <p:extLst>
      <p:ext uri="{BB962C8B-B14F-4D97-AF65-F5344CB8AC3E}">
        <p14:creationId xmlns:p14="http://schemas.microsoft.com/office/powerpoint/2010/main" val="36254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First Communion stock illustration. Illustration of clipart - 8622629">
            <a:extLst>
              <a:ext uri="{FF2B5EF4-FFF2-40B4-BE49-F238E27FC236}">
                <a16:creationId xmlns:a16="http://schemas.microsoft.com/office/drawing/2014/main" id="{3E999CF1-D94A-44F3-90A4-4714ACC7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9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D807D-260F-4A8E-95E0-CA50E7C8B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057400"/>
            <a:ext cx="8001000" cy="444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BF4F0D-4ACB-4B7B-B6E3-1BB4183E4396}"/>
              </a:ext>
            </a:extLst>
          </p:cNvPr>
          <p:cNvSpPr txBox="1"/>
          <p:nvPr/>
        </p:nvSpPr>
        <p:spPr>
          <a:xfrm>
            <a:off x="457200" y="196671"/>
            <a:ext cx="8229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Durante la ceremonia de Primera Comunión, </a:t>
            </a:r>
            <a:r>
              <a:rPr lang="es-ES" dirty="0" err="1"/>
              <a:t>Caio</a:t>
            </a:r>
            <a:r>
              <a:rPr lang="es-ES" dirty="0"/>
              <a:t> Henrique Nagel Vieira se conmovió y lloró luego de recibir a Jesús Eucarístico por primera vez. Recordó el sufrimiento de Jesús y pidió perdón por los pecados del mundo. </a:t>
            </a:r>
            <a:r>
              <a:rPr lang="es-ES" dirty="0" err="1"/>
              <a:t>Caio</a:t>
            </a:r>
            <a:r>
              <a:rPr lang="es-ES" dirty="0"/>
              <a:t> sintió que Jesús lo abrazó y por eso lloraba de gran emoción. Agradeció y dijo: “Dios pudo comenzar un mundo de cero, pero prefirió sacrificar a Jesús por amor a nosotros”. </a:t>
            </a:r>
          </a:p>
          <a:p>
            <a:r>
              <a:rPr lang="es-ES" dirty="0"/>
              <a:t>Fuente: </a:t>
            </a:r>
            <a:r>
              <a:rPr lang="es-ES" dirty="0" err="1"/>
              <a:t>Aciprensa</a:t>
            </a:r>
            <a:r>
              <a:rPr lang="es-ES" dirty="0"/>
              <a:t> Mayo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11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D7D97EAE-DDEC-4712-ACB1-9D4BDAF1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71800" y="4343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A3BAF-2A8A-4D5A-914B-22B62586C053}"/>
              </a:ext>
            </a:extLst>
          </p:cNvPr>
          <p:cNvSpPr txBox="1"/>
          <p:nvPr/>
        </p:nvSpPr>
        <p:spPr>
          <a:xfrm>
            <a:off x="120977" y="152400"/>
            <a:ext cx="8902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effectLst/>
                <a:latin typeface="Arial" panose="020B0604020202020204" pitchFamily="34" charset="0"/>
              </a:rPr>
              <a:t>INSTRUCCIONES</a:t>
            </a:r>
            <a:r>
              <a:rPr lang="es-ES" sz="2000" dirty="0">
                <a:effectLst/>
                <a:latin typeface="Arial" panose="020B0604020202020204" pitchFamily="34" charset="0"/>
              </a:rPr>
              <a:t>: Dibujar en un papel un copón y una hostia. Recórtalo y pégalo en una cartulina de color y escribir abajo la oración de Comunión. Por detrás escribe una carta a Jesús, diciéndole cómo te sientes por todo lo que hizo por ti.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A851A-951D-4BAD-B13B-42828903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1489286"/>
            <a:ext cx="2427143" cy="3354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606A7-97EF-41C5-A22E-3A0C1461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6" y="4953000"/>
            <a:ext cx="3990975" cy="1828776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68E5297-37C1-426A-9422-BF500C5E7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888917-EFC9-47A0-851F-BF7AD5777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07215"/>
            <a:ext cx="2457450" cy="327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D992D3-7808-43CB-A97E-9622C8371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865319"/>
            <a:ext cx="3100107" cy="1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11834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94238"/>
            <a:ext cx="899160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effectLst/>
                <a:latin typeface="Arial" panose="020B0604020202020204" pitchFamily="34" charset="0"/>
              </a:rPr>
              <a:t>Señor Jesús, tú nos alimentas cada día con pan material para crecer saludables y con tu cuerpo y sangre en la Eucaristía para fortalecernos y crecer espiritualmente. Enséñanos a ser generosos unos con otros. Quédate siempre con nosotros y enséñanos a servirte siempre con amor. Amen</a:t>
            </a:r>
          </a:p>
          <a:p>
            <a:endParaRPr lang="es-ES" sz="900" dirty="0">
              <a:latin typeface="Arial Black" panose="020B0A04020102020204" pitchFamily="34" charset="0"/>
            </a:endParaRPr>
          </a:p>
          <a:p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  </a:t>
            </a:r>
            <a:r>
              <a:rPr lang="en-US" dirty="0" err="1">
                <a:effectLst/>
                <a:latin typeface="Arial" panose="020B0604020202020204" pitchFamily="34" charset="0"/>
              </a:rPr>
              <a:t>Eucaristía</a:t>
            </a:r>
            <a:r>
              <a:rPr lang="en-US" dirty="0">
                <a:effectLst/>
                <a:latin typeface="Arial" panose="020B0604020202020204" pitchFamily="34" charset="0"/>
              </a:rPr>
              <a:t>, Rafael Moreno, (Ctrl Click) </a:t>
            </a:r>
            <a:r>
              <a:rPr lang="en-US" dirty="0">
                <a:effectLst/>
                <a:latin typeface="Arial" panose="020B0604020202020204" pitchFamily="34" charset="0"/>
                <a:hlinkClick r:id="rId2"/>
              </a:rPr>
              <a:t>https://youtu.be/EKudR0cRpNs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BF3BA-58D6-4C36-B3A8-20DADF352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71592"/>
            <a:ext cx="3962400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First communion ⬇ Stock Photo, Image by © casaltamoiola #11383656">
            <a:extLst>
              <a:ext uri="{FF2B5EF4-FFF2-40B4-BE49-F238E27FC236}">
                <a16:creationId xmlns:a16="http://schemas.microsoft.com/office/drawing/2014/main" id="{FC55F4CC-C47A-42D7-9399-6E97B772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scontent.fmia1-2.fna.fbcdn.net/v/t1.0-9/33851562_234491050439315_4625959135349833728_n.jpg?_nc_cat=109&amp;_nc_sid=730e14&amp;_nc_ohc=hzjcDHQOBQ0AX8ftNJm&amp;_nc_ht=scontent.fmia1-2.fna&amp;oh=08815d53caf6c8574050c5329bfccaef&amp;oe=5EF31E72">
            <a:extLst>
              <a:ext uri="{FF2B5EF4-FFF2-40B4-BE49-F238E27FC236}">
                <a16:creationId xmlns:a16="http://schemas.microsoft.com/office/drawing/2014/main" id="{AA7072D1-E1AE-4230-BBDE-F7DA4108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85800"/>
            <a:ext cx="4157663" cy="457200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F0872-9EA7-4F02-88DE-2E1EB58C9D64}"/>
              </a:ext>
            </a:extLst>
          </p:cNvPr>
          <p:cNvSpPr txBox="1"/>
          <p:nvPr/>
        </p:nvSpPr>
        <p:spPr>
          <a:xfrm>
            <a:off x="2743200" y="51054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Es la Fiesta del Cuerpo y la Sangre de Cristo, que se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celebra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60 días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después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la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Resurrección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Jesús. </a:t>
            </a:r>
          </a:p>
        </p:txBody>
      </p:sp>
    </p:spTree>
    <p:extLst>
      <p:ext uri="{BB962C8B-B14F-4D97-AF65-F5344CB8AC3E}">
        <p14:creationId xmlns:p14="http://schemas.microsoft.com/office/powerpoint/2010/main" val="4313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8" name="AutoShape 4" descr="Best 49+ Mary Mother of Jesus PowerPoint Background 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5400" y="152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itchFamily="34" charset="0"/>
              </a:rPr>
              <a:t>HISTORIA DE CORPUS CHRISTI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1" y="1066800"/>
            <a:ext cx="3478219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56" y="1389527"/>
            <a:ext cx="2028825" cy="188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4925" y="1971675"/>
            <a:ext cx="28098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 flipV="1">
            <a:off x="2008181" y="1828800"/>
            <a:ext cx="838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uevo-logo-amig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76200"/>
            <a:ext cx="1600200" cy="1600200"/>
          </a:xfrm>
          <a:prstGeom prst="rect">
            <a:avLst/>
          </a:prstGeom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4257675"/>
            <a:ext cx="15049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Straight Arrow Connector 21"/>
          <p:cNvCxnSpPr/>
          <p:nvPr/>
        </p:nvCxnSpPr>
        <p:spPr>
          <a:xfrm rot="16200000" flipH="1">
            <a:off x="6029325" y="4181475"/>
            <a:ext cx="6096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8" name="AutoShape 4" descr="Best 49+ Mary Mother of Jesus PowerPoint Background 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Nuevo-logo-ami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0020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28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 Black" pitchFamily="34" charset="0"/>
              </a:rPr>
              <a:t>Cuando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tenía</a:t>
            </a:r>
            <a:r>
              <a:rPr lang="en-US" sz="1600" dirty="0">
                <a:latin typeface="Arial Black" pitchFamily="34" charset="0"/>
              </a:rPr>
              <a:t> 16 </a:t>
            </a:r>
            <a:r>
              <a:rPr lang="en-US" sz="1600" dirty="0" err="1">
                <a:latin typeface="Arial Black" pitchFamily="34" charset="0"/>
              </a:rPr>
              <a:t>años</a:t>
            </a:r>
            <a:r>
              <a:rPr lang="en-US" sz="1600" dirty="0">
                <a:latin typeface="Arial Black" pitchFamily="34" charset="0"/>
              </a:rPr>
              <a:t>! </a:t>
            </a:r>
            <a:r>
              <a:rPr lang="en-US" sz="1600" dirty="0" err="1">
                <a:latin typeface="Arial Black" pitchFamily="34" charset="0"/>
              </a:rPr>
              <a:t>Tuvo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una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visión</a:t>
            </a:r>
            <a:r>
              <a:rPr lang="en-US" sz="1600" dirty="0">
                <a:latin typeface="Arial Black" pitchFamily="34" charset="0"/>
              </a:rPr>
              <a:t>…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981200"/>
            <a:ext cx="2362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838200"/>
            <a:ext cx="21717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4800" y="25908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 Black" pitchFamily="34" charset="0"/>
              </a:rPr>
              <a:t>Años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más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tarde</a:t>
            </a:r>
            <a:r>
              <a:rPr lang="en-US" sz="1600" dirty="0">
                <a:latin typeface="Arial Black" pitchFamily="34" charset="0"/>
              </a:rPr>
              <a:t>…en 1264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2971800"/>
            <a:ext cx="3805238" cy="30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Arrow Connector 20"/>
          <p:cNvCxnSpPr/>
          <p:nvPr/>
        </p:nvCxnSpPr>
        <p:spPr>
          <a:xfrm rot="5400000">
            <a:off x="4076700" y="4305300"/>
            <a:ext cx="9906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3962400"/>
            <a:ext cx="20955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533400"/>
            <a:ext cx="3931756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Best 49+ Mary Mother of Jesus PowerPoint Background 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72200" y="5486400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uevo-logo-ami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00200" cy="1600200"/>
          </a:xfrm>
          <a:prstGeom prst="rect">
            <a:avLst/>
          </a:prstGeom>
        </p:spPr>
      </p:pic>
      <p:sp>
        <p:nvSpPr>
          <p:cNvPr id="19460" name="AutoShape 4" descr="https://static.wixstatic.com/media/a8da55_42f319f9bf2f4fd6abcf739fcac7a5f7~mv2.jpg/v1/fill/w_273,h_205,al_c,q_80,usm_0.66_1.00_0.01/a8da55_42f319f9bf2f4fd6abcf739fcac7a5f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https://static.wixstatic.com/media/a8da55_42f319f9bf2f4fd6abcf739fcac7a5f7~mv2.jpg/v1/fill/w_273,h_205,al_c,q_80,usm_0.66_1.00_0.01/a8da55_42f319f9bf2f4fd6abcf739fcac7a5f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4" name="Picture 8" descr="Elevación consagración - Dibujos y Cosas para Catequesis - Argum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85800"/>
            <a:ext cx="4445456" cy="4752975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876800"/>
            <a:ext cx="42890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4800" y="1524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viaje</a:t>
            </a:r>
            <a:r>
              <a:rPr lang="en-US" dirty="0"/>
              <a:t> </a:t>
            </a:r>
            <a:r>
              <a:rPr lang="en-US" dirty="0" err="1"/>
              <a:t>visita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ciudad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Roma (</a:t>
            </a:r>
            <a:r>
              <a:rPr lang="en-US" dirty="0" err="1"/>
              <a:t>Bolsena</a:t>
            </a:r>
            <a:r>
              <a:rPr lang="en-US" dirty="0"/>
              <a:t>)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celebra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misa</a:t>
            </a:r>
            <a:r>
              <a:rPr lang="en-US" dirty="0"/>
              <a:t>. </a:t>
            </a:r>
            <a:r>
              <a:rPr lang="en-US" dirty="0" err="1"/>
              <a:t>Elevando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hostia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vió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ésta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sangraba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y </a:t>
            </a:r>
            <a:r>
              <a:rPr lang="en-US" dirty="0" err="1"/>
              <a:t>manchó</a:t>
            </a:r>
            <a:r>
              <a:rPr lang="en-US" dirty="0"/>
              <a:t> el corporal (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tela</a:t>
            </a:r>
            <a:r>
              <a:rPr lang="en-US" dirty="0"/>
              <a:t> especial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coloca</a:t>
            </a:r>
            <a:r>
              <a:rPr lang="en-US" dirty="0"/>
              <a:t> el </a:t>
            </a:r>
            <a:r>
              <a:rPr lang="en-US" dirty="0" err="1"/>
              <a:t>caliz</a:t>
            </a:r>
            <a:r>
              <a:rPr lang="en-US" dirty="0"/>
              <a:t> y la </a:t>
            </a:r>
            <a:r>
              <a:rPr lang="en-US" dirty="0" err="1"/>
              <a:t>hostia</a:t>
            </a:r>
            <a:r>
              <a:rPr lang="en-US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600" y="4876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MILAGRO EUCARISTICO</a:t>
            </a:r>
          </a:p>
        </p:txBody>
      </p:sp>
      <p:pic>
        <p:nvPicPr>
          <p:cNvPr id="19458" name="Picture 2" descr="milagro eucaristico de bolsen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981200"/>
            <a:ext cx="4152900" cy="2823973"/>
          </a:xfrm>
          <a:prstGeom prst="rect">
            <a:avLst/>
          </a:prstGeom>
          <a:noFill/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4930506"/>
            <a:ext cx="3657600" cy="163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323CC1-A3C1-4F19-8A55-528C2DAB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84" y="931845"/>
            <a:ext cx="7946231" cy="5926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9C9E9-52C0-4EEA-AEE2-DDF737C7ECC0}"/>
              </a:ext>
            </a:extLst>
          </p:cNvPr>
          <p:cNvSpPr txBox="1"/>
          <p:nvPr/>
        </p:nvSpPr>
        <p:spPr>
          <a:xfrm>
            <a:off x="1066800" y="280513"/>
            <a:ext cx="794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Evangelio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>
                <a:effectLst/>
                <a:latin typeface="Arial Black" panose="020B0A04020102020204" pitchFamily="34" charset="0"/>
              </a:rPr>
              <a:t>Marcos 14, 12-16. 22-26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8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D036A-E3F3-4EE1-83C9-F20FA2358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6" y="1276603"/>
            <a:ext cx="8570527" cy="5581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457200" y="0"/>
            <a:ext cx="926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El Primer día de la Fiesta de los panes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Ázimos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</a:p>
          <a:p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sacrificaba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cordero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pascual, le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preguntaron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 Jesús sus 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discípulos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090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94264" y="-35510"/>
            <a:ext cx="926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Dónde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quieres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vayamos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prepararte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cena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de Pascua?”.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Él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les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dijo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dos de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: “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Vayan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 la ciudad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90EE0-6E84-402B-9012-58AEC9E8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19" y="1214120"/>
            <a:ext cx="7777162" cy="56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1029</Words>
  <Application>Microsoft Office PowerPoint</Application>
  <PresentationFormat>On-screen Show (4:3)</PresentationFormat>
  <Paragraphs>70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Aharoni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1</cp:revision>
  <dcterms:modified xsi:type="dcterms:W3CDTF">2021-06-01T15:26:57Z</dcterms:modified>
</cp:coreProperties>
</file>