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94" r:id="rId4"/>
    <p:sldId id="300" r:id="rId5"/>
    <p:sldId id="299" r:id="rId6"/>
    <p:sldId id="298" r:id="rId7"/>
    <p:sldId id="297" r:id="rId8"/>
    <p:sldId id="296" r:id="rId9"/>
    <p:sldId id="295" r:id="rId10"/>
    <p:sldId id="302" r:id="rId11"/>
    <p:sldId id="284" r:id="rId12"/>
    <p:sldId id="306" r:id="rId13"/>
    <p:sldId id="303" r:id="rId14"/>
    <p:sldId id="305" r:id="rId15"/>
    <p:sldId id="310" r:id="rId16"/>
    <p:sldId id="309" r:id="rId17"/>
    <p:sldId id="314" r:id="rId18"/>
    <p:sldId id="308" r:id="rId19"/>
    <p:sldId id="313" r:id="rId20"/>
    <p:sldId id="307" r:id="rId21"/>
    <p:sldId id="268" r:id="rId22"/>
    <p:sldId id="291" r:id="rId23"/>
    <p:sldId id="271" r:id="rId24"/>
    <p:sldId id="293" r:id="rId25"/>
    <p:sldId id="315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g4w551vKSkK+9Jq5gpO+9VFJR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2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0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SIRtEuTndQ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SIRtEuTndQ?feature=oembed" TargetMode="Externa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9eLKJPFCs8?si=6OXKQ6TnxL7-nZ-j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9eLKJPFCs8?feature=oembed" TargetMode="Externa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2832295" y="416449"/>
            <a:ext cx="9144000" cy="99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Amigos de Jesús y María</a:t>
            </a:r>
            <a:endParaRPr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117229" y="3492771"/>
            <a:ext cx="7906044" cy="329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200" b="1" dirty="0"/>
              <a:t>Grupo de Oración para Niños</a:t>
            </a:r>
            <a:endParaRPr sz="32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200" b="1" dirty="0"/>
              <a:t>Ciclo B - XI Domingo Tiempo Ordinario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200" b="1" dirty="0"/>
              <a:t>La Semilla que Crece-Marcos 4: 26-34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32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000" b="1" dirty="0">
                <a:solidFill>
                  <a:srgbClr val="0070C0"/>
                </a:solidFill>
                <a:latin typeface="Comic Sans MS"/>
              </a:rPr>
              <a:t>www.fcpeace.org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32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b="1" dirty="0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350" y="309824"/>
            <a:ext cx="2193300" cy="21933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1026" name="Picture 5" descr="mustard seed (2)">
            <a:extLst>
              <a:ext uri="{FF2B5EF4-FFF2-40B4-BE49-F238E27FC236}">
                <a16:creationId xmlns:a16="http://schemas.microsoft.com/office/drawing/2014/main" id="{9B81B837-9BE9-40F1-8BC1-E96BA2E87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628" y="1558164"/>
            <a:ext cx="3953022" cy="5045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7BF09-BB0D-4DF8-A148-CD441666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404" y="433492"/>
            <a:ext cx="6161192" cy="1325563"/>
          </a:xfrm>
        </p:spPr>
        <p:txBody>
          <a:bodyPr>
            <a:noAutofit/>
          </a:bodyPr>
          <a:lstStyle/>
          <a:p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Britannic Bold" panose="020B0903060703020204" pitchFamily="34" charset="0"/>
              </a:rPr>
              <a:t>REFLEXIÓN</a:t>
            </a:r>
          </a:p>
        </p:txBody>
      </p:sp>
      <p:pic>
        <p:nvPicPr>
          <p:cNvPr id="1026" name="Picture 2" descr="Nino Pensando Images - Free Download on Freepik">
            <a:extLst>
              <a:ext uri="{FF2B5EF4-FFF2-40B4-BE49-F238E27FC236}">
                <a16:creationId xmlns:a16="http://schemas.microsoft.com/office/drawing/2014/main" id="{F64FF46A-CA99-93A2-E9A8-1857C01D6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27" y="2750928"/>
            <a:ext cx="4430946" cy="3673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997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864F-657D-4BFA-83A9-4B118110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74" y="215223"/>
            <a:ext cx="11512446" cy="1013501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¿En el evangelio, Jesús nos cuenta 2 parábolas (cuentos con enseñanzas) para entender el Reino de Dios? </a:t>
            </a:r>
            <a:br>
              <a:rPr lang="es-ES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s-E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¿Que es el Reino de Dios?</a:t>
            </a:r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364CD-AC16-4573-8840-9742B39B8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40" y="1070331"/>
            <a:ext cx="6173061" cy="6173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Jesus Christ PNG File | PNG All">
            <a:extLst>
              <a:ext uri="{FF2B5EF4-FFF2-40B4-BE49-F238E27FC236}">
                <a16:creationId xmlns:a16="http://schemas.microsoft.com/office/drawing/2014/main" id="{4907C083-FE78-4F45-9AB9-7A8C5E629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21" y="2046290"/>
            <a:ext cx="3257862" cy="3257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21BF12-94CA-41F3-A6D4-CCE3928CE243}"/>
              </a:ext>
            </a:extLst>
          </p:cNvPr>
          <p:cNvSpPr txBox="1"/>
          <p:nvPr/>
        </p:nvSpPr>
        <p:spPr>
          <a:xfrm>
            <a:off x="7967233" y="2644170"/>
            <a:ext cx="35376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latin typeface="Comic Sans MS" panose="030F0702030302020204" pitchFamily="66" charset="0"/>
                <a:cs typeface="Calibri"/>
                <a:sym typeface="Calibri"/>
              </a:rPr>
              <a:t>Jesús viviendo y actuando en los corazones de sus amigos.</a:t>
            </a:r>
          </a:p>
        </p:txBody>
      </p:sp>
    </p:spTree>
    <p:extLst>
      <p:ext uri="{BB962C8B-B14F-4D97-AF65-F5344CB8AC3E}">
        <p14:creationId xmlns:p14="http://schemas.microsoft.com/office/powerpoint/2010/main" val="51596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864F-657D-4BFA-83A9-4B118110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2" y="7495"/>
            <a:ext cx="11652354" cy="123668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Primero, Jesús compara el Reino de Dios al proceso de sembrar una semilla en la tierra: crecen los tallos, espigas, y granos, y se cosechan.</a:t>
            </a:r>
            <a:endParaRPr lang="en-US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2349A-5EA5-4DB1-A983-FCC571D4D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84" y="1594670"/>
            <a:ext cx="5266543" cy="3668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DBFC9C-AB9B-41E4-9FDA-F20742FFC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833" y="1594670"/>
            <a:ext cx="6048383" cy="3668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D79A5F7-11E7-47E6-B477-EA3890C647B9}"/>
              </a:ext>
            </a:extLst>
          </p:cNvPr>
          <p:cNvSpPr txBox="1">
            <a:spLocks/>
          </p:cNvSpPr>
          <p:nvPr/>
        </p:nvSpPr>
        <p:spPr>
          <a:xfrm>
            <a:off x="958121" y="5703756"/>
            <a:ext cx="10515600" cy="80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600" b="1" dirty="0"/>
              <a:t>¿Cómo son iguales?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048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864F-657D-4BFA-83A9-4B118110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17" y="441975"/>
            <a:ext cx="10863765" cy="789118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El hombre siembra la semilla del Reino de Dios en un corazón cuando bautiza a un niño, lo educa en la fe con los Sacramentos, y le enseña a amar a Dios con la oración.  </a:t>
            </a:r>
            <a:endParaRPr lang="en-US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B0D095-373D-4B21-A61A-351837246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13" y="1779485"/>
            <a:ext cx="2844027" cy="3299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7C6318-F0AC-4FC8-BF4A-8105E0493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306" y="2726704"/>
            <a:ext cx="3493385" cy="3689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 descr="Praying Little Boy coloring page | Free Printable Coloring Pages | Bible  coloring pages, Coloring pages for boys, Children praying">
            <a:extLst>
              <a:ext uri="{FF2B5EF4-FFF2-40B4-BE49-F238E27FC236}">
                <a16:creationId xmlns:a16="http://schemas.microsoft.com/office/drawing/2014/main" id="{82B4CF4F-3CAF-4BEA-A521-09EB81F24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856" y="1779485"/>
            <a:ext cx="2844026" cy="3507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55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864F-657D-4BFA-83A9-4B118110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9845" y="749508"/>
            <a:ext cx="2638270" cy="2143594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La cosecha es cuando dan frutos buenos.</a:t>
            </a:r>
            <a:endParaRPr lang="en-US" sz="36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D5009-B2B4-46E5-B23E-68BD7AF60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26" y="179882"/>
            <a:ext cx="7345656" cy="64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EDA9CF-3769-41C9-B1D7-DEBE930F2BD7}"/>
              </a:ext>
            </a:extLst>
          </p:cNvPr>
          <p:cNvSpPr txBox="1"/>
          <p:nvPr/>
        </p:nvSpPr>
        <p:spPr>
          <a:xfrm>
            <a:off x="849443" y="3305332"/>
            <a:ext cx="2128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200" dirty="0">
                <a:latin typeface="Comic Sans MS" panose="030F0702030302020204" pitchFamily="66" charset="0"/>
              </a:rPr>
              <a:t>Yendo a Misa,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8D2561-5D32-4195-BB20-28F75E7E0027}"/>
              </a:ext>
            </a:extLst>
          </p:cNvPr>
          <p:cNvSpPr txBox="1"/>
          <p:nvPr/>
        </p:nvSpPr>
        <p:spPr>
          <a:xfrm>
            <a:off x="5031698" y="3305332"/>
            <a:ext cx="2128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200" dirty="0">
                <a:latin typeface="Comic Sans MS" panose="030F0702030302020204" pitchFamily="66" charset="0"/>
              </a:rPr>
              <a:t>Compartiendo,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58854A-EF58-455C-898F-4D8B8ABF7AFC}"/>
              </a:ext>
            </a:extLst>
          </p:cNvPr>
          <p:cNvSpPr txBox="1"/>
          <p:nvPr/>
        </p:nvSpPr>
        <p:spPr>
          <a:xfrm>
            <a:off x="4856812" y="5166611"/>
            <a:ext cx="2128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dirty="0">
                <a:latin typeface="Comic Sans MS" panose="030F0702030302020204" pitchFamily="66" charset="0"/>
              </a:rPr>
              <a:t>Ayudando al prójimo…</a:t>
            </a:r>
          </a:p>
        </p:txBody>
      </p:sp>
      <p:pic>
        <p:nvPicPr>
          <p:cNvPr id="6146" name="Picture 2" descr="Fruit Rhymes for Kids: Learn Different Fruit Names - Ira Parenting">
            <a:extLst>
              <a:ext uri="{FF2B5EF4-FFF2-40B4-BE49-F238E27FC236}">
                <a16:creationId xmlns:a16="http://schemas.microsoft.com/office/drawing/2014/main" id="{C66063AD-1CF8-4B10-A7F6-2A9FF73F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386" y="3297837"/>
            <a:ext cx="4287188" cy="3065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15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864F-657D-4BFA-83A9-4B118110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01" y="0"/>
            <a:ext cx="11587397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Igual que la semilla necesita sol, agua, y buena tierra para crecer, </a:t>
            </a:r>
            <a:r>
              <a:rPr lang="es-ES" sz="2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necesita una persona para crecer en fe y amor? 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6,038 Kids Praying Illustrations &amp;amp; Clip Art - iStock">
            <a:extLst>
              <a:ext uri="{FF2B5EF4-FFF2-40B4-BE49-F238E27FC236}">
                <a16:creationId xmlns:a16="http://schemas.microsoft.com/office/drawing/2014/main" id="{88217B27-74A8-4179-91ED-4CEB46F12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6" y="1707432"/>
            <a:ext cx="2335393" cy="3285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Jesus Is The Bread Of Life. Holy Communion Is, For Roman Catholics..  Royalty Free Cliparts, Vectors, And Stock Illustration. Image 90338307.">
            <a:extLst>
              <a:ext uri="{FF2B5EF4-FFF2-40B4-BE49-F238E27FC236}">
                <a16:creationId xmlns:a16="http://schemas.microsoft.com/office/drawing/2014/main" id="{C5E7AEA7-6B96-4E28-B27B-0C3F63A64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686" y="1707432"/>
            <a:ext cx="2848313" cy="3285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iblia Infantil para Niños 2.0.0 apk | androidappsapk.co">
            <a:extLst>
              <a:ext uri="{FF2B5EF4-FFF2-40B4-BE49-F238E27FC236}">
                <a16:creationId xmlns:a16="http://schemas.microsoft.com/office/drawing/2014/main" id="{50D4DF81-81A6-463C-BB0A-E5E92F909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36" y="1707432"/>
            <a:ext cx="2857500" cy="3285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DC83EC-237B-4D4F-9961-3564F5848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7714" y="1828800"/>
            <a:ext cx="2381984" cy="316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9A0ED9-264F-47B0-90E9-520D420543DE}"/>
              </a:ext>
            </a:extLst>
          </p:cNvPr>
          <p:cNvSpPr txBox="1"/>
          <p:nvPr/>
        </p:nvSpPr>
        <p:spPr>
          <a:xfrm>
            <a:off x="674557" y="5321508"/>
            <a:ext cx="1903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Hablar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con Dios,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F8E281-72AE-4456-A3DF-FD34AAE223F9}"/>
              </a:ext>
            </a:extLst>
          </p:cNvPr>
          <p:cNvSpPr txBox="1"/>
          <p:nvPr/>
        </p:nvSpPr>
        <p:spPr>
          <a:xfrm>
            <a:off x="3415830" y="5230195"/>
            <a:ext cx="2376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Comic Sans MS" panose="030F0702030302020204" pitchFamily="66" charset="0"/>
              </a:rPr>
              <a:t>Compartir con Jesús en la Eucaristía,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0B7C4-1D2A-47FC-9C04-F1805C151888}"/>
              </a:ext>
            </a:extLst>
          </p:cNvPr>
          <p:cNvSpPr txBox="1"/>
          <p:nvPr/>
        </p:nvSpPr>
        <p:spPr>
          <a:xfrm>
            <a:off x="6960510" y="5314996"/>
            <a:ext cx="1903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>
                <a:latin typeface="Comic Sans MS" panose="030F0702030302020204" pitchFamily="66" charset="0"/>
              </a:rPr>
              <a:t>Oír la Palabra de Dios,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977AC8-B44F-411B-8E73-CECC597C1969}"/>
              </a:ext>
            </a:extLst>
          </p:cNvPr>
          <p:cNvSpPr txBox="1"/>
          <p:nvPr/>
        </p:nvSpPr>
        <p:spPr>
          <a:xfrm>
            <a:off x="9746830" y="5414862"/>
            <a:ext cx="1903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2400" dirty="0">
                <a:latin typeface="Comic Sans MS" panose="030F0702030302020204" pitchFamily="66" charset="0"/>
              </a:rPr>
              <a:t>Compartir</a:t>
            </a:r>
          </a:p>
          <a:p>
            <a:pPr algn="ctr"/>
            <a:r>
              <a:rPr lang="es-HN" sz="2400" dirty="0">
                <a:latin typeface="Comic Sans MS" panose="030F0702030302020204" pitchFamily="66" charset="0"/>
              </a:rPr>
              <a:t>El Amor de Dios,</a:t>
            </a:r>
          </a:p>
        </p:txBody>
      </p:sp>
    </p:spTree>
    <p:extLst>
      <p:ext uri="{BB962C8B-B14F-4D97-AF65-F5344CB8AC3E}">
        <p14:creationId xmlns:p14="http://schemas.microsoft.com/office/powerpoint/2010/main" val="168458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2BFC-B02F-4B90-8258-FDDCA5CDB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Aunque no vemos su acción, el Espíritu Santo trabaja en nuestro corazón, convirtiendo nuestros esfuerzos en frutos para el Reino de Dios. </a:t>
            </a:r>
            <a:endParaRPr lang="en-US" sz="2800" b="1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8C3C12-FDCB-40CB-9347-05A8709F7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46" y="1015489"/>
            <a:ext cx="6074855" cy="6074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54F676-53B3-4BE3-BD42-EF1A46CCE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942" y="2341050"/>
            <a:ext cx="2123862" cy="2936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8C9842-D91E-46EB-8BDE-4B086D03A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786" y="1975950"/>
            <a:ext cx="5115639" cy="3915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081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864F-657D-4BFA-83A9-4B118110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>
                <a:latin typeface="Comic Sans MS" panose="030F0702030302020204" pitchFamily="66" charset="0"/>
              </a:rPr>
              <a:t>Jesús también compara el Reino de Dios </a:t>
            </a:r>
            <a:br>
              <a:rPr lang="es-ES" sz="3600" b="1" dirty="0">
                <a:latin typeface="Comic Sans MS" panose="030F0702030302020204" pitchFamily="66" charset="0"/>
              </a:rPr>
            </a:br>
            <a:r>
              <a:rPr lang="es-ES" sz="3600" b="1" dirty="0">
                <a:latin typeface="Comic Sans MS" panose="030F0702030302020204" pitchFamily="66" charset="0"/>
              </a:rPr>
              <a:t>a una semilla de mostaza. 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¿Cómo? 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B1720-2F53-419B-8AD3-496B1F396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671" y="1558517"/>
            <a:ext cx="5662658" cy="3980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E49B64-8E30-909A-4BA7-50DB8E05C283}"/>
              </a:ext>
            </a:extLst>
          </p:cNvPr>
          <p:cNvSpPr txBox="1"/>
          <p:nvPr/>
        </p:nvSpPr>
        <p:spPr>
          <a:xfrm>
            <a:off x="0" y="602932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Aunque la semilla de mostaza es la más pequeña,</a:t>
            </a:r>
            <a:endParaRPr lang="en-US" sz="3600" b="1" dirty="0">
              <a:solidFill>
                <a:schemeClr val="dk1"/>
              </a:solidFill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342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" y="0"/>
            <a:ext cx="11882511" cy="1113912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…el árbol crece a ser el más grande con ramas abundantes para darle nidos a muchos pájaros. </a:t>
            </a:r>
            <a:endParaRPr lang="en-US" sz="2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563DF1-330B-4D11-BC4D-50BAE4F1B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73" y="1113912"/>
            <a:ext cx="11544652" cy="5383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1C6D4C88-C762-4521-AE57-DB96730F0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134" y="4433427"/>
            <a:ext cx="763265" cy="45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4259DBDE-E4AD-41CF-9614-456319901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939" y="2788517"/>
            <a:ext cx="757672" cy="4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BAC32A28-76F3-4255-A73F-0E992C2DD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89" y="1909393"/>
            <a:ext cx="763266" cy="45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03681762-3143-416E-9F37-8B0A0CD6B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85" y="2330856"/>
            <a:ext cx="763265" cy="45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443D911D-05FB-40F9-9213-0334C86B3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466" y="4550030"/>
            <a:ext cx="725944" cy="4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7C703F9C-B131-4E75-A53A-E3D51E881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97" y="4122492"/>
            <a:ext cx="757672" cy="4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C1E6CEE2-8605-4F85-B450-6107CACE9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893" y="3976558"/>
            <a:ext cx="763265" cy="45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F47A523C-3CE0-4AF5-97BC-66B85162B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67" y="3429000"/>
            <a:ext cx="865934" cy="51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24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864F-657D-4BFA-83A9-4B118110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33" y="140272"/>
            <a:ext cx="11812249" cy="1325563"/>
          </a:xfrm>
        </p:spPr>
        <p:txBody>
          <a:bodyPr>
            <a:normAutofit/>
          </a:bodyPr>
          <a:lstStyle/>
          <a:p>
            <a:r>
              <a:rPr lang="es-ES" sz="2500" b="1" dirty="0">
                <a:latin typeface="Comic Sans MS" panose="030F0702030302020204" pitchFamily="66" charset="0"/>
              </a:rPr>
              <a:t>Igual cuando el Reino de Dios se siembra y crece en tu corazón, crece el amor, la fe, y la esperanza para ayudar a muchas personas, así ayudando a construir el Reino de Dios.</a:t>
            </a:r>
            <a:endParaRPr lang="en-US" sz="25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445CE4-187E-4803-B255-8D02D811F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305" y="1000502"/>
            <a:ext cx="5700264" cy="57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Jesus Christ PNG File | PNG All">
            <a:extLst>
              <a:ext uri="{FF2B5EF4-FFF2-40B4-BE49-F238E27FC236}">
                <a16:creationId xmlns:a16="http://schemas.microsoft.com/office/drawing/2014/main" id="{B672F693-1633-4E01-9111-19261B177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76" y="1800069"/>
            <a:ext cx="3068754" cy="3068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C64AA5-A5D8-434E-BCA9-36D47D1A0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277" y="1800069"/>
            <a:ext cx="1685011" cy="2238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6,038 Kids Praying Illustrations &amp;amp; Clip Art - iStock">
            <a:extLst>
              <a:ext uri="{FF2B5EF4-FFF2-40B4-BE49-F238E27FC236}">
                <a16:creationId xmlns:a16="http://schemas.microsoft.com/office/drawing/2014/main" id="{577B578B-B013-47C3-91E1-94C73131C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670" y="1800069"/>
            <a:ext cx="1695078" cy="2384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ree Pictures Of Children Helping, Download Free Pictures Of Children  Helping png images, Free ClipArts on Clipart Library">
            <a:extLst>
              <a:ext uri="{FF2B5EF4-FFF2-40B4-BE49-F238E27FC236}">
                <a16:creationId xmlns:a16="http://schemas.microsoft.com/office/drawing/2014/main" id="{A0405339-F68E-49CF-AC23-01B187A06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763874"/>
            <a:ext cx="3507698" cy="1905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ree Pictures Of Children Helping, Download Free Pictures Of Children  Helping png images, Free ClipArts on Clipart Library">
            <a:extLst>
              <a:ext uri="{FF2B5EF4-FFF2-40B4-BE49-F238E27FC236}">
                <a16:creationId xmlns:a16="http://schemas.microsoft.com/office/drawing/2014/main" id="{872D2DE6-56CB-4D4C-8FA8-ADB06A4FD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91" y="4414028"/>
            <a:ext cx="2419350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Free Clipart Children Helping Each Other | Free Images at Clker.com -  vector clip art online, royalty free &amp;amp; public domain">
            <a:extLst>
              <a:ext uri="{FF2B5EF4-FFF2-40B4-BE49-F238E27FC236}">
                <a16:creationId xmlns:a16="http://schemas.microsoft.com/office/drawing/2014/main" id="{49A2F119-5D8C-4186-8501-D8AE9494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04" y="4616096"/>
            <a:ext cx="1614885" cy="2101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73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70" y="140043"/>
            <a:ext cx="11774659" cy="521140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La Parábola de la Semilla que Crece-</a:t>
            </a:r>
            <a:r>
              <a:rPr lang="es-ES" sz="2800" b="1" dirty="0">
                <a:latin typeface="Comic Sans MS" panose="030F0702030302020204" pitchFamily="66" charset="0"/>
              </a:rPr>
              <a:t>Marcos 4: 26-34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A38127-E0C0-401F-9AF7-D0A024849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425" y="884058"/>
            <a:ext cx="8114685" cy="560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761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0" dirty="0">
                <a:ln>
                  <a:solidFill>
                    <a:srgbClr val="002060"/>
                  </a:solidFill>
                </a:ln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sz="90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00" name="Google Shape;200;p1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3" descr="Etiquetas para regalos, tarros, postales etc... | Aprender ..."/>
          <p:cNvPicPr preferRelativeResize="0"/>
          <p:nvPr/>
        </p:nvPicPr>
        <p:blipFill rotWithShape="1">
          <a:blip r:embed="rId3">
            <a:alphaModFix/>
          </a:blip>
          <a:srcRect t="958" r="2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8111E1-8D71-4B05-A2E1-14AD40F56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122" y="58308"/>
            <a:ext cx="6521680" cy="67996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5FE703-23B6-4532-960B-F4BD3C363D3B}"/>
              </a:ext>
            </a:extLst>
          </p:cNvPr>
          <p:cNvSpPr txBox="1"/>
          <p:nvPr/>
        </p:nvSpPr>
        <p:spPr>
          <a:xfrm>
            <a:off x="63707" y="212733"/>
            <a:ext cx="27010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2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El Reino de Dios pide nuestra colaboración.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s-ES" sz="2800" dirty="0">
              <a:latin typeface="Comic Sans MS" panose="030F0702030302020204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2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Escribir en los nidos las palabras que ayudan a construir el Reino de los Cielos:</a:t>
            </a:r>
            <a:endParaRPr lang="en-US" sz="28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4284E2-6D37-4C8F-86F9-1019876994AE}"/>
              </a:ext>
            </a:extLst>
          </p:cNvPr>
          <p:cNvSpPr txBox="1"/>
          <p:nvPr/>
        </p:nvSpPr>
        <p:spPr>
          <a:xfrm>
            <a:off x="9328878" y="612842"/>
            <a:ext cx="29480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AMOR, </a:t>
            </a:r>
          </a:p>
          <a:p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EGOISMO, ORACION, DESOBEDIENCIA,SERVICIO,  </a:t>
            </a:r>
          </a:p>
          <a:p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EL PERDON, </a:t>
            </a:r>
          </a:p>
          <a:p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PELEAS, </a:t>
            </a:r>
          </a:p>
          <a:p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LA EUCARISTIA, MENTIRAS, </a:t>
            </a:r>
          </a:p>
          <a:p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EL ESPIRITU SANTO, </a:t>
            </a:r>
          </a:p>
          <a:p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LA HUMILDAD, </a:t>
            </a:r>
          </a:p>
          <a:p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LA BIBLIA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431BA5-B40B-4D97-8B53-47847478C80C}"/>
              </a:ext>
            </a:extLst>
          </p:cNvPr>
          <p:cNvSpPr txBox="1"/>
          <p:nvPr/>
        </p:nvSpPr>
        <p:spPr>
          <a:xfrm>
            <a:off x="4482059" y="1484026"/>
            <a:ext cx="118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Amor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CDA5C0-168C-4FB9-9518-DFDE95ED00A2}"/>
              </a:ext>
            </a:extLst>
          </p:cNvPr>
          <p:cNvSpPr txBox="1"/>
          <p:nvPr/>
        </p:nvSpPr>
        <p:spPr>
          <a:xfrm>
            <a:off x="6525720" y="1484026"/>
            <a:ext cx="118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>
                <a:solidFill>
                  <a:srgbClr val="00B05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Oración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CE0C9-626A-454A-BA31-47530E358464}"/>
              </a:ext>
            </a:extLst>
          </p:cNvPr>
          <p:cNvSpPr txBox="1"/>
          <p:nvPr/>
        </p:nvSpPr>
        <p:spPr>
          <a:xfrm>
            <a:off x="3650107" y="2598002"/>
            <a:ext cx="118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>
                <a:solidFill>
                  <a:srgbClr val="0070C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Servicio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ABC295-4AB7-43A7-B3BB-D25C2D26C4C8}"/>
              </a:ext>
            </a:extLst>
          </p:cNvPr>
          <p:cNvSpPr txBox="1"/>
          <p:nvPr/>
        </p:nvSpPr>
        <p:spPr>
          <a:xfrm>
            <a:off x="5621315" y="2598001"/>
            <a:ext cx="146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>
                <a:solidFill>
                  <a:srgbClr val="7030A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El </a:t>
            </a:r>
            <a:r>
              <a:rPr lang="es-UY" sz="2400" b="1" dirty="0" err="1">
                <a:solidFill>
                  <a:srgbClr val="7030A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Perdon</a:t>
            </a:r>
            <a:endParaRPr lang="es-UY" sz="2400" b="1" dirty="0">
              <a:solidFill>
                <a:srgbClr val="7030A0"/>
              </a:solidFill>
              <a:latin typeface="Abadi" panose="020B06040201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D9232-A8B4-4D49-91B5-F6008F2AD140}"/>
              </a:ext>
            </a:extLst>
          </p:cNvPr>
          <p:cNvSpPr txBox="1"/>
          <p:nvPr/>
        </p:nvSpPr>
        <p:spPr>
          <a:xfrm>
            <a:off x="7430125" y="2228669"/>
            <a:ext cx="1536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>
                <a:solidFill>
                  <a:schemeClr val="accent2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La Eucaristía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31E955-534F-4641-A755-5E5B1EC029A3}"/>
              </a:ext>
            </a:extLst>
          </p:cNvPr>
          <p:cNvSpPr txBox="1"/>
          <p:nvPr/>
        </p:nvSpPr>
        <p:spPr>
          <a:xfrm>
            <a:off x="3942412" y="3428999"/>
            <a:ext cx="1184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>
                <a:solidFill>
                  <a:srgbClr val="FF000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El </a:t>
            </a:r>
            <a:r>
              <a:rPr lang="es-UY" sz="2400" b="1" dirty="0" err="1">
                <a:solidFill>
                  <a:srgbClr val="FF000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Espiritu</a:t>
            </a:r>
            <a:r>
              <a:rPr lang="es-UY" sz="2400" b="1" dirty="0">
                <a:solidFill>
                  <a:srgbClr val="FF000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Santo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7F77B-932F-47C2-90DD-B584E95A7E55}"/>
              </a:ext>
            </a:extLst>
          </p:cNvPr>
          <p:cNvSpPr txBox="1"/>
          <p:nvPr/>
        </p:nvSpPr>
        <p:spPr>
          <a:xfrm>
            <a:off x="5515422" y="3804159"/>
            <a:ext cx="1469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>
                <a:solidFill>
                  <a:srgbClr val="FF3399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La</a:t>
            </a:r>
          </a:p>
          <a:p>
            <a:pPr algn="ctr"/>
            <a:r>
              <a:rPr lang="es-UY" sz="2400" b="1" dirty="0">
                <a:solidFill>
                  <a:srgbClr val="FF3399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Humildad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4E64AB-4175-4EEA-A6D7-E0E89C8666E6}"/>
              </a:ext>
            </a:extLst>
          </p:cNvPr>
          <p:cNvSpPr txBox="1"/>
          <p:nvPr/>
        </p:nvSpPr>
        <p:spPr>
          <a:xfrm>
            <a:off x="7315205" y="3613664"/>
            <a:ext cx="1184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>
                <a:solidFill>
                  <a:srgbClr val="9900FF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Leer la Biblia</a:t>
            </a:r>
          </a:p>
        </p:txBody>
      </p:sp>
    </p:spTree>
    <p:extLst>
      <p:ext uri="{BB962C8B-B14F-4D97-AF65-F5344CB8AC3E}">
        <p14:creationId xmlns:p14="http://schemas.microsoft.com/office/powerpoint/2010/main" val="39243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552256" y="1992809"/>
            <a:ext cx="7262191" cy="344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br>
              <a:rPr lang="es-ES" sz="34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s-ES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Jesús eres el mejor Sembrador; y en la tierra que somos tus amigos, pones la semillita de tu palabra y mucho amor. Ayúdame a compartir este amor con buenas obras para ayudar a construir Tu Reino. Gracias Jesús porque me haces crecer sin que yo me dé cuenta. </a:t>
            </a:r>
            <a:r>
              <a:rPr lang="es-ES" sz="3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Amen</a:t>
            </a:r>
            <a:br>
              <a:rPr lang="en-US" sz="3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br>
              <a:rPr lang="en-US" sz="3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sz="3200" b="1" dirty="0"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0" name="Google Shape;230;p16" descr="Image result for gratis, ninos oran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1013" y="1619180"/>
            <a:ext cx="3766722" cy="3817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8D31C2-644E-4DA1-A725-DAE46F54C474}"/>
              </a:ext>
            </a:extLst>
          </p:cNvPr>
          <p:cNvSpPr txBox="1"/>
          <p:nvPr/>
        </p:nvSpPr>
        <p:spPr>
          <a:xfrm>
            <a:off x="2779004" y="788183"/>
            <a:ext cx="28086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b="1" dirty="0"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Oración </a:t>
            </a:r>
            <a:endParaRPr lang="en-US" sz="4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96E7-57DC-4B11-A540-DB6BFBEE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4226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Canción: </a:t>
            </a:r>
            <a:r>
              <a:rPr lang="es-ES" sz="2000" b="1" dirty="0">
                <a:latin typeface="Comic Sans MS" panose="030F0702030302020204" pitchFamily="66" charset="0"/>
              </a:rPr>
              <a:t>Parábola de La Semilla de Mostaza – </a:t>
            </a:r>
            <a:r>
              <a:rPr lang="es-ES" sz="2000" b="1" dirty="0" err="1">
                <a:latin typeface="Comic Sans MS" panose="030F0702030302020204" pitchFamily="66" charset="0"/>
              </a:rPr>
              <a:t>Valivan</a:t>
            </a:r>
            <a:r>
              <a:rPr lang="es-ES" sz="2000" b="1" dirty="0">
                <a:latin typeface="Comic Sans MS" panose="030F0702030302020204" pitchFamily="66" charset="0"/>
              </a:rPr>
              <a:t>, </a:t>
            </a:r>
            <a:r>
              <a:rPr lang="es-ES" sz="2000" b="1" u="sng" dirty="0">
                <a:latin typeface="Comic Sans MS" panose="030F0702030302020204" pitchFamily="66" charset="0"/>
                <a:hlinkClick r:id="rId3"/>
              </a:rPr>
              <a:t>https://youtu.be/pSIRtEuTndQ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4" name="Online Media 3" title="Parábola de La Semilla de Mostaza - Valivan">
            <a:hlinkClick r:id="" action="ppaction://media"/>
            <a:extLst>
              <a:ext uri="{FF2B5EF4-FFF2-40B4-BE49-F238E27FC236}">
                <a16:creationId xmlns:a16="http://schemas.microsoft.com/office/drawing/2014/main" id="{40CA96CD-75E3-4096-85FF-0D4EC27680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624226"/>
            <a:ext cx="12192000" cy="62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278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DA6EA-95FE-AE55-D1D2-AD1C65D6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63550"/>
          </a:xfrm>
        </p:spPr>
        <p:txBody>
          <a:bodyPr/>
          <a:lstStyle/>
          <a:p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Reino de Dios, Pablo Martínez, </a:t>
            </a:r>
            <a:r>
              <a:rPr lang="es-E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https://youtu.be/m9eLKJPFCs8?si=6OXKQ6TnxL7-nZ-j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(8+ años)</a:t>
            </a:r>
            <a:endParaRPr lang="en-US" dirty="0"/>
          </a:p>
        </p:txBody>
      </p:sp>
      <p:pic>
        <p:nvPicPr>
          <p:cNvPr id="3" name="Online Media 2" title="Pablo Martínez - EL REINO DE DIOS">
            <a:hlinkClick r:id="" action="ppaction://media"/>
            <a:extLst>
              <a:ext uri="{FF2B5EF4-FFF2-40B4-BE49-F238E27FC236}">
                <a16:creationId xmlns:a16="http://schemas.microsoft.com/office/drawing/2014/main" id="{C8989596-D27F-35E4-C5F7-2955BC8DAE9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988" y="463550"/>
            <a:ext cx="12138025" cy="63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0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265" y="0"/>
            <a:ext cx="10396024" cy="1325563"/>
          </a:xfrm>
        </p:spPr>
        <p:txBody>
          <a:bodyPr/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“El Reino de Dios se parece a lo que sucede cuando un hombre siembra la semilla en la tierra: que pasan las noches y los días, y sin que él sepa cómo…</a:t>
            </a:r>
            <a:endParaRPr lang="en-US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CE1FC-4F64-4C62-8A7E-3822463EB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723" y="1325563"/>
            <a:ext cx="7301578" cy="5368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662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8384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…la semilla germina y crece; y la tierra, por sí sola, va produciendo el fruto: primero los tallos, luego las espigas y después los granos en las espigas.</a:t>
            </a:r>
            <a:endParaRPr lang="en-US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5881AF-B0AB-4C4D-A32F-1ECE2A2AA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08879"/>
            <a:ext cx="10363200" cy="478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519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8764"/>
          </a:xfrm>
        </p:spPr>
        <p:txBody>
          <a:bodyPr/>
          <a:lstStyle/>
          <a:p>
            <a:pPr algn="ctr"/>
            <a:r>
              <a:rPr lang="es-ES" sz="2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Y cuando ya están maduros los granos, el hombre echa mano de la hoz, pues ha llegado el tiempo de la cosecha”.</a:t>
            </a:r>
            <a:endParaRPr lang="en-US" sz="2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9E32C2-C303-4A17-92DA-79869525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8" y="1036755"/>
            <a:ext cx="10826744" cy="5420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85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es-ES" sz="2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Les dijo también: “¿Con qué compararemos el Reino de Dios? </a:t>
            </a:r>
            <a:br>
              <a:rPr lang="es-ES" sz="2500" b="1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s-ES" sz="2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¿Con qué parábola lo podremos representar?</a:t>
            </a:r>
            <a:endParaRPr lang="en-US" sz="2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8E4079-6470-48FF-B906-7C3916544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38" y="1020767"/>
            <a:ext cx="11003924" cy="5494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442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9103"/>
          </a:xfrm>
        </p:spPr>
        <p:txBody>
          <a:bodyPr/>
          <a:lstStyle/>
          <a:p>
            <a:pPr algn="ctr"/>
            <a:r>
              <a:rPr lang="es-ES" sz="2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Es como una semilla de mostaza que, cuando se siembra, </a:t>
            </a:r>
            <a:br>
              <a:rPr lang="es-ES" sz="2500" b="1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s-ES" sz="2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es la más pequeña de las semillas; </a:t>
            </a:r>
            <a:endParaRPr lang="en-US" sz="2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EADAF-4227-40C9-882A-C5DF20BD1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573" y="1061309"/>
            <a:ext cx="7470854" cy="5251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133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" y="0"/>
            <a:ext cx="11882511" cy="1113912"/>
          </a:xfrm>
        </p:spPr>
        <p:txBody>
          <a:bodyPr/>
          <a:lstStyle/>
          <a:p>
            <a:r>
              <a:rPr lang="es-ES" sz="2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…pero una vez sembrada, crece y se convierte en el mayor de los arbustos y echa ramas tan grandes, que los pájaros pueden vivir a su sombra”. </a:t>
            </a:r>
            <a:endParaRPr lang="en-US" sz="2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563DF1-330B-4D11-BC4D-50BAE4F1B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73" y="1113912"/>
            <a:ext cx="11544652" cy="5383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1C6D4C88-C762-4521-AE57-DB96730F0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22" y="4100125"/>
            <a:ext cx="763265" cy="45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4259DBDE-E4AD-41CF-9614-456319901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29" y="2508354"/>
            <a:ext cx="757672" cy="4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BAC32A28-76F3-4255-A73F-0E992C2DD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334" y="1920527"/>
            <a:ext cx="763266" cy="45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03681762-3143-416E-9F37-8B0A0CD6B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01" y="2160540"/>
            <a:ext cx="763265" cy="45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443D911D-05FB-40F9-9213-0334C86B3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334" y="4359157"/>
            <a:ext cx="725944" cy="4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7C703F9C-B131-4E75-A53A-E3D51E881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940" y="4576798"/>
            <a:ext cx="757672" cy="4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C1E6CEE2-8605-4F85-B450-6107CACE9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669" y="4314035"/>
            <a:ext cx="763265" cy="45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F47A523C-3CE0-4AF5-97BC-66B85162B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67" y="3429000"/>
            <a:ext cx="865934" cy="51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06" y="164891"/>
            <a:ext cx="11602387" cy="112426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Y con otras muchas parábolas semejantes les estuvo exponiendo su mensaje, de acuerdo con lo que ellos podían entender. Y no les hablaba sino en parábolas; pero a sus discípulos les explicaba todo en privado.</a:t>
            </a:r>
            <a:br>
              <a:rPr lang="en-US" sz="2500" b="1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endParaRPr lang="en-US" sz="2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0D93F0-5D03-41A7-B4BC-949026817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36" y="1124965"/>
            <a:ext cx="9787123" cy="4886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594758-330C-4EA1-B2E8-AB5389C533CE}"/>
              </a:ext>
            </a:extLst>
          </p:cNvPr>
          <p:cNvSpPr txBox="1"/>
          <p:nvPr/>
        </p:nvSpPr>
        <p:spPr>
          <a:xfrm>
            <a:off x="1891258" y="6231444"/>
            <a:ext cx="840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PALABRA DEL SEÑOR.  </a:t>
            </a:r>
            <a:r>
              <a:rPr lang="en-U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GLORIA A TI SEÑOR JESUS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6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723</Words>
  <Application>Microsoft Office PowerPoint</Application>
  <PresentationFormat>Widescreen</PresentationFormat>
  <Paragraphs>63</Paragraphs>
  <Slides>24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Abadi</vt:lpstr>
      <vt:lpstr>Arial</vt:lpstr>
      <vt:lpstr>Britannic Bold</vt:lpstr>
      <vt:lpstr>Calibri</vt:lpstr>
      <vt:lpstr>Comic Sans MS</vt:lpstr>
      <vt:lpstr>Times New Roman</vt:lpstr>
      <vt:lpstr>Office Theme</vt:lpstr>
      <vt:lpstr>Office Theme</vt:lpstr>
      <vt:lpstr>Amigos de Jesús y María</vt:lpstr>
      <vt:lpstr>La Parábola de la Semilla que Crece-Marcos 4: 26-34</vt:lpstr>
      <vt:lpstr>“El Reino de Dios se parece a lo que sucede cuando un hombre siembra la semilla en la tierra: que pasan las noches y los días, y sin que él sepa cómo…</vt:lpstr>
      <vt:lpstr>…la semilla germina y crece; y la tierra, por sí sola, va produciendo el fruto: primero los tallos, luego las espigas y después los granos en las espigas.</vt:lpstr>
      <vt:lpstr>Y cuando ya están maduros los granos, el hombre echa mano de la hoz, pues ha llegado el tiempo de la cosecha”.</vt:lpstr>
      <vt:lpstr>Les dijo también: “¿Con qué compararemos el Reino de Dios?  ¿Con qué parábola lo podremos representar?</vt:lpstr>
      <vt:lpstr>Es como una semilla de mostaza que, cuando se siembra,  es la más pequeña de las semillas; </vt:lpstr>
      <vt:lpstr>…pero una vez sembrada, crece y se convierte en el mayor de los arbustos y echa ramas tan grandes, que los pájaros pueden vivir a su sombra”. </vt:lpstr>
      <vt:lpstr>Y con otras muchas parábolas semejantes les estuvo exponiendo su mensaje, de acuerdo con lo que ellos podían entender. Y no les hablaba sino en parábolas; pero a sus discípulos les explicaba todo en privado. </vt:lpstr>
      <vt:lpstr>REFLEXIÓN</vt:lpstr>
      <vt:lpstr>¿En el evangelio, Jesús nos cuenta 2 parábolas (cuentos con enseñanzas) para entender el Reino de Dios?  ¿Que es el Reino de Dios?</vt:lpstr>
      <vt:lpstr>Primero, Jesús compara el Reino de Dios al proceso de sembrar una semilla en la tierra: crecen los tallos, espigas, y granos, y se cosechan.</vt:lpstr>
      <vt:lpstr>El hombre siembra la semilla del Reino de Dios en un corazón cuando bautiza a un niño, lo educa en la fe con los Sacramentos, y le enseña a amar a Dios con la oración.  </vt:lpstr>
      <vt:lpstr>La cosecha es cuando dan frutos buenos.</vt:lpstr>
      <vt:lpstr>Igual que la semilla necesita sol, agua, y buena tierra para crecer, ¿Qué necesita una persona para crecer en fe y amor? </vt:lpstr>
      <vt:lpstr>Aunque no vemos su acción, el Espíritu Santo trabaja en nuestro corazón, convirtiendo nuestros esfuerzos en frutos para el Reino de Dios. </vt:lpstr>
      <vt:lpstr>Jesús también compara el Reino de Dios  a una semilla de mostaza. ¿Cómo? </vt:lpstr>
      <vt:lpstr>…el árbol crece a ser el más grande con ramas abundantes para darle nidos a muchos pájaros. </vt:lpstr>
      <vt:lpstr>Igual cuando el Reino de Dios se siembra y crece en tu corazón, crece el amor, la fe, y la esperanza para ayudar a muchas personas, así ayudando a construir el Reino de Dios.</vt:lpstr>
      <vt:lpstr>PowerPoint Presentation</vt:lpstr>
      <vt:lpstr>PowerPoint Presentation</vt:lpstr>
      <vt:lpstr>  Jesús eres el mejor Sembrador; y en la tierra que somos tus amigos, pones la semillita de tu palabra y mucho amor. Ayúdame a compartir este amor con buenas obras para ayudar a construir Tu Reino. Gracias Jesús porque me haces crecer sin que yo me dé cuenta. Amen  </vt:lpstr>
      <vt:lpstr>Canción: Parábola de La Semilla de Mostaza – Valivan, https://youtu.be/pSIRtEuTndQ</vt:lpstr>
      <vt:lpstr>El Reino de Dios, Pablo Martínez, https://youtu.be/m9eLKJPFCs8?si=6OXKQ6TnxL7-nZ-j (8+ años)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135</cp:revision>
  <dcterms:created xsi:type="dcterms:W3CDTF">2020-07-14T14:58:41Z</dcterms:created>
  <dcterms:modified xsi:type="dcterms:W3CDTF">2024-05-25T21:34:33Z</dcterms:modified>
</cp:coreProperties>
</file>