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vTuGmeXji6d8juxNNuSziJluD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Comic Sans MS"/>
              <a:buNone/>
              <a:defRPr sz="6000"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  <a:defRPr sz="2400">
                <a:solidFill>
                  <a:srgbClr val="0000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22" descr="A picture containing 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55940" cy="1155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4400"/>
              <a:buFont typeface="Comic Sans MS"/>
              <a:buNone/>
              <a:defRPr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  <a:defRPr>
                <a:solidFill>
                  <a:srgbClr val="0000F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  <a:defRPr>
                <a:solidFill>
                  <a:srgbClr val="0000F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000"/>
              <a:buChar char="•"/>
              <a:defRPr>
                <a:solidFill>
                  <a:srgbClr val="0000F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1800"/>
              <a:buChar char="•"/>
              <a:defRPr>
                <a:solidFill>
                  <a:srgbClr val="0000F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1800"/>
              <a:buChar char="•"/>
              <a:defRPr>
                <a:solidFill>
                  <a:srgbClr val="0000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3" name="Google Shape;23;p23" descr="A picture containing 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51458" y="2022"/>
            <a:ext cx="1140542" cy="114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4400"/>
              <a:buFont typeface="Comic Sans MS"/>
              <a:buNone/>
              <a:defRPr>
                <a:solidFill>
                  <a:srgbClr val="F092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Comic Sans MS"/>
              <a:buNone/>
              <a:defRPr sz="6000"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  <a:defRPr sz="2400">
                <a:solidFill>
                  <a:srgbClr val="0000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1" name="Google Shape;11;p21" descr="Por qué el cielo es azul? Esta es la razón"/>
          <p:cNvPicPr preferRelativeResize="0"/>
          <p:nvPr/>
        </p:nvPicPr>
        <p:blipFill rotWithShape="1">
          <a:blip r:embed="rId13">
            <a:alphaModFix amt="50000"/>
          </a:blip>
          <a:srcRect/>
          <a:stretch/>
        </p:blipFill>
        <p:spPr>
          <a:xfrm>
            <a:off x="3175" y="0"/>
            <a:ext cx="121872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33660" y="20647"/>
            <a:ext cx="1158340" cy="11583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Comic Sans MS"/>
              <a:buNone/>
            </a:pPr>
            <a:r>
              <a:rPr lang="es-419"/>
              <a:t>Ministerio</a:t>
            </a:r>
            <a:br>
              <a:rPr lang="es-419"/>
            </a:br>
            <a:r>
              <a:rPr lang="es-419"/>
              <a:t> Amigos de Jesús y María</a:t>
            </a:r>
            <a:endParaRPr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dirty="0"/>
              <a:t>Jesús Cura la Hija de Jairo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dirty="0"/>
              <a:t>Ciclo B-XIII Domingo del Tiempo Ordinario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b="1" dirty="0"/>
              <a:t>Marcos 5, 21-24. 35-43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306977" y="2170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600"/>
              <a:buFont typeface="Comic Sans MS"/>
              <a:buNone/>
            </a:pPr>
            <a:r>
              <a:rPr lang="es-419" sz="3600"/>
              <a:t>La niña, que tenía doce años, se levantó inmediatamente y se puso a caminar</a:t>
            </a:r>
            <a:endParaRPr sz="3600"/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3">
            <a:alphaModFix/>
          </a:blip>
          <a:srcRect l="52656" t="17499" r="13983" b="22222"/>
          <a:stretch/>
        </p:blipFill>
        <p:spPr>
          <a:xfrm>
            <a:off x="1123677" y="1752599"/>
            <a:ext cx="5038047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l="52572" t="17556" r="14068" b="22167"/>
          <a:stretch/>
        </p:blipFill>
        <p:spPr>
          <a:xfrm>
            <a:off x="6305005" y="1752600"/>
            <a:ext cx="5038047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5">
            <a:alphaModFix/>
          </a:blip>
          <a:srcRect l="52429" t="17047" r="13999" b="20985"/>
          <a:stretch/>
        </p:blipFill>
        <p:spPr>
          <a:xfrm>
            <a:off x="2682239" y="4589417"/>
            <a:ext cx="4093030" cy="212489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/>
          <p:nvPr/>
        </p:nvSpPr>
        <p:spPr>
          <a:xfrm>
            <a:off x="6775269" y="5421029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Todos se quedaron asombrados.</a:t>
            </a:r>
            <a:endParaRPr sz="28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405954" y="0"/>
            <a:ext cx="105668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200"/>
              <a:buFont typeface="Comic Sans MS"/>
              <a:buNone/>
            </a:pPr>
            <a:r>
              <a:rPr lang="es-419" sz="3200" dirty="0"/>
              <a:t>Jesús les ordenó severamente que no lo dijeran a nadie y les mandó que le dieran de comer a la niña. </a:t>
            </a:r>
            <a:endParaRPr sz="3200" dirty="0"/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 l="57500" t="17811" r="14142" b="21490"/>
          <a:stretch/>
        </p:blipFill>
        <p:spPr>
          <a:xfrm>
            <a:off x="986775" y="1304744"/>
            <a:ext cx="8733671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838200" y="28865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ct val="100000"/>
              <a:buFont typeface="Comic Sans MS"/>
              <a:buNone/>
            </a:pPr>
            <a:r>
              <a:rPr lang="es-419" sz="5600" b="1"/>
              <a:t>R</a:t>
            </a:r>
            <a:br>
              <a:rPr lang="es-419" sz="5600" b="1"/>
            </a:br>
            <a:r>
              <a:rPr lang="es-419" sz="5600" b="1"/>
              <a:t>E</a:t>
            </a:r>
            <a:br>
              <a:rPr lang="es-419" sz="5600" b="1"/>
            </a:br>
            <a:r>
              <a:rPr lang="es-419" sz="5600" b="1"/>
              <a:t>F</a:t>
            </a:r>
            <a:br>
              <a:rPr lang="es-419" sz="5600" b="1"/>
            </a:br>
            <a:r>
              <a:rPr lang="es-419" sz="5600" b="1"/>
              <a:t>L</a:t>
            </a:r>
            <a:br>
              <a:rPr lang="es-419" sz="5600" b="1"/>
            </a:br>
            <a:r>
              <a:rPr lang="es-419" sz="5600" b="1"/>
              <a:t>E</a:t>
            </a:r>
            <a:br>
              <a:rPr lang="es-419" sz="5600" b="1"/>
            </a:br>
            <a:r>
              <a:rPr lang="es-419" sz="5600" b="1"/>
              <a:t>X</a:t>
            </a:r>
            <a:br>
              <a:rPr lang="es-419" sz="5600" b="1"/>
            </a:br>
            <a:r>
              <a:rPr lang="es-419" sz="5600" b="1"/>
              <a:t>I</a:t>
            </a:r>
            <a:br>
              <a:rPr lang="es-419" sz="5600" b="1"/>
            </a:br>
            <a:r>
              <a:rPr lang="es-419" sz="5600" b="1"/>
              <a:t>Ó</a:t>
            </a:r>
            <a:br>
              <a:rPr lang="es-419" sz="5600" b="1"/>
            </a:br>
            <a:r>
              <a:rPr lang="es-419" sz="5600" b="1"/>
              <a:t>N</a:t>
            </a:r>
            <a:r>
              <a:rPr lang="es-419" sz="8000"/>
              <a:t> </a:t>
            </a:r>
            <a:endParaRPr/>
          </a:p>
        </p:txBody>
      </p:sp>
      <p:pic>
        <p:nvPicPr>
          <p:cNvPr id="159" name="Google Shape;159;p12" descr="3 Ways to Honor God - wikiH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267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/>
        </p:nvSpPr>
        <p:spPr>
          <a:xfrm>
            <a:off x="435428" y="311722"/>
            <a:ext cx="2307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E89866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¿Quién era Jairo?</a:t>
            </a:r>
            <a:endParaRPr sz="1800" b="1">
              <a:solidFill>
                <a:srgbClr val="E898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 rotWithShape="1">
          <a:blip r:embed="rId3">
            <a:alphaModFix/>
          </a:blip>
          <a:srcRect l="69057" t="20946" r="17660" b="24407"/>
          <a:stretch/>
        </p:blipFill>
        <p:spPr>
          <a:xfrm>
            <a:off x="579169" y="681054"/>
            <a:ext cx="1850523" cy="214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/>
          <p:cNvSpPr txBox="1"/>
          <p:nvPr/>
        </p:nvSpPr>
        <p:spPr>
          <a:xfrm>
            <a:off x="2429692" y="1488217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Uno de los jefes de la sinagoga, donde los judíos se reúnen a hablar de Dios.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435428" y="302222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hizo Jairo cuando vio a Jesús?</a:t>
            </a:r>
            <a:endParaRPr sz="18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l="58081" t="17027" r="19300" b="44023"/>
          <a:stretch/>
        </p:blipFill>
        <p:spPr>
          <a:xfrm>
            <a:off x="714103" y="3442863"/>
            <a:ext cx="3214620" cy="146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3"/>
          <p:cNvSpPr txBox="1"/>
          <p:nvPr/>
        </p:nvSpPr>
        <p:spPr>
          <a:xfrm>
            <a:off x="4014651" y="3851216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 echó a sus pies y le suplicó que fuera a curar a su hija que se estaba muriendo.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3"/>
          <p:cNvSpPr txBox="1"/>
          <p:nvPr/>
        </p:nvSpPr>
        <p:spPr>
          <a:xfrm>
            <a:off x="182880" y="531952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Jesús se fue con él, pero llegaron unos de sus criados a comunicarle algo, ¿Qué le dijeron?</a:t>
            </a:r>
            <a:endParaRPr sz="18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 l="63083" t="27060" r="18227" b="31157"/>
          <a:stretch/>
        </p:blipFill>
        <p:spPr>
          <a:xfrm>
            <a:off x="6278880" y="4722077"/>
            <a:ext cx="3214620" cy="202131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 txBox="1"/>
          <p:nvPr/>
        </p:nvSpPr>
        <p:spPr>
          <a:xfrm>
            <a:off x="9493500" y="5619058"/>
            <a:ext cx="28030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 hija se había muerto ya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 txBox="1"/>
          <p:nvPr/>
        </p:nvSpPr>
        <p:spPr>
          <a:xfrm>
            <a:off x="347526" y="28015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les dijo Jesús?</a:t>
            </a:r>
            <a:endParaRPr sz="18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3">
            <a:alphaModFix/>
          </a:blip>
          <a:srcRect l="67074" t="19952" r="20555" b="21540"/>
          <a:stretch/>
        </p:blipFill>
        <p:spPr>
          <a:xfrm>
            <a:off x="739721" y="649485"/>
            <a:ext cx="1552266" cy="206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/>
          <p:nvPr/>
        </p:nvSpPr>
        <p:spPr>
          <a:xfrm>
            <a:off x="2438400" y="1497225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“No temas, basta que tengas fe.”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p14"/>
          <p:cNvSpPr txBox="1"/>
          <p:nvPr/>
        </p:nvSpPr>
        <p:spPr>
          <a:xfrm>
            <a:off x="216896" y="2980375"/>
            <a:ext cx="11531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E89866"/>
                </a:solidFill>
                <a:latin typeface="Comic Sans MS"/>
                <a:ea typeface="Comic Sans MS"/>
                <a:cs typeface="Comic Sans MS"/>
                <a:sym typeface="Comic Sans MS"/>
              </a:rPr>
              <a:t>Jairo siguió con Jesús a su casa a pesar del mensaje de los criados. ¿Que nos dice de la fe de Jairo? </a:t>
            </a:r>
            <a:endParaRPr sz="1800">
              <a:solidFill>
                <a:srgbClr val="E898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3843289" y="3853452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Jairo tenía mucha fe en la palabra y poder de Jesús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l="52786" t="18826" r="14070" b="21492"/>
          <a:stretch/>
        </p:blipFill>
        <p:spPr>
          <a:xfrm>
            <a:off x="363770" y="3333606"/>
            <a:ext cx="3479519" cy="176225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4"/>
          <p:cNvSpPr txBox="1"/>
          <p:nvPr/>
        </p:nvSpPr>
        <p:spPr>
          <a:xfrm>
            <a:off x="216896" y="5449093"/>
            <a:ext cx="43986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hizo Jesús cuando llegó a la casa?</a:t>
            </a:r>
            <a:endParaRPr sz="18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4" name="Google Shape;184;p14"/>
          <p:cNvPicPr preferRelativeResize="0"/>
          <p:nvPr/>
        </p:nvPicPr>
        <p:blipFill rotWithShape="1">
          <a:blip r:embed="rId5">
            <a:alphaModFix/>
          </a:blip>
          <a:srcRect l="60517" t="16284" r="21528" b="22000"/>
          <a:stretch/>
        </p:blipFill>
        <p:spPr>
          <a:xfrm>
            <a:off x="4589609" y="4600487"/>
            <a:ext cx="2137596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6727205" y="5172094"/>
            <a:ext cx="5437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Tomó a la niña de la mano y le dijo: “¡Óyeme, niña, levántate!”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/>
        </p:nvSpPr>
        <p:spPr>
          <a:xfrm>
            <a:off x="374468" y="48589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E89866"/>
                </a:solidFill>
                <a:latin typeface="Comic Sans MS"/>
                <a:ea typeface="Comic Sans MS"/>
                <a:cs typeface="Comic Sans MS"/>
                <a:sym typeface="Comic Sans MS"/>
              </a:rPr>
              <a:t>¿Y qué pasó después? </a:t>
            </a:r>
            <a:endParaRPr sz="1800">
              <a:solidFill>
                <a:srgbClr val="E898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3">
            <a:alphaModFix/>
          </a:blip>
          <a:srcRect l="61394" t="27756" r="23613" b="22167"/>
          <a:stretch/>
        </p:blipFill>
        <p:spPr>
          <a:xfrm>
            <a:off x="435429" y="940524"/>
            <a:ext cx="2264229" cy="2127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5"/>
          <p:cNvSpPr txBox="1"/>
          <p:nvPr/>
        </p:nvSpPr>
        <p:spPr>
          <a:xfrm>
            <a:off x="2917371" y="1925681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niña se levantó y se puso a caminar.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374468" y="3429000"/>
            <a:ext cx="108682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¿Le rezas a Jesús cuando alguien de tus seres queridos está enfermo?</a:t>
            </a:r>
            <a:endParaRPr/>
          </a:p>
        </p:txBody>
      </p:sp>
      <p:sp>
        <p:nvSpPr>
          <p:cNvPr id="194" name="Google Shape;194;p15"/>
          <p:cNvSpPr txBox="1"/>
          <p:nvPr/>
        </p:nvSpPr>
        <p:spPr>
          <a:xfrm>
            <a:off x="252548" y="4744820"/>
            <a:ext cx="715844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siempre entendemos la voluntad de Dios porque no vemos todo lo que Él ve. Debemos siempre pedir con la condición que sea su voluntad y siempre aceptar su voluntad. Jesús siempre está con nosotros y nos ayuda. Él puede cambiar los problemas en cosas buenas. Confiemos siempre en El.</a:t>
            </a:r>
            <a:endParaRPr sz="1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15" descr="Imagen y foto Coma Niño: Niño (prueba gratis) | Bigstock"/>
          <p:cNvPicPr preferRelativeResize="0"/>
          <p:nvPr/>
        </p:nvPicPr>
        <p:blipFill rotWithShape="1">
          <a:blip r:embed="rId4">
            <a:alphaModFix/>
          </a:blip>
          <a:srcRect t="3870" b="9277"/>
          <a:stretch/>
        </p:blipFill>
        <p:spPr>
          <a:xfrm>
            <a:off x="7497109" y="4023360"/>
            <a:ext cx="3523196" cy="26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6" y="0"/>
            <a:ext cx="9350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6"/>
          <p:cNvSpPr/>
          <p:nvPr/>
        </p:nvSpPr>
        <p:spPr>
          <a:xfrm>
            <a:off x="-505096" y="1007906"/>
            <a:ext cx="11225348" cy="274331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Calibri"/>
              </a:rPr>
              <a:t>ACTIVIDAD</a:t>
            </a:r>
          </a:p>
        </p:txBody>
      </p:sp>
      <p:pic>
        <p:nvPicPr>
          <p:cNvPr id="202" name="Google Shape;202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7970" y="4148545"/>
            <a:ext cx="770709" cy="77070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3" name="Google Shape;203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8027" y="4036200"/>
            <a:ext cx="770709" cy="77070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4" name="Google Shape;204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426" y="3713775"/>
            <a:ext cx="434770" cy="43477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5" name="Google Shape;205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6387" y="4246295"/>
            <a:ext cx="560614" cy="560614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/>
        </p:nvSpPr>
        <p:spPr>
          <a:xfrm>
            <a:off x="182879" y="0"/>
            <a:ext cx="108461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E89866"/>
                </a:solidFill>
                <a:latin typeface="Comic Sans MS"/>
                <a:ea typeface="Comic Sans MS"/>
                <a:cs typeface="Comic Sans MS"/>
                <a:sym typeface="Comic Sans MS"/>
              </a:rPr>
              <a:t>Pensar en cómo Dios puede convertir problemas en cosas buenas que nos ayudan a llegar al Cielo.</a:t>
            </a:r>
            <a:endParaRPr sz="2000" b="1" dirty="0">
              <a:solidFill>
                <a:srgbClr val="E898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4CB2C-EEFA-438D-8D84-648C63EB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06" y="461711"/>
            <a:ext cx="7695026" cy="63962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9923F-C1AD-4CE9-9223-A102A39B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281353"/>
            <a:ext cx="10086535" cy="6457072"/>
          </a:xfrm>
          <a:prstGeom prst="rect">
            <a:avLst/>
          </a:prstGeom>
        </p:spPr>
      </p:pic>
      <p:sp>
        <p:nvSpPr>
          <p:cNvPr id="217" name="Google Shape;217;p18"/>
          <p:cNvSpPr txBox="1"/>
          <p:nvPr/>
        </p:nvSpPr>
        <p:spPr>
          <a:xfrm>
            <a:off x="5016137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5355772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219" name="Google Shape;219;p18"/>
          <p:cNvSpPr txBox="1"/>
          <p:nvPr/>
        </p:nvSpPr>
        <p:spPr>
          <a:xfrm>
            <a:off x="5769428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20" name="Google Shape;220;p18"/>
          <p:cNvSpPr txBox="1"/>
          <p:nvPr/>
        </p:nvSpPr>
        <p:spPr>
          <a:xfrm>
            <a:off x="6178734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21" name="Google Shape;221;p18"/>
          <p:cNvSpPr txBox="1"/>
          <p:nvPr/>
        </p:nvSpPr>
        <p:spPr>
          <a:xfrm>
            <a:off x="6596749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22" name="Google Shape;222;p18"/>
          <p:cNvSpPr txBox="1"/>
          <p:nvPr/>
        </p:nvSpPr>
        <p:spPr>
          <a:xfrm>
            <a:off x="3028405" y="2403565"/>
            <a:ext cx="39754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      e      v     a     n     t     a       r       s     e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7328262" y="2393461"/>
            <a:ext cx="1998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       a      i      r      o</a:t>
            </a:r>
            <a:endParaRPr/>
          </a:p>
        </p:txBody>
      </p:sp>
      <p:sp>
        <p:nvSpPr>
          <p:cNvPr id="224" name="Google Shape;224;p18"/>
          <p:cNvSpPr txBox="1"/>
          <p:nvPr/>
        </p:nvSpPr>
        <p:spPr>
          <a:xfrm>
            <a:off x="2643051" y="3013165"/>
            <a:ext cx="1955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    r       e     e      r</a:t>
            </a:r>
            <a:endParaRPr/>
          </a:p>
        </p:txBody>
      </p:sp>
      <p:sp>
        <p:nvSpPr>
          <p:cNvPr id="225" name="Google Shape;225;p18"/>
          <p:cNvSpPr txBox="1"/>
          <p:nvPr/>
        </p:nvSpPr>
        <p:spPr>
          <a:xfrm flipH="1">
            <a:off x="6178733" y="3000102"/>
            <a:ext cx="1998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     n     d     a      r</a:t>
            </a: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1467393" y="3423862"/>
            <a:ext cx="18766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     i      v      i       r</a:t>
            </a:r>
            <a:endParaRPr/>
          </a:p>
        </p:txBody>
      </p:sp>
      <p:sp>
        <p:nvSpPr>
          <p:cNvPr id="227" name="Google Shape;227;p18"/>
          <p:cNvSpPr txBox="1"/>
          <p:nvPr/>
        </p:nvSpPr>
        <p:spPr>
          <a:xfrm>
            <a:off x="3376748" y="1741714"/>
            <a:ext cx="2438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228" name="Google Shape;228;p18"/>
          <p:cNvSpPr txBox="1"/>
          <p:nvPr/>
        </p:nvSpPr>
        <p:spPr>
          <a:xfrm>
            <a:off x="5016137" y="1994865"/>
            <a:ext cx="3396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ul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5027026" y="2511418"/>
            <a:ext cx="30044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30" name="Google Shape;230;p18"/>
          <p:cNvSpPr txBox="1"/>
          <p:nvPr/>
        </p:nvSpPr>
        <p:spPr>
          <a:xfrm>
            <a:off x="8946037" y="1741714"/>
            <a:ext cx="38084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>
            <a:off x="7386889" y="1941900"/>
            <a:ext cx="4551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 flipH="1">
            <a:off x="7432769" y="2603488"/>
            <a:ext cx="1065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8"/>
          <p:cNvSpPr txBox="1"/>
          <p:nvPr/>
        </p:nvSpPr>
        <p:spPr>
          <a:xfrm>
            <a:off x="3022901" y="2565082"/>
            <a:ext cx="4551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2994599" y="3172038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6227809" y="2588231"/>
            <a:ext cx="2438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6191899" y="3209665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/>
        </p:nvSpPr>
        <p:spPr>
          <a:xfrm>
            <a:off x="188535" y="1798013"/>
            <a:ext cx="12283125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Señor de la vida, ayúdanos a reconocer todas las bendiciones que nos das todos los días. Danos más fe y confianza en ti, especialmente en los tiempos difíciles de enfermedad y muerte. Ayúdanos a ser generosos con las bendiciones que nos das. Amén </a:t>
            </a:r>
            <a:endParaRPr sz="40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2448611" y="820307"/>
            <a:ext cx="62735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6000" b="1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Oración</a:t>
            </a:r>
            <a:endParaRPr sz="6000" b="1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19" descr="Picasa Web Albums - Katie Barwell - Inspiration | Manos en oración, Manos  orando, Dibujos de primera comun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365" y="103695"/>
            <a:ext cx="1313694" cy="183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 descr="▷ 100 Imágenes cristianas de Jesús Oran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6902" y="4841635"/>
            <a:ext cx="2717473" cy="201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l="52891" t="18889" r="14296" b="24721"/>
          <a:stretch/>
        </p:blipFill>
        <p:spPr>
          <a:xfrm>
            <a:off x="125443" y="2309281"/>
            <a:ext cx="5429783" cy="43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2840334" y="339510"/>
            <a:ext cx="61844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 b="0" i="0" u="none" strike="noStrike" cap="none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Jesús Cura la Hija de Jairo</a:t>
            </a:r>
            <a:endParaRPr sz="3600" b="0" i="0" u="none" strike="noStrike" cap="none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17986" y="1108952"/>
            <a:ext cx="117790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0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En aquel tiempo, cuando Jesús regresó en la barca al otro lado del lago</a:t>
            </a:r>
            <a:endParaRPr sz="2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0" title="Canción infantil: Conozco un po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80" y="819614"/>
            <a:ext cx="10395430" cy="587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2830399" y="0"/>
            <a:ext cx="60944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400" b="0" i="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Conozco un poder</a:t>
            </a:r>
            <a:endParaRPr sz="5400" b="0" i="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511277" y="0"/>
            <a:ext cx="108818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600"/>
              <a:t>se quedó en la orilla y ahí se le unió mucha gente</a:t>
            </a:r>
            <a:endParaRPr sz="3600"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52601" t="20149" r="14257" b="24593"/>
          <a:stretch/>
        </p:blipFill>
        <p:spPr>
          <a:xfrm>
            <a:off x="476178" y="1325563"/>
            <a:ext cx="11204544" cy="5253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1248255" y="37332"/>
            <a:ext cx="9784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600" dirty="0"/>
              <a:t>Entonces se acercó uno de los jefes de </a:t>
            </a:r>
            <a:br>
              <a:rPr lang="es-419" sz="3600" dirty="0"/>
            </a:br>
            <a:r>
              <a:rPr lang="es-419" sz="3600" dirty="0"/>
              <a:t>la sinagoga, llamado Jairo.</a:t>
            </a:r>
            <a:endParaRPr sz="3600" dirty="0"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l="52703" t="17027" r="14357" b="23513"/>
          <a:stretch/>
        </p:blipFill>
        <p:spPr>
          <a:xfrm>
            <a:off x="630196" y="1362895"/>
            <a:ext cx="1102103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l="52741" t="16810" r="14112" b="24408"/>
          <a:stretch/>
        </p:blipFill>
        <p:spPr>
          <a:xfrm>
            <a:off x="749709" y="1561997"/>
            <a:ext cx="10082935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365759" y="221883"/>
            <a:ext cx="106492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600" dirty="0"/>
              <a:t>Al ver a Jesús, se echó a sus pies y le suplicaba con insistencia: "Mi hija está agonizando. Ven a imponerle las manos para que se cure y viva".</a:t>
            </a:r>
            <a:endParaRPr sz="36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 l="52499" t="18530" r="13951" b="20681"/>
          <a:stretch/>
        </p:blipFill>
        <p:spPr>
          <a:xfrm>
            <a:off x="838200" y="1517752"/>
            <a:ext cx="10317193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259873" y="82448"/>
            <a:ext cx="106566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omic Sans MS"/>
              <a:buNone/>
            </a:pPr>
            <a:r>
              <a:rPr lang="es-419" sz="2800" dirty="0">
                <a:solidFill>
                  <a:schemeClr val="accent2"/>
                </a:solidFill>
              </a:rPr>
              <a:t>Jesús se fue con él, y mucha gente lo seguía. Unos criados llegaron de casa del jefe de la sinagoga para decirle a éste: "Ya se murió tu hija. ¿Para qué sigues molestando al Maestro?"</a:t>
            </a:r>
            <a:endParaRPr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88489" y="70157"/>
            <a:ext cx="114742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s-419" sz="3600">
                <a:solidFill>
                  <a:schemeClr val="accent2"/>
                </a:solidFill>
              </a:rPr>
              <a:t>Jesús alcanzó a oír lo que hablaban y le dijo al jefe de la sinagoga: "No temas, basta que tengas fe"</a:t>
            </a:r>
            <a:endParaRPr sz="3600">
              <a:solidFill>
                <a:schemeClr val="accent2"/>
              </a:solidFill>
            </a:endParaRPr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 l="52741" t="16523" r="14112" b="21541"/>
          <a:stretch/>
        </p:blipFill>
        <p:spPr>
          <a:xfrm>
            <a:off x="550606" y="1442423"/>
            <a:ext cx="10004424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l="52577" t="18889" r="14117" b="21388"/>
          <a:stretch/>
        </p:blipFill>
        <p:spPr>
          <a:xfrm>
            <a:off x="818202" y="1914524"/>
            <a:ext cx="9609240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537350" y="216236"/>
            <a:ext cx="101709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Comic Sans MS"/>
              <a:buNone/>
            </a:pPr>
            <a:r>
              <a:rPr lang="es-419" sz="2900" dirty="0">
                <a:solidFill>
                  <a:schemeClr val="accent2"/>
                </a:solidFill>
              </a:rPr>
              <a:t>No permitió que lo acompañaran más que Pedro, Santiago y </a:t>
            </a:r>
            <a:br>
              <a:rPr lang="es-419" sz="2900" dirty="0">
                <a:solidFill>
                  <a:schemeClr val="accent2"/>
                </a:solidFill>
              </a:rPr>
            </a:br>
            <a:r>
              <a:rPr lang="es-419" sz="2900" dirty="0">
                <a:solidFill>
                  <a:schemeClr val="accent2"/>
                </a:solidFill>
              </a:rPr>
              <a:t>Juan, el hermano de Santiago. Al llegar a la casa del jefe de la sinagoga, vio Jesús el alboroto de la gente y oyó los llantos y los alaridos que daban.</a:t>
            </a:r>
            <a:endParaRPr sz="2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l="52786" t="18826" r="14070" b="21492"/>
          <a:stretch/>
        </p:blipFill>
        <p:spPr>
          <a:xfrm>
            <a:off x="269966" y="963411"/>
            <a:ext cx="6017623" cy="3047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>
            <a:off x="191589" y="0"/>
            <a:ext cx="111622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200"/>
              <a:buFont typeface="Comic Sans MS"/>
              <a:buNone/>
            </a:pPr>
            <a:r>
              <a:rPr lang="es-419" sz="3200">
                <a:solidFill>
                  <a:srgbClr val="F09252"/>
                </a:solidFill>
              </a:rPr>
              <a:t>Entró y les dijo: "¿Qué significa tanto llanto y alboroto?</a:t>
            </a:r>
            <a:endParaRPr sz="3200">
              <a:solidFill>
                <a:srgbClr val="F09252"/>
              </a:solidFill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l="52929" t="16284" r="14284" b="22000"/>
          <a:stretch/>
        </p:blipFill>
        <p:spPr>
          <a:xfrm>
            <a:off x="6365966" y="3220277"/>
            <a:ext cx="5756801" cy="3047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9"/>
          <p:cNvSpPr txBox="1"/>
          <p:nvPr/>
        </p:nvSpPr>
        <p:spPr>
          <a:xfrm>
            <a:off x="6557555" y="2758612"/>
            <a:ext cx="68449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niña no está muerta, está dormida"</a:t>
            </a:r>
            <a:endParaRPr sz="24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p9"/>
          <p:cNvSpPr txBox="1"/>
          <p:nvPr/>
        </p:nvSpPr>
        <p:spPr>
          <a:xfrm>
            <a:off x="461555" y="4290016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Y se reían de él. Entonces Jesús echó fuera a la gente, y con los padres de la niña y sus acompañantes, entró a donde estaba la niña. La tomó de la mano y le dijo: "¡Talitá, kum!", que significa: "¡Óyeme, niña, levántate!" </a:t>
            </a:r>
            <a:endParaRPr sz="240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729</Words>
  <Application>Microsoft Office PowerPoint</Application>
  <PresentationFormat>Widescreen</PresentationFormat>
  <Paragraphs>70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Comic Sans MS</vt:lpstr>
      <vt:lpstr>Office Theme</vt:lpstr>
      <vt:lpstr>Ministerio  Amigos de Jesús y María</vt:lpstr>
      <vt:lpstr>PowerPoint Presentation</vt:lpstr>
      <vt:lpstr>se quedó en la orilla y ahí se le unió mucha gente</vt:lpstr>
      <vt:lpstr>Entonces se acercó uno de los jefes de  la sinagoga, llamado Jairo.</vt:lpstr>
      <vt:lpstr>Al ver a Jesús, se echó a sus pies y le suplicaba con insistencia: "Mi hija está agonizando. Ven a imponerle las manos para que se cure y viva".</vt:lpstr>
      <vt:lpstr>Jesús se fue con él, y mucha gente lo seguía. Unos criados llegaron de casa del jefe de la sinagoga para decirle a éste: "Ya se murió tu hija. ¿Para qué sigues molestando al Maestro?"</vt:lpstr>
      <vt:lpstr>Jesús alcanzó a oír lo que hablaban y le dijo al jefe de la sinagoga: "No temas, basta que tengas fe"</vt:lpstr>
      <vt:lpstr>No permitió que lo acompañaran más que Pedro, Santiago y  Juan, el hermano de Santiago. Al llegar a la casa del jefe de la sinagoga, vio Jesús el alboroto de la gente y oyó los llantos y los alaridos que daban.</vt:lpstr>
      <vt:lpstr>Entró y les dijo: "¿Qué significa tanto llanto y alboroto?</vt:lpstr>
      <vt:lpstr>La niña, que tenía doce años, se levantó inmediatamente y se puso a caminar</vt:lpstr>
      <vt:lpstr>Jesús les ordenó severamente que no lo dijeran a nadie y les mandó que le dieran de comer a la niña. </vt:lpstr>
      <vt:lpstr>R E F L E X I Ó 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 Amigos de Jesús y María</dc:title>
  <dc:creator>Mercedes Cristina Bermudez-Garcia</dc:creator>
  <cp:lastModifiedBy>Maria Varona</cp:lastModifiedBy>
  <cp:revision>3</cp:revision>
  <dcterms:created xsi:type="dcterms:W3CDTF">2021-06-15T22:14:29Z</dcterms:created>
  <dcterms:modified xsi:type="dcterms:W3CDTF">2021-06-16T14:12:15Z</dcterms:modified>
</cp:coreProperties>
</file>