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>
        <p:scale>
          <a:sx n="78" d="100"/>
          <a:sy n="78" d="100"/>
        </p:scale>
        <p:origin x="1555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A62B-C8A0-48F2-804F-28588156C70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6440-1A2A-403C-95C8-69685574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7oBM8CWQ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I7oBM8CWQg?feature=oembed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>
            <a:extLst>
              <a:ext uri="{FF2B5EF4-FFF2-40B4-BE49-F238E27FC236}">
                <a16:creationId xmlns:a16="http://schemas.microsoft.com/office/drawing/2014/main" id="{7230B390-4B68-4A65-BFB9-85B054D3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0680"/>
            <a:ext cx="9144000" cy="3924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ES" sz="2700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2325" b="1" dirty="0">
                <a:solidFill>
                  <a:schemeClr val="bg1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XIV Tiempo Ordinario Ciclo B</a:t>
            </a:r>
            <a:br>
              <a:rPr lang="es-ES" sz="2325" b="1" dirty="0">
                <a:solidFill>
                  <a:schemeClr val="bg1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2325" b="1" dirty="0">
                <a:solidFill>
                  <a:schemeClr val="bg1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Nadie es Profeta en su Tierra (Mc 6, 1-6) </a:t>
            </a:r>
            <a:endParaRPr lang="en-US" sz="2325" b="1" dirty="0">
              <a:solidFill>
                <a:schemeClr val="bg1"/>
              </a:solidFill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97030E07-9DA7-4DE4-8CF6-4A7D5AB76E6F}"/>
              </a:ext>
            </a:extLst>
          </p:cNvPr>
          <p:cNvSpPr txBox="1"/>
          <p:nvPr/>
        </p:nvSpPr>
        <p:spPr>
          <a:xfrm>
            <a:off x="2007798" y="427901"/>
            <a:ext cx="713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Ministerio Amigos de Jesús y María</a:t>
            </a:r>
            <a:endParaRPr lang="es-PE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32367E-2887-4527-AFBA-100F24226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88" y="0"/>
            <a:ext cx="1773455" cy="1773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67B7F5-F009-4FB1-B71B-8325897BB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69882"/>
            <a:ext cx="9144000" cy="4863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7B2A3-A536-780F-0286-FA101011BD53}"/>
              </a:ext>
            </a:extLst>
          </p:cNvPr>
          <p:cNvSpPr txBox="1"/>
          <p:nvPr/>
        </p:nvSpPr>
        <p:spPr>
          <a:xfrm>
            <a:off x="3384222" y="1969882"/>
            <a:ext cx="32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Luego se fue a enseñar en los pueblos vecinos.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PALABRA DEL SEÑOR.  </a:t>
            </a:r>
            <a:r>
              <a:rPr lang="en-US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GLORIA A TI SEÑOR JESUS</a:t>
            </a:r>
            <a:endParaRPr lang="en-US" sz="2400" dirty="0"/>
          </a:p>
          <a:p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FAB01-E593-4189-888E-1BF33CA7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258"/>
            <a:ext cx="9144000" cy="51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3429000" y="36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REFLEXION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17F6-879E-4771-86C1-67E5C2AEA024}"/>
              </a:ext>
            </a:extLst>
          </p:cNvPr>
          <p:cNvSpPr txBox="1"/>
          <p:nvPr/>
        </p:nvSpPr>
        <p:spPr>
          <a:xfrm>
            <a:off x="37730" y="413377"/>
            <a:ext cx="890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evangelio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relata que Jesús se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TIERRA, ¿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recuerdas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dónde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Jesús?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C7134-8507-4807-AE76-AC56FF2E8216}"/>
              </a:ext>
            </a:extLst>
          </p:cNvPr>
          <p:cNvSpPr txBox="1"/>
          <p:nvPr/>
        </p:nvSpPr>
        <p:spPr>
          <a:xfrm>
            <a:off x="0" y="452680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9B88A-D3AB-4C77-A827-2E57E368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2" y="1281198"/>
            <a:ext cx="3850574" cy="2618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B8B2E7-36D8-4632-9190-62F318277870}"/>
              </a:ext>
            </a:extLst>
          </p:cNvPr>
          <p:cNvSpPr txBox="1"/>
          <p:nvPr/>
        </p:nvSpPr>
        <p:spPr>
          <a:xfrm>
            <a:off x="4381280" y="1842601"/>
            <a:ext cx="423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crió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Nazareth, una ciudad de Galilea.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C128-EACF-4A1B-AA9D-BBBC65507E78}"/>
              </a:ext>
            </a:extLst>
          </p:cNvPr>
          <p:cNvSpPr txBox="1"/>
          <p:nvPr/>
        </p:nvSpPr>
        <p:spPr>
          <a:xfrm>
            <a:off x="-32030" y="3862392"/>
            <a:ext cx="9633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¿Por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qué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asombraban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Jesús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hablaba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E3E9-5EAB-4CB4-9F02-CE4BB31DFDEE}"/>
              </a:ext>
            </a:extLst>
          </p:cNvPr>
          <p:cNvSpPr txBox="1"/>
          <p:nvPr/>
        </p:nvSpPr>
        <p:spPr>
          <a:xfrm>
            <a:off x="6070" y="4382631"/>
            <a:ext cx="5737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Porque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hablaba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sabiamente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aunque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sabían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era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hijo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carpintero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de María, una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familia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muy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humilde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y lo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conocían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desde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pequeño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59B679-1151-45BB-9D81-49A8B75A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027" y="4495800"/>
            <a:ext cx="367370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3429000" y="36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REFLEXION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17F6-879E-4771-86C1-67E5C2AEA024}"/>
              </a:ext>
            </a:extLst>
          </p:cNvPr>
          <p:cNvSpPr txBox="1"/>
          <p:nvPr/>
        </p:nvSpPr>
        <p:spPr>
          <a:xfrm>
            <a:off x="37730" y="413377"/>
            <a:ext cx="8903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Piensas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Jesús les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hablaba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ellos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estaban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escuchando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mensaje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abriendo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corazón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estaban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cerrados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C7134-8507-4807-AE76-AC56FF2E8216}"/>
              </a:ext>
            </a:extLst>
          </p:cNvPr>
          <p:cNvSpPr txBox="1"/>
          <p:nvPr/>
        </p:nvSpPr>
        <p:spPr>
          <a:xfrm>
            <a:off x="0" y="452680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8B2E7-36D8-4632-9190-62F318277870}"/>
              </a:ext>
            </a:extLst>
          </p:cNvPr>
          <p:cNvSpPr txBox="1"/>
          <p:nvPr/>
        </p:nvSpPr>
        <p:spPr>
          <a:xfrm>
            <a:off x="4467905" y="1982203"/>
            <a:ext cx="4235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Estaban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cerrados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sus palabras.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Creían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era un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mentiroso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no lo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respetaban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C128-EACF-4A1B-AA9D-BBBC65507E78}"/>
              </a:ext>
            </a:extLst>
          </p:cNvPr>
          <p:cNvSpPr txBox="1"/>
          <p:nvPr/>
        </p:nvSpPr>
        <p:spPr>
          <a:xfrm>
            <a:off x="0" y="4159219"/>
            <a:ext cx="890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Cómo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se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sentiría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Jesús de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gente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trataba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E3E9-5EAB-4CB4-9F02-CE4BB31DFDEE}"/>
              </a:ext>
            </a:extLst>
          </p:cNvPr>
          <p:cNvSpPr txBox="1"/>
          <p:nvPr/>
        </p:nvSpPr>
        <p:spPr>
          <a:xfrm>
            <a:off x="0" y="5218406"/>
            <a:ext cx="573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sintió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muy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triste, y por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dijo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“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honran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un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profeta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menos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los de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tierra”.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1F5CC-0736-45EA-995E-15B5392C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63601"/>
            <a:ext cx="3921887" cy="2371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F41AF5-9A6D-4C99-BE42-073DB23D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437" y="4631886"/>
            <a:ext cx="3564192" cy="19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3429000" y="36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REFLEXION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17F6-879E-4771-86C1-67E5C2AEA024}"/>
              </a:ext>
            </a:extLst>
          </p:cNvPr>
          <p:cNvSpPr txBox="1"/>
          <p:nvPr/>
        </p:nvSpPr>
        <p:spPr>
          <a:xfrm>
            <a:off x="37729" y="413377"/>
            <a:ext cx="6919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Dios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lejano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Cielo? ¿o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cerca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8B2E7-36D8-4632-9190-62F318277870}"/>
              </a:ext>
            </a:extLst>
          </p:cNvPr>
          <p:cNvSpPr txBox="1"/>
          <p:nvPr/>
        </p:nvSpPr>
        <p:spPr>
          <a:xfrm>
            <a:off x="457200" y="4873363"/>
            <a:ext cx="9015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cerca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lo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puedes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las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cosas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más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sencillas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solo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necesitas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creer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para que con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poder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transforme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corazón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E3E9-5EAB-4CB4-9F02-CE4BB31DFDEE}"/>
              </a:ext>
            </a:extLst>
          </p:cNvPr>
          <p:cNvSpPr txBox="1"/>
          <p:nvPr/>
        </p:nvSpPr>
        <p:spPr>
          <a:xfrm>
            <a:off x="0" y="628720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 solo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quiere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confíes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momento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97B54B-8560-4D32-96B5-0D3DCF5B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37" y="1731265"/>
            <a:ext cx="2907463" cy="20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65E9C-DAD1-4893-82A2-103718B1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4663"/>
            <a:ext cx="2438400" cy="1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A4CEE9-6D68-417D-A2DF-C43C42B5EA1F}"/>
              </a:ext>
            </a:extLst>
          </p:cNvPr>
          <p:cNvSpPr txBox="1"/>
          <p:nvPr/>
        </p:nvSpPr>
        <p:spPr>
          <a:xfrm>
            <a:off x="52794" y="1305947"/>
            <a:ext cx="5890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 está en el compañerito/a de la escuela que está triste porque se burlan de él o ella,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F3DDD-09B9-4DD3-9F39-5EA3E55FC7FE}"/>
              </a:ext>
            </a:extLst>
          </p:cNvPr>
          <p:cNvSpPr txBox="1"/>
          <p:nvPr/>
        </p:nvSpPr>
        <p:spPr>
          <a:xfrm>
            <a:off x="56780" y="2580830"/>
            <a:ext cx="626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anciano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pide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BDB8E4-85A0-4813-AB5F-FCA487AD5FB4}"/>
              </a:ext>
            </a:extLst>
          </p:cNvPr>
          <p:cNvSpPr txBox="1"/>
          <p:nvPr/>
        </p:nvSpPr>
        <p:spPr>
          <a:xfrm>
            <a:off x="62060" y="3017376"/>
            <a:ext cx="451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pedacito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pan (la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Eucaristía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5E4EC16-6A3A-4269-AB76-D5547F1E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78" y="3108147"/>
            <a:ext cx="1726672" cy="17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3429000" y="36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REFLEXION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17F6-879E-4771-86C1-67E5C2AEA024}"/>
              </a:ext>
            </a:extLst>
          </p:cNvPr>
          <p:cNvSpPr txBox="1"/>
          <p:nvPr/>
        </p:nvSpPr>
        <p:spPr>
          <a:xfrm>
            <a:off x="40057" y="341830"/>
            <a:ext cx="890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un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profeta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C7134-8507-4807-AE76-AC56FF2E8216}"/>
              </a:ext>
            </a:extLst>
          </p:cNvPr>
          <p:cNvSpPr txBox="1"/>
          <p:nvPr/>
        </p:nvSpPr>
        <p:spPr>
          <a:xfrm>
            <a:off x="0" y="452680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8B2E7-36D8-4632-9190-62F318277870}"/>
              </a:ext>
            </a:extLst>
          </p:cNvPr>
          <p:cNvSpPr txBox="1"/>
          <p:nvPr/>
        </p:nvSpPr>
        <p:spPr>
          <a:xfrm>
            <a:off x="4623303" y="693615"/>
            <a:ext cx="4520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persona que habla de Dios a los otros. Puede ver cosas que van a suceder y guiar a las personas hacia Dios.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C128-EACF-4A1B-AA9D-BBBC65507E78}"/>
              </a:ext>
            </a:extLst>
          </p:cNvPr>
          <p:cNvSpPr txBox="1"/>
          <p:nvPr/>
        </p:nvSpPr>
        <p:spPr>
          <a:xfrm>
            <a:off x="53574" y="3041097"/>
            <a:ext cx="8903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Aunque hoy no tenemos la oportunidad de ver a Jesús, como en aquél tiempo, sí podemos sentir su presencia, y su amor, ¿Sabes cómo y dónde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E3E9-5EAB-4CB4-9F02-CE4BB31DFDEE}"/>
              </a:ext>
            </a:extLst>
          </p:cNvPr>
          <p:cNvSpPr txBox="1"/>
          <p:nvPr/>
        </p:nvSpPr>
        <p:spPr>
          <a:xfrm>
            <a:off x="53574" y="4480170"/>
            <a:ext cx="613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Podemos recibir su amor y </a:t>
            </a:r>
          </a:p>
          <a:p>
            <a:r>
              <a:rPr lang="es-MX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 en los sacramentos,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CFA6F-7788-44A6-B255-0FFE66B1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9" y="757153"/>
            <a:ext cx="4419600" cy="23571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ACA27D-85FB-4F22-9126-42E10E36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9" y="4359229"/>
            <a:ext cx="4241388" cy="24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CE43F2-DD10-4FEE-9AAF-7B81C8320D1A}"/>
              </a:ext>
            </a:extLst>
          </p:cNvPr>
          <p:cNvSpPr txBox="1"/>
          <p:nvPr/>
        </p:nvSpPr>
        <p:spPr>
          <a:xfrm>
            <a:off x="53574" y="5366262"/>
            <a:ext cx="59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belleza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creación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2D37E7-D75C-4900-A1AC-1B3803070F3F}"/>
              </a:ext>
            </a:extLst>
          </p:cNvPr>
          <p:cNvSpPr txBox="1"/>
          <p:nvPr/>
        </p:nvSpPr>
        <p:spPr>
          <a:xfrm>
            <a:off x="53574" y="5775300"/>
            <a:ext cx="573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oración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3E61E-A0B9-4A81-840E-29295D90CAAA}"/>
              </a:ext>
            </a:extLst>
          </p:cNvPr>
          <p:cNvSpPr txBox="1"/>
          <p:nvPr/>
        </p:nvSpPr>
        <p:spPr>
          <a:xfrm>
            <a:off x="0" y="6172953"/>
            <a:ext cx="573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calor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familia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9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D7D97EAE-DDEC-4712-ACB1-9D4BDAF1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1800" y="434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A3BAF-2A8A-4D5A-914B-22B62586C053}"/>
              </a:ext>
            </a:extLst>
          </p:cNvPr>
          <p:cNvSpPr txBox="1"/>
          <p:nvPr/>
        </p:nvSpPr>
        <p:spPr>
          <a:xfrm>
            <a:off x="381000" y="531719"/>
            <a:ext cx="890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ffectLst/>
                <a:latin typeface="Arial" panose="020B0604020202020204" pitchFamily="34" charset="0"/>
              </a:rPr>
              <a:t>INSTRUCCIONES</a:t>
            </a:r>
            <a:r>
              <a:rPr lang="es-ES" sz="2000" dirty="0">
                <a:effectLst/>
                <a:latin typeface="Arial" panose="020B0604020202020204" pitchFamily="34" charset="0"/>
              </a:rPr>
              <a:t>: En la siguiente sopa de letra encontrarás palabras relacionadas con el Evangelio de esta semana. Encuéntralas y diviértete!!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68E5297-37C1-426A-9422-BF500C5E7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D89E4-4536-44F2-A4C2-8F125EA9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9082"/>
            <a:ext cx="6781800" cy="4096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70BFE-01D7-4A33-A6CB-C8B4F379A1E4}"/>
              </a:ext>
            </a:extLst>
          </p:cNvPr>
          <p:cNvSpPr/>
          <p:nvPr/>
        </p:nvSpPr>
        <p:spPr>
          <a:xfrm>
            <a:off x="3048000" y="2295144"/>
            <a:ext cx="304800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1EC9D2-4D3E-49AE-9720-D3533F71B5E9}"/>
              </a:ext>
            </a:extLst>
          </p:cNvPr>
          <p:cNvSpPr/>
          <p:nvPr/>
        </p:nvSpPr>
        <p:spPr>
          <a:xfrm>
            <a:off x="1066800" y="2971800"/>
            <a:ext cx="2895600" cy="304800"/>
          </a:xfrm>
          <a:prstGeom prst="rect">
            <a:avLst/>
          </a:prstGeom>
          <a:noFill/>
          <a:ln>
            <a:solidFill>
              <a:srgbClr val="21E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E86ACE-8020-488E-9664-7E6971CCF658}"/>
              </a:ext>
            </a:extLst>
          </p:cNvPr>
          <p:cNvSpPr/>
          <p:nvPr/>
        </p:nvSpPr>
        <p:spPr>
          <a:xfrm>
            <a:off x="2743200" y="1981200"/>
            <a:ext cx="326136" cy="1600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2B7D7-5E0E-4426-8DB4-861182FCC6E8}"/>
              </a:ext>
            </a:extLst>
          </p:cNvPr>
          <p:cNvSpPr/>
          <p:nvPr/>
        </p:nvSpPr>
        <p:spPr>
          <a:xfrm>
            <a:off x="3657600" y="2971800"/>
            <a:ext cx="304800" cy="2133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70FF2-050B-473E-B230-45AD331A606A}"/>
              </a:ext>
            </a:extLst>
          </p:cNvPr>
          <p:cNvSpPr/>
          <p:nvPr/>
        </p:nvSpPr>
        <p:spPr>
          <a:xfrm>
            <a:off x="2122932" y="2628900"/>
            <a:ext cx="304800" cy="1600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FA17C82-397E-48CD-A507-104B5C619850}"/>
              </a:ext>
            </a:extLst>
          </p:cNvPr>
          <p:cNvSpPr/>
          <p:nvPr/>
        </p:nvSpPr>
        <p:spPr>
          <a:xfrm rot="13324646">
            <a:off x="535524" y="4683667"/>
            <a:ext cx="2988186" cy="325351"/>
          </a:xfrm>
          <a:prstGeom prst="parallelogram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332619-FCED-46D0-887A-374C487968FB}"/>
              </a:ext>
            </a:extLst>
          </p:cNvPr>
          <p:cNvSpPr/>
          <p:nvPr/>
        </p:nvSpPr>
        <p:spPr>
          <a:xfrm>
            <a:off x="1066800" y="5181600"/>
            <a:ext cx="1360932" cy="237744"/>
          </a:xfrm>
          <a:prstGeom prst="rect">
            <a:avLst/>
          </a:prstGeom>
          <a:noFill/>
          <a:ln>
            <a:solidFill>
              <a:srgbClr val="CC1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492619-B1D0-4440-B3C0-F9ECF9BB7C90}"/>
              </a:ext>
            </a:extLst>
          </p:cNvPr>
          <p:cNvSpPr/>
          <p:nvPr/>
        </p:nvSpPr>
        <p:spPr>
          <a:xfrm>
            <a:off x="2427732" y="3581400"/>
            <a:ext cx="315468" cy="21799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79E174-FDC1-43E4-9F99-3365441E3F44}"/>
              </a:ext>
            </a:extLst>
          </p:cNvPr>
          <p:cNvSpPr/>
          <p:nvPr/>
        </p:nvSpPr>
        <p:spPr>
          <a:xfrm>
            <a:off x="3962400" y="2971800"/>
            <a:ext cx="341339" cy="2789550"/>
          </a:xfrm>
          <a:prstGeom prst="rect">
            <a:avLst/>
          </a:prstGeom>
          <a:noFill/>
          <a:ln>
            <a:solidFill>
              <a:srgbClr val="13D8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2B32E-8DEA-4EE3-BB5A-5A7F7AD56879}"/>
              </a:ext>
            </a:extLst>
          </p:cNvPr>
          <p:cNvSpPr/>
          <p:nvPr/>
        </p:nvSpPr>
        <p:spPr>
          <a:xfrm>
            <a:off x="3352800" y="3581400"/>
            <a:ext cx="304800" cy="2179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A3BAF-2A8A-4D5A-914B-22B62586C053}"/>
              </a:ext>
            </a:extLst>
          </p:cNvPr>
          <p:cNvSpPr txBox="1"/>
          <p:nvPr/>
        </p:nvSpPr>
        <p:spPr>
          <a:xfrm>
            <a:off x="76200" y="4482"/>
            <a:ext cx="890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ffectLst/>
                <a:latin typeface="Arial" panose="020B0604020202020204" pitchFamily="34" charset="0"/>
              </a:rPr>
              <a:t>INSTRUCCIONES</a:t>
            </a:r>
            <a:r>
              <a:rPr lang="es-ES" sz="2000" dirty="0">
                <a:effectLst/>
                <a:latin typeface="Arial" panose="020B0604020202020204" pitchFamily="34" charset="0"/>
              </a:rPr>
              <a:t>: Pinta la línea que una el dibujo con la oración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68E5297-37C1-426A-9422-BF500C5E7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A3DFA-44DB-47CF-A212-2B933D32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8" y="609600"/>
            <a:ext cx="6433744" cy="635149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C54EC-40AB-4783-8B56-F65D182F7C11}"/>
              </a:ext>
            </a:extLst>
          </p:cNvPr>
          <p:cNvCxnSpPr/>
          <p:nvPr/>
        </p:nvCxnSpPr>
        <p:spPr>
          <a:xfrm>
            <a:off x="6248400" y="838200"/>
            <a:ext cx="762000" cy="472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6CA97D-33C4-48C6-A07C-9DCB13665644}"/>
              </a:ext>
            </a:extLst>
          </p:cNvPr>
          <p:cNvCxnSpPr>
            <a:cxnSpLocks/>
          </p:cNvCxnSpPr>
          <p:nvPr/>
        </p:nvCxnSpPr>
        <p:spPr>
          <a:xfrm>
            <a:off x="5867400" y="1600200"/>
            <a:ext cx="1143000" cy="487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358F53-193C-4A6D-8F04-E429F6189DFB}"/>
              </a:ext>
            </a:extLst>
          </p:cNvPr>
          <p:cNvCxnSpPr>
            <a:cxnSpLocks/>
          </p:cNvCxnSpPr>
          <p:nvPr/>
        </p:nvCxnSpPr>
        <p:spPr>
          <a:xfrm>
            <a:off x="4267200" y="2606443"/>
            <a:ext cx="2819400" cy="2117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9B3CD4-4FF1-45D9-8E3C-1157FB31980B}"/>
              </a:ext>
            </a:extLst>
          </p:cNvPr>
          <p:cNvCxnSpPr>
            <a:cxnSpLocks/>
          </p:cNvCxnSpPr>
          <p:nvPr/>
        </p:nvCxnSpPr>
        <p:spPr>
          <a:xfrm flipV="1">
            <a:off x="6096000" y="2819400"/>
            <a:ext cx="914400" cy="519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5B1F20-8269-47BA-803C-45A2D46E283E}"/>
              </a:ext>
            </a:extLst>
          </p:cNvPr>
          <p:cNvCxnSpPr>
            <a:cxnSpLocks/>
          </p:cNvCxnSpPr>
          <p:nvPr/>
        </p:nvCxnSpPr>
        <p:spPr>
          <a:xfrm flipV="1">
            <a:off x="5753100" y="1116106"/>
            <a:ext cx="1257300" cy="3183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311721-6263-42A5-91F3-1F97194D9737}"/>
              </a:ext>
            </a:extLst>
          </p:cNvPr>
          <p:cNvCxnSpPr>
            <a:cxnSpLocks/>
          </p:cNvCxnSpPr>
          <p:nvPr/>
        </p:nvCxnSpPr>
        <p:spPr>
          <a:xfrm flipV="1">
            <a:off x="5867400" y="2122350"/>
            <a:ext cx="1143000" cy="3135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7488C4-D37A-475B-8C12-2DDA0F4DFD65}"/>
              </a:ext>
            </a:extLst>
          </p:cNvPr>
          <p:cNvCxnSpPr>
            <a:cxnSpLocks/>
          </p:cNvCxnSpPr>
          <p:nvPr/>
        </p:nvCxnSpPr>
        <p:spPr>
          <a:xfrm flipV="1">
            <a:off x="6234757" y="3823312"/>
            <a:ext cx="846436" cy="2261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10232" y="39210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108947"/>
            <a:ext cx="8991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rial Rounded MT Bold" panose="020F0704030504030204" pitchFamily="34" charset="0"/>
              </a:rPr>
              <a:t>Señor ayúdame a escucharte siempre. Ayúdame a crecer en fe todos los días y a ver el gran Amor que tienes por mí en todos los eventos de mi vida y en los Sacramentos de la Iglesia. Jesús confió en ti. Amen </a:t>
            </a:r>
            <a:endParaRPr lang="es-ES" dirty="0"/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BF3BA-58D6-4C36-B3A8-20DADF352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18339"/>
            <a:ext cx="3657600" cy="283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sz="1400" dirty="0"/>
              <a:t>:  Signos de Amor, Grupo Compasión</a:t>
            </a:r>
            <a:r>
              <a:rPr lang="en-US" sz="140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dirty="0">
                <a:effectLst/>
                <a:latin typeface="Arial" panose="020B0604020202020204" pitchFamily="34" charset="0"/>
                <a:hlinkClick r:id="rId3"/>
              </a:rPr>
              <a:t>https://www.youtube.com/watch?v=KI7oBM8CWQg</a:t>
            </a:r>
            <a:endParaRPr lang="es-ES" sz="1400" dirty="0"/>
          </a:p>
        </p:txBody>
      </p:sp>
      <p:pic>
        <p:nvPicPr>
          <p:cNvPr id="2" name="Online Media 1" title="Signos de amor - Grupo CoMpaSIóN">
            <a:hlinkClick r:id="" action="ppaction://media"/>
            <a:extLst>
              <a:ext uri="{FF2B5EF4-FFF2-40B4-BE49-F238E27FC236}">
                <a16:creationId xmlns:a16="http://schemas.microsoft.com/office/drawing/2014/main" id="{306EE363-01EB-4DAE-B7E8-A401C64524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07777"/>
            <a:ext cx="9144000" cy="66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88772" cy="6221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Comencemos</a:t>
            </a:r>
            <a:r>
              <a:rPr lang="en-US" b="1" dirty="0"/>
              <a:t> </a:t>
            </a:r>
            <a:r>
              <a:rPr lang="en-US" b="1" dirty="0" err="1"/>
              <a:t>Invocando</a:t>
            </a:r>
            <a:r>
              <a:rPr lang="en-US" b="1" dirty="0"/>
              <a:t> la </a:t>
            </a:r>
            <a:r>
              <a:rPr lang="en-US" b="1" dirty="0" err="1"/>
              <a:t>presencia</a:t>
            </a:r>
            <a:r>
              <a:rPr lang="en-US" b="1" dirty="0"/>
              <a:t> del </a:t>
            </a:r>
            <a:r>
              <a:rPr lang="en-US" b="1" dirty="0" err="1"/>
              <a:t>Espíritu</a:t>
            </a:r>
            <a:r>
              <a:rPr lang="en-US" b="1" dirty="0"/>
              <a:t> Santo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14405E5-F72F-4E76-AF51-FA9E416A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923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1AA6D-5E6F-47C6-80E0-1707DC805739}"/>
              </a:ext>
            </a:extLst>
          </p:cNvPr>
          <p:cNvSpPr txBox="1"/>
          <p:nvPr/>
        </p:nvSpPr>
        <p:spPr>
          <a:xfrm>
            <a:off x="114300" y="381000"/>
            <a:ext cx="902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/>
                </a:solidFill>
                <a:latin typeface="Arial Black" panose="020B0A04020102020204" pitchFamily="34" charset="0"/>
              </a:rPr>
              <a:t>  </a:t>
            </a:r>
            <a:r>
              <a:rPr lang="en-US" sz="2700" dirty="0" err="1">
                <a:latin typeface="Arial Black" panose="020B0A04020102020204" pitchFamily="34" charset="0"/>
              </a:rPr>
              <a:t>Evangelio</a:t>
            </a:r>
            <a:r>
              <a:rPr lang="en-US" sz="2700" dirty="0">
                <a:latin typeface="Arial Black" panose="020B0A04020102020204" pitchFamily="34" charset="0"/>
              </a:rPr>
              <a:t>  “</a:t>
            </a:r>
            <a:r>
              <a:rPr lang="en-US" sz="2700" dirty="0" err="1">
                <a:latin typeface="Arial Black" panose="020B0A04020102020204" pitchFamily="34" charset="0"/>
              </a:rPr>
              <a:t>Nadie</a:t>
            </a:r>
            <a:r>
              <a:rPr lang="en-US" sz="2700" dirty="0">
                <a:latin typeface="Arial Black" panose="020B0A04020102020204" pitchFamily="34" charset="0"/>
              </a:rPr>
              <a:t> es </a:t>
            </a:r>
            <a:r>
              <a:rPr lang="en-US" sz="2700" dirty="0" err="1">
                <a:latin typeface="Arial Black" panose="020B0A04020102020204" pitchFamily="34" charset="0"/>
              </a:rPr>
              <a:t>profeta</a:t>
            </a:r>
            <a:r>
              <a:rPr lang="en-US" sz="2700" dirty="0">
                <a:latin typeface="Arial Black" panose="020B0A04020102020204" pitchFamily="34" charset="0"/>
              </a:rPr>
              <a:t> </a:t>
            </a:r>
            <a:r>
              <a:rPr lang="en-US" sz="2700" dirty="0" err="1">
                <a:latin typeface="Arial Black" panose="020B0A04020102020204" pitchFamily="34" charset="0"/>
              </a:rPr>
              <a:t>en</a:t>
            </a:r>
            <a:r>
              <a:rPr lang="en-US" sz="2700" dirty="0">
                <a:latin typeface="Arial Black" panose="020B0A04020102020204" pitchFamily="34" charset="0"/>
              </a:rPr>
              <a:t> </a:t>
            </a:r>
            <a:r>
              <a:rPr lang="en-US" sz="2700" dirty="0" err="1">
                <a:latin typeface="Arial Black" panose="020B0A04020102020204" pitchFamily="34" charset="0"/>
              </a:rPr>
              <a:t>su</a:t>
            </a:r>
            <a:r>
              <a:rPr lang="en-US" sz="2700" dirty="0">
                <a:latin typeface="Arial Black" panose="020B0A04020102020204" pitchFamily="34" charset="0"/>
              </a:rPr>
              <a:t> Tierra”</a:t>
            </a:r>
          </a:p>
          <a:p>
            <a:r>
              <a:rPr lang="en-US" sz="2700" dirty="0">
                <a:latin typeface="Arial Black" panose="020B0A04020102020204" pitchFamily="34" charset="0"/>
              </a:rPr>
              <a:t>                         Marcos 6, 1-6</a:t>
            </a:r>
          </a:p>
        </p:txBody>
      </p:sp>
    </p:spTree>
    <p:extLst>
      <p:ext uri="{BB962C8B-B14F-4D97-AF65-F5344CB8AC3E}">
        <p14:creationId xmlns:p14="http://schemas.microsoft.com/office/powerpoint/2010/main" val="115186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B76C6-CFFE-47C9-BFFF-7A11440A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1"/>
            <a:ext cx="9144000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4C7E1-B0A9-4BAE-B18C-6AF0542AA487}"/>
              </a:ext>
            </a:extLst>
          </p:cNvPr>
          <p:cNvSpPr txBox="1"/>
          <p:nvPr/>
        </p:nvSpPr>
        <p:spPr>
          <a:xfrm>
            <a:off x="76200" y="14056"/>
            <a:ext cx="8991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 Black" panose="020B0A04020102020204" pitchFamily="34" charset="0"/>
              </a:rPr>
              <a:t>En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aquel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tiempo</a:t>
            </a:r>
            <a:r>
              <a:rPr lang="en-US" sz="3200" dirty="0">
                <a:latin typeface="Arial Black" panose="020B0A04020102020204" pitchFamily="34" charset="0"/>
              </a:rPr>
              <a:t>, Jesús </a:t>
            </a:r>
            <a:r>
              <a:rPr lang="en-US" sz="3200" dirty="0" err="1">
                <a:latin typeface="Arial Black" panose="020B0A04020102020204" pitchFamily="34" charset="0"/>
              </a:rPr>
              <a:t>fue</a:t>
            </a:r>
            <a:r>
              <a:rPr lang="en-US" sz="3200" dirty="0">
                <a:latin typeface="Arial Black" panose="020B0A04020102020204" pitchFamily="34" charset="0"/>
              </a:rPr>
              <a:t> a </a:t>
            </a:r>
            <a:r>
              <a:rPr lang="en-US" sz="3200" dirty="0" err="1">
                <a:latin typeface="Arial Black" panose="020B0A04020102020204" pitchFamily="34" charset="0"/>
              </a:rPr>
              <a:t>su</a:t>
            </a:r>
            <a:r>
              <a:rPr lang="en-US" sz="3200" dirty="0">
                <a:latin typeface="Arial Black" panose="020B0A04020102020204" pitchFamily="34" charset="0"/>
              </a:rPr>
              <a:t> tierra </a:t>
            </a:r>
            <a:r>
              <a:rPr lang="en-US" sz="3200" dirty="0" err="1">
                <a:latin typeface="Arial Black" panose="020B0A04020102020204" pitchFamily="34" charset="0"/>
              </a:rPr>
              <a:t>en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compañía</a:t>
            </a:r>
            <a:r>
              <a:rPr lang="en-US" sz="3200" dirty="0">
                <a:latin typeface="Arial Black" panose="020B0A04020102020204" pitchFamily="34" charset="0"/>
              </a:rPr>
              <a:t> de sus </a:t>
            </a:r>
            <a:r>
              <a:rPr lang="en-US" sz="3200" dirty="0" err="1">
                <a:latin typeface="Arial Black" panose="020B0A04020102020204" pitchFamily="34" charset="0"/>
              </a:rPr>
              <a:t>discípulos</a:t>
            </a:r>
            <a:r>
              <a:rPr lang="en-US" sz="3200" dirty="0">
                <a:latin typeface="Arial Black" panose="020B0A04020102020204" pitchFamily="34" charset="0"/>
              </a:rPr>
              <a:t>. </a:t>
            </a:r>
            <a:r>
              <a:rPr lang="en-US" sz="3200" dirty="0" err="1">
                <a:latin typeface="Arial Black" panose="020B0A04020102020204" pitchFamily="34" charset="0"/>
              </a:rPr>
              <a:t>Cuando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llegó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el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sábado</a:t>
            </a:r>
            <a:r>
              <a:rPr lang="en-US" sz="3200" dirty="0">
                <a:latin typeface="Arial Black" panose="020B0A04020102020204" pitchFamily="34" charset="0"/>
              </a:rPr>
              <a:t>, se puso a </a:t>
            </a:r>
            <a:r>
              <a:rPr lang="en-US" sz="3200" dirty="0" err="1">
                <a:latin typeface="Arial Black" panose="020B0A04020102020204" pitchFamily="34" charset="0"/>
              </a:rPr>
              <a:t>enseñar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en</a:t>
            </a:r>
            <a:r>
              <a:rPr lang="en-US" sz="3200" dirty="0">
                <a:latin typeface="Arial Black" panose="020B0A04020102020204" pitchFamily="34" charset="0"/>
              </a:rPr>
              <a:t> la </a:t>
            </a:r>
            <a:r>
              <a:rPr lang="en-US" sz="3200" dirty="0" err="1">
                <a:latin typeface="Arial Black" panose="020B0A04020102020204" pitchFamily="34" charset="0"/>
              </a:rPr>
              <a:t>sinagoga</a:t>
            </a:r>
            <a:r>
              <a:rPr lang="en-US" sz="32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0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5BA9F-60B0-4106-A60B-830334C675E6}"/>
              </a:ext>
            </a:extLst>
          </p:cNvPr>
          <p:cNvSpPr txBox="1"/>
          <p:nvPr/>
        </p:nvSpPr>
        <p:spPr>
          <a:xfrm>
            <a:off x="0" y="14056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y la multitud que lo escuchaba se preguntaba con asombro: "¿Dónde aprendió este hombre tantas cosas?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58DF2-C21B-4D04-BD5A-E6744AD6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764"/>
            <a:ext cx="9144000" cy="51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5BA9F-60B0-4106-A60B-830334C675E6}"/>
              </a:ext>
            </a:extLst>
          </p:cNvPr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¿De dónde le viene esa sabiduría y ese poder para hacer milagros?</a:t>
            </a:r>
            <a:r>
              <a:rPr lang="es-ES" sz="2800" dirty="0"/>
              <a:t> </a:t>
            </a:r>
            <a:r>
              <a:rPr lang="es-ES" sz="2800" dirty="0">
                <a:latin typeface="Arial Black" panose="020B0A04020102020204" pitchFamily="34" charset="0"/>
              </a:rPr>
              <a:t>¿Qué, no es éste el carpintero, el hijo de María, el hermano de Santiago, José, Judas y Simón?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8BE1C-E9A7-499A-9B90-DE54CF68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053"/>
            <a:ext cx="9144000" cy="51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7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5BA9F-60B0-4106-A60B-830334C675E6}"/>
              </a:ext>
            </a:extLst>
          </p:cNvPr>
          <p:cNvSpPr txBox="1"/>
          <p:nvPr/>
        </p:nvSpPr>
        <p:spPr>
          <a:xfrm>
            <a:off x="17755" y="15240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Arial Black" panose="020B0A04020102020204" pitchFamily="34" charset="0"/>
              </a:rPr>
              <a:t>¿No viven aquí, entre nosotros, sus hermanas?" Y estaban desconcertados.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C38B7-A0E2-4C1D-A401-987F8D76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920"/>
            <a:ext cx="9144000" cy="51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0" y="192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 Black" panose="020B0A04020102020204" pitchFamily="34" charset="0"/>
              </a:rPr>
              <a:t>Pero Jesús les dijo: "Todos honran a un profeta, menos los de su tierra, sus parientes y los de su casa."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D0634-A9AF-41C5-94D1-90082852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786"/>
            <a:ext cx="9144000" cy="51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74000">
              <a:srgbClr val="FFCC66"/>
            </a:gs>
            <a:gs pos="83000">
              <a:srgbClr val="FFCC66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F3205-43B9-4B85-AC03-4FE44A00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117"/>
            <a:ext cx="9144000" cy="4820326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0" y="1923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Y no pudo hacer allí ningún milagro, sólo curó a algunos enfermos imponiéndoles las manos. Y estaba extrañado de la incredulidad de aquella gente</a:t>
            </a:r>
            <a:r>
              <a:rPr lang="es-ES" sz="2800" dirty="0"/>
              <a:t>. 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10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670</Words>
  <Application>Microsoft Office PowerPoint</Application>
  <PresentationFormat>On-screen Show (4:3)</PresentationFormat>
  <Paragraphs>55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Aharoni</vt:lpstr>
      <vt:lpstr>Arial</vt:lpstr>
      <vt:lpstr>Arial Black</vt:lpstr>
      <vt:lpstr>Arial Rounded MT Bold</vt:lpstr>
      <vt:lpstr>Calibri</vt:lpstr>
      <vt:lpstr>Office Theme</vt:lpstr>
      <vt:lpstr> XIV Tiempo Ordinario Ciclo B Nadie es Profeta en su Tierra (Mc 6, 1-6)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XIV Tiempo Ordinario Ciclo B Nadie es Profeta en su Tierra (Mc 6, 1-6) </dc:title>
  <dc:creator>Maria Varona</dc:creator>
  <cp:lastModifiedBy>Maria Varona</cp:lastModifiedBy>
  <cp:revision>5</cp:revision>
  <dcterms:modified xsi:type="dcterms:W3CDTF">2024-06-25T15:54:46Z</dcterms:modified>
</cp:coreProperties>
</file>