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4" r:id="rId15"/>
    <p:sldId id="278" r:id="rId16"/>
    <p:sldId id="275" r:id="rId17"/>
    <p:sldId id="276" r:id="rId18"/>
    <p:sldId id="272" r:id="rId19"/>
    <p:sldId id="273" r:id="rId20"/>
    <p:sldId id="279" r:id="rId21"/>
    <p:sldId id="277" r:id="rId22"/>
    <p:sldId id="264" r:id="rId23"/>
    <p:sldId id="28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D9FB"/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6" autoAdjust="0"/>
    <p:restoredTop sz="94660"/>
  </p:normalViewPr>
  <p:slideViewPr>
    <p:cSldViewPr snapToGrid="0">
      <p:cViewPr varScale="1">
        <p:scale>
          <a:sx n="98" d="100"/>
          <a:sy n="98" d="100"/>
        </p:scale>
        <p:origin x="37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50"/>
    </p:cViewPr>
  </p:sorter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8/27/2024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8/27/2024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8/27/2024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8/27/2024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8/27/2024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8/27/2024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8/27/2024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8/27/2024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8/27/2024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8/27/2024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8/27/2024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8/27/2024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8/27/2024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email">
            <a:alphaModFix amt="39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A picture containing diagram&#10;&#10;Description automatically generated">
            <a:extLst>
              <a:ext uri="{FF2B5EF4-FFF2-40B4-BE49-F238E27FC236}">
                <a16:creationId xmlns:a16="http://schemas.microsoft.com/office/drawing/2014/main" id="{EC9BC92D-D441-4A08-84AC-08548648DE4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287" y="124322"/>
            <a:ext cx="1436205" cy="1436205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Qc71PBymN3g?feature=oembed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F5uR2I9UCPQ?si=iT8gkUN2bWxAVrlO" TargetMode="External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F5uR2I9UCPQ?feature=oembed" TargetMode="External"/><Relationship Id="rId4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alphaModFix amt="61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12C1F7D4-E34B-443F-B8EC-E6F9CE6D11B6}"/>
              </a:ext>
            </a:extLst>
          </p:cNvPr>
          <p:cNvSpPr/>
          <p:nvPr/>
        </p:nvSpPr>
        <p:spPr>
          <a:xfrm>
            <a:off x="551598" y="3429000"/>
            <a:ext cx="6183086" cy="2651369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1361" y="1363030"/>
            <a:ext cx="9985964" cy="1034775"/>
          </a:xfrm>
        </p:spPr>
        <p:txBody>
          <a:bodyPr>
            <a:normAutofit fontScale="9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CO" sz="4800" b="1" dirty="0">
                <a:ln/>
                <a:solidFill>
                  <a:schemeClr val="accent3"/>
                </a:solidFill>
                <a:latin typeface="Arial Black" panose="020B0A04020102020204" pitchFamily="34" charset="0"/>
              </a:rPr>
              <a:t>Ministerio</a:t>
            </a:r>
            <a:br>
              <a:rPr lang="en-US" sz="4800" b="1" dirty="0">
                <a:ln/>
                <a:solidFill>
                  <a:schemeClr val="accent3"/>
                </a:solidFill>
                <a:latin typeface="Arial Black" panose="020B0A04020102020204" pitchFamily="34" charset="0"/>
              </a:rPr>
            </a:br>
            <a:r>
              <a:rPr lang="en-US" sz="4800" b="1" dirty="0">
                <a:ln/>
                <a:solidFill>
                  <a:schemeClr val="accent3"/>
                </a:solidFill>
                <a:latin typeface="Arial Black" panose="020B0A04020102020204" pitchFamily="34" charset="0"/>
              </a:rPr>
              <a:t>Amigos de Jesús y María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8640" y="3695324"/>
            <a:ext cx="5089001" cy="2118719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/>
            <a:endParaRPr lang="es-PE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Jesús cura a un sordomudo</a:t>
            </a:r>
            <a:endParaRPr lang="es-PE" sz="2800" b="1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XXIII Domingo del Tiempo Ordinario</a:t>
            </a:r>
            <a:endParaRPr lang="es-PE" sz="1800" b="1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PE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Isaías 35,4-7ª; Salmo 145; Santiago 2,1-5; Marcos 7, 31-37</a:t>
            </a:r>
          </a:p>
          <a:p>
            <a:pPr algn="ctr"/>
            <a:endParaRPr lang="pt-BR" sz="14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b="1" dirty="0">
                <a:ln/>
                <a:solidFill>
                  <a:schemeClr val="accent3"/>
                </a:solidFill>
                <a:latin typeface="Arial Black" panose="020B0A04020102020204" pitchFamily="34" charset="0"/>
                <a:ea typeface="+mj-ea"/>
                <a:cs typeface="+mj-cs"/>
              </a:rPr>
              <a:t>www.fcpeace.org</a:t>
            </a:r>
            <a:endParaRPr lang="en-US" b="1" dirty="0">
              <a:ln/>
              <a:solidFill>
                <a:schemeClr val="accent3"/>
              </a:solidFill>
              <a:latin typeface="Arial Black" panose="020B0A04020102020204" pitchFamily="34" charset="0"/>
              <a:ea typeface="+mj-ea"/>
              <a:cs typeface="+mj-cs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99A2970-2CFA-45EA-AC9C-6CCE8F8E14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6985" y="3218495"/>
            <a:ext cx="4419600" cy="22764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C9D63AFF-FD1F-4AE2-B011-FA0EC9AD4E42}"/>
              </a:ext>
            </a:extLst>
          </p:cNvPr>
          <p:cNvSpPr/>
          <p:nvPr/>
        </p:nvSpPr>
        <p:spPr>
          <a:xfrm>
            <a:off x="1195849" y="2699657"/>
            <a:ext cx="4273140" cy="1811386"/>
          </a:xfrm>
          <a:prstGeom prst="roundRect">
            <a:avLst/>
          </a:prstGeom>
          <a:solidFill>
            <a:schemeClr val="bg1">
              <a:alpha val="80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56F20C-1382-407F-A567-F117B9CFE9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68431" y="3429000"/>
            <a:ext cx="3727976" cy="410538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es-ES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"¡Ábrete!" </a:t>
            </a:r>
            <a:endParaRPr lang="es-PE" sz="2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B67D9F1-77CA-4ADD-B826-ED2B33AFF7F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1356" y="1350229"/>
            <a:ext cx="3752521" cy="45102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993745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DFEA1B-5127-42F5-ABBD-7038800F2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8553" y="2164516"/>
            <a:ext cx="8134894" cy="2528967"/>
          </a:xfrm>
        </p:spPr>
        <p:txBody>
          <a:bodyPr>
            <a:normAutofit fontScale="90000"/>
          </a:bodyPr>
          <a:lstStyle/>
          <a:p>
            <a:pPr algn="ctr"/>
            <a:br>
              <a:rPr lang="es-PE" sz="1800" b="0" i="0" u="none" strike="noStrike" baseline="0" dirty="0">
                <a:solidFill>
                  <a:schemeClr val="accent3">
                    <a:lumMod val="50000"/>
                  </a:schemeClr>
                </a:solidFill>
                <a:effectLst/>
                <a:latin typeface="Cambria" panose="02040503050406030204" pitchFamily="18" charset="0"/>
              </a:rPr>
            </a:br>
            <a:r>
              <a:rPr lang="es-ES" sz="5400" dirty="0">
                <a:ln w="0"/>
                <a:solidFill>
                  <a:schemeClr val="accent3">
                    <a:lumMod val="50000"/>
                  </a:schemeClr>
                </a:solidFill>
                <a:effectLst/>
                <a:latin typeface="Amaranth" panose="02000503050000020004" pitchFamily="50" charset="0"/>
                <a:ea typeface="+mn-ea"/>
                <a:cs typeface="+mn-cs"/>
              </a:rPr>
              <a:t> Oímos a personas hablar con los oídos.</a:t>
            </a:r>
            <a:br>
              <a:rPr lang="es-ES" sz="5400" dirty="0">
                <a:ln w="0"/>
                <a:solidFill>
                  <a:schemeClr val="accent3">
                    <a:lumMod val="50000"/>
                  </a:schemeClr>
                </a:solidFill>
                <a:effectLst/>
                <a:latin typeface="Amaranth" panose="02000503050000020004" pitchFamily="50" charset="0"/>
                <a:ea typeface="+mn-ea"/>
                <a:cs typeface="+mn-cs"/>
              </a:rPr>
            </a:br>
            <a:r>
              <a:rPr lang="es-ES" sz="5400" dirty="0">
                <a:ln w="0"/>
                <a:solidFill>
                  <a:schemeClr val="accent3">
                    <a:lumMod val="50000"/>
                  </a:schemeClr>
                </a:solidFill>
                <a:effectLst/>
                <a:latin typeface="Amaranth" panose="02000503050000020004" pitchFamily="50" charset="0"/>
                <a:ea typeface="+mn-ea"/>
                <a:cs typeface="+mn-cs"/>
              </a:rPr>
              <a:t> </a:t>
            </a:r>
            <a:br>
              <a:rPr lang="es-ES" sz="5400" dirty="0">
                <a:ln w="0"/>
                <a:solidFill>
                  <a:schemeClr val="accent3">
                    <a:lumMod val="50000"/>
                  </a:schemeClr>
                </a:solidFill>
                <a:effectLst/>
                <a:latin typeface="Amaranth" panose="02000503050000020004" pitchFamily="50" charset="0"/>
                <a:ea typeface="+mn-ea"/>
                <a:cs typeface="+mn-cs"/>
              </a:rPr>
            </a:br>
            <a:r>
              <a:rPr lang="es-ES" sz="5400" dirty="0">
                <a:ln w="0"/>
                <a:solidFill>
                  <a:schemeClr val="accent3">
                    <a:lumMod val="50000"/>
                  </a:schemeClr>
                </a:solidFill>
                <a:effectLst/>
                <a:latin typeface="Amaranth" panose="02000503050000020004" pitchFamily="50" charset="0"/>
                <a:ea typeface="+mn-ea"/>
                <a:cs typeface="+mn-cs"/>
              </a:rPr>
              <a:t>¿Cómo oímos a Dios hablar?</a:t>
            </a:r>
            <a:endParaRPr lang="es-PE" sz="5400" dirty="0">
              <a:ln w="0"/>
              <a:solidFill>
                <a:schemeClr val="accent3">
                  <a:lumMod val="50000"/>
                </a:schemeClr>
              </a:solidFill>
              <a:effectLst/>
              <a:latin typeface="Amaranth" panose="02000503050000020004" pitchFamily="50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582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C9D63AFF-FD1F-4AE2-B011-FA0EC9AD4E42}"/>
              </a:ext>
            </a:extLst>
          </p:cNvPr>
          <p:cNvSpPr/>
          <p:nvPr/>
        </p:nvSpPr>
        <p:spPr>
          <a:xfrm>
            <a:off x="6543155" y="2802352"/>
            <a:ext cx="4621479" cy="1730829"/>
          </a:xfrm>
          <a:prstGeom prst="roundRect">
            <a:avLst/>
          </a:prstGeom>
          <a:solidFill>
            <a:schemeClr val="bg1">
              <a:alpha val="80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56F20C-1382-407F-A567-F117B9CFE9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89906" y="3577416"/>
            <a:ext cx="3727976" cy="735791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s-ES" sz="19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Con nuestro corazón</a:t>
            </a:r>
            <a:endParaRPr lang="es-PE" sz="19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A53AFF3-11F7-47F8-9BBA-1AD8194C989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9417" y="1970563"/>
            <a:ext cx="4621479" cy="321370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1308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DFEA1B-5127-42F5-ABBD-7038800F2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6493" y="2613132"/>
            <a:ext cx="9519013" cy="1292813"/>
          </a:xfrm>
        </p:spPr>
        <p:txBody>
          <a:bodyPr>
            <a:normAutofit/>
          </a:bodyPr>
          <a:lstStyle/>
          <a:p>
            <a:pPr algn="ctr"/>
            <a:r>
              <a:rPr lang="es-ES" sz="4000" dirty="0">
                <a:ln w="0"/>
                <a:solidFill>
                  <a:schemeClr val="accent3">
                    <a:lumMod val="50000"/>
                  </a:schemeClr>
                </a:solidFill>
                <a:effectLst/>
                <a:latin typeface="Amaranth" panose="02000503050000020004" pitchFamily="50" charset="0"/>
                <a:ea typeface="+mn-ea"/>
                <a:cs typeface="+mn-cs"/>
              </a:rPr>
              <a:t>¿Hacemos tiempo todos los días apartados y en silencio para escuchar a Jesús?</a:t>
            </a:r>
            <a:endParaRPr lang="es-PE" sz="4000" dirty="0">
              <a:ln w="0"/>
              <a:solidFill>
                <a:schemeClr val="accent3">
                  <a:lumMod val="50000"/>
                </a:schemeClr>
              </a:solidFill>
              <a:effectLst/>
              <a:latin typeface="Amaranth" panose="02000503050000020004" pitchFamily="50" charset="0"/>
              <a:ea typeface="+mn-ea"/>
              <a:cs typeface="+mn-cs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A90ACD5-A274-4482-A5FA-C19D806D71C5}"/>
              </a:ext>
            </a:extLst>
          </p:cNvPr>
          <p:cNvSpPr txBox="1"/>
          <p:nvPr/>
        </p:nvSpPr>
        <p:spPr>
          <a:xfrm>
            <a:off x="7506789" y="4972594"/>
            <a:ext cx="2377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dirty="0">
                <a:ln w="0"/>
                <a:solidFill>
                  <a:schemeClr val="accent3">
                    <a:lumMod val="50000"/>
                  </a:schemeClr>
                </a:solidFill>
                <a:effectLst/>
                <a:latin typeface="Amaranth" panose="02000503050000020004" pitchFamily="50" charset="0"/>
              </a:rPr>
              <a:t>Compartir…. </a:t>
            </a:r>
            <a:endParaRPr lang="es-PE" sz="3200" dirty="0">
              <a:ln w="0"/>
              <a:solidFill>
                <a:schemeClr val="accent3">
                  <a:lumMod val="50000"/>
                </a:schemeClr>
              </a:solidFill>
              <a:effectLst/>
              <a:latin typeface="Amaranth" panose="0200050305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02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DFEA1B-5127-42F5-ABBD-7038800F2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3431" y="1968137"/>
            <a:ext cx="9545138" cy="3622329"/>
          </a:xfrm>
        </p:spPr>
        <p:txBody>
          <a:bodyPr>
            <a:noAutofit/>
          </a:bodyPr>
          <a:lstStyle/>
          <a:p>
            <a:pPr algn="ctr"/>
            <a:br>
              <a:rPr lang="es-PE" sz="4000" b="0" i="0" u="none" strike="noStrike" baseline="0" dirty="0">
                <a:solidFill>
                  <a:schemeClr val="accent3">
                    <a:lumMod val="50000"/>
                  </a:schemeClr>
                </a:solidFill>
                <a:effectLst/>
                <a:latin typeface="Cambria" panose="02040503050406030204" pitchFamily="18" charset="0"/>
              </a:rPr>
            </a:br>
            <a:r>
              <a:rPr lang="es-ES" sz="4000" dirty="0">
                <a:ln w="0"/>
                <a:solidFill>
                  <a:schemeClr val="accent3">
                    <a:lumMod val="50000"/>
                  </a:schemeClr>
                </a:solidFill>
                <a:effectLst/>
                <a:latin typeface="Amaranth" panose="02000503050000020004" pitchFamily="50" charset="0"/>
                <a:ea typeface="+mn-ea"/>
                <a:cs typeface="+mn-cs"/>
              </a:rPr>
              <a:t> Después de tocarle los oídos y la lengua con saliva, Jesús, mira hacia el cielo y suspira. </a:t>
            </a:r>
            <a:br>
              <a:rPr lang="es-ES" sz="4000" dirty="0">
                <a:ln w="0"/>
                <a:solidFill>
                  <a:schemeClr val="accent3">
                    <a:lumMod val="50000"/>
                  </a:schemeClr>
                </a:solidFill>
                <a:effectLst/>
                <a:latin typeface="Amaranth" panose="02000503050000020004" pitchFamily="50" charset="0"/>
                <a:ea typeface="+mn-ea"/>
                <a:cs typeface="+mn-cs"/>
              </a:rPr>
            </a:br>
            <a:br>
              <a:rPr lang="es-ES" sz="4000" dirty="0">
                <a:ln w="0"/>
                <a:solidFill>
                  <a:schemeClr val="accent3">
                    <a:lumMod val="50000"/>
                  </a:schemeClr>
                </a:solidFill>
                <a:effectLst/>
                <a:latin typeface="Amaranth" panose="02000503050000020004" pitchFamily="50" charset="0"/>
                <a:ea typeface="+mn-ea"/>
                <a:cs typeface="+mn-cs"/>
              </a:rPr>
            </a:br>
            <a:r>
              <a:rPr lang="es-ES" sz="4000" dirty="0">
                <a:ln w="0"/>
                <a:solidFill>
                  <a:schemeClr val="accent3">
                    <a:lumMod val="50000"/>
                  </a:schemeClr>
                </a:solidFill>
                <a:effectLst/>
                <a:latin typeface="Amaranth" panose="02000503050000020004" pitchFamily="50" charset="0"/>
                <a:ea typeface="+mn-ea"/>
                <a:cs typeface="+mn-cs"/>
              </a:rPr>
              <a:t>¿Qué significa la mirada hacia el cielo y el suspiro?</a:t>
            </a:r>
            <a:endParaRPr lang="es-PE" sz="4000" dirty="0">
              <a:ln w="0"/>
              <a:solidFill>
                <a:schemeClr val="accent3">
                  <a:lumMod val="50000"/>
                </a:schemeClr>
              </a:solidFill>
              <a:effectLst/>
              <a:latin typeface="Amaranth" panose="02000503050000020004" pitchFamily="50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2379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C9D63AFF-FD1F-4AE2-B011-FA0EC9AD4E42}"/>
              </a:ext>
            </a:extLst>
          </p:cNvPr>
          <p:cNvSpPr/>
          <p:nvPr/>
        </p:nvSpPr>
        <p:spPr>
          <a:xfrm>
            <a:off x="6647930" y="2703195"/>
            <a:ext cx="4621479" cy="1972861"/>
          </a:xfrm>
          <a:prstGeom prst="roundRect">
            <a:avLst/>
          </a:prstGeom>
          <a:solidFill>
            <a:schemeClr val="bg1">
              <a:alpha val="80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56F20C-1382-407F-A567-F117B9CFE9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94681" y="3034121"/>
            <a:ext cx="3727976" cy="1421961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es-ES" sz="19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Miraba hacia su Padre en el cielo. Igual que en otros pasajes del evangelio, el suspiro de Jesús representa el Espíritu Santo. La Santa Trinidad le abre los oídos y el hablar bien al hombre.</a:t>
            </a:r>
            <a:endParaRPr lang="es-PE" sz="19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ED759B8-3694-4850-AB79-6831C5EBA21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51614" y="2399589"/>
            <a:ext cx="3425828" cy="298903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881624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F334B222-FA9F-4F54-8EC6-C9832691113F}"/>
              </a:ext>
            </a:extLst>
          </p:cNvPr>
          <p:cNvSpPr txBox="1"/>
          <p:nvPr/>
        </p:nvSpPr>
        <p:spPr>
          <a:xfrm>
            <a:off x="1790700" y="442793"/>
            <a:ext cx="409575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900" dirty="0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Amaranth" panose="02000503050000020004" pitchFamily="50" charset="0"/>
              </a:rPr>
              <a:t>¿Sabías qué…?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29CE1C3-917A-4A94-94B1-1620564435C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962525" y="1180624"/>
            <a:ext cx="3825754" cy="5429726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F25302FE-9F10-4846-A6B4-6EF812FE88FF}"/>
              </a:ext>
            </a:extLst>
          </p:cNvPr>
          <p:cNvSpPr txBox="1"/>
          <p:nvPr/>
        </p:nvSpPr>
        <p:spPr>
          <a:xfrm>
            <a:off x="5486400" y="1619250"/>
            <a:ext cx="26098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En la antigua liturgia del Bautismo, el sacerdote tocaba la oreja y la boca de la persona que se bautizaba, significando la apertura a la Palabra de Dios y a la posibilidad de DIALOGAR con Él.</a:t>
            </a:r>
          </a:p>
          <a:p>
            <a:pPr algn="ctr"/>
            <a:endParaRPr lang="es-PE" sz="1400" dirty="0"/>
          </a:p>
        </p:txBody>
      </p:sp>
    </p:spTree>
    <p:extLst>
      <p:ext uri="{BB962C8B-B14F-4D97-AF65-F5344CB8AC3E}">
        <p14:creationId xmlns:p14="http://schemas.microsoft.com/office/powerpoint/2010/main" val="3936135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DFEA1B-5127-42F5-ABBD-7038800F2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724" y="1602302"/>
            <a:ext cx="6823438" cy="3653396"/>
          </a:xfrm>
        </p:spPr>
        <p:txBody>
          <a:bodyPr>
            <a:normAutofit/>
          </a:bodyPr>
          <a:lstStyle/>
          <a:p>
            <a:pPr algn="ctr"/>
            <a:r>
              <a:rPr lang="es-ES" sz="3000" dirty="0">
                <a:ln w="0"/>
                <a:solidFill>
                  <a:schemeClr val="accent3">
                    <a:lumMod val="50000"/>
                  </a:schemeClr>
                </a:solidFill>
                <a:effectLst/>
                <a:latin typeface="Amaranth" panose="02000503050000020004" pitchFamily="50" charset="0"/>
                <a:ea typeface="+mn-ea"/>
                <a:cs typeface="+mn-cs"/>
              </a:rPr>
              <a:t>Igual Jesús quiere abrir nuestro corazón y mandar su Espíritu Santo para que podamos escucharlo bien y así amar como Él ama con palabras y acciones buenas. Tratemos de darle tiempo a Jesús en silencio y pedirle que abra nuestro corazón para recibir su Espíritu Santo y ser su luz en el mundo.</a:t>
            </a:r>
            <a:endParaRPr lang="es-PE" sz="3000" dirty="0">
              <a:ln w="0"/>
              <a:solidFill>
                <a:schemeClr val="accent3">
                  <a:lumMod val="50000"/>
                </a:schemeClr>
              </a:solidFill>
              <a:effectLst/>
              <a:latin typeface="Amaranth" panose="02000503050000020004" pitchFamily="50" charset="0"/>
              <a:ea typeface="+mn-ea"/>
              <a:cs typeface="+mn-cs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7BDF5B5-FEF7-4BE7-BB27-04596F7931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01991" y="1713411"/>
            <a:ext cx="3387312" cy="354228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8344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35CEF8C-EEF8-47D3-98A9-5B2C7FE35A00}"/>
              </a:ext>
            </a:extLst>
          </p:cNvPr>
          <p:cNvSpPr txBox="1">
            <a:spLocks/>
          </p:cNvSpPr>
          <p:nvPr/>
        </p:nvSpPr>
        <p:spPr>
          <a:xfrm>
            <a:off x="1103018" y="2730276"/>
            <a:ext cx="9985964" cy="10347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dirty="0">
                <a:ln/>
                <a:solidFill>
                  <a:schemeClr val="accent3"/>
                </a:solidFill>
                <a:latin typeface="Arial Black" panose="020B0A04020102020204" pitchFamily="34" charset="0"/>
              </a:rPr>
              <a:t>ACTIVIDADES</a:t>
            </a:r>
          </a:p>
        </p:txBody>
      </p:sp>
    </p:spTree>
    <p:extLst>
      <p:ext uri="{BB962C8B-B14F-4D97-AF65-F5344CB8AC3E}">
        <p14:creationId xmlns:p14="http://schemas.microsoft.com/office/powerpoint/2010/main" val="92805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C9D63AFF-FD1F-4AE2-B011-FA0EC9AD4E42}"/>
              </a:ext>
            </a:extLst>
          </p:cNvPr>
          <p:cNvSpPr/>
          <p:nvPr/>
        </p:nvSpPr>
        <p:spPr>
          <a:xfrm>
            <a:off x="1613860" y="52254"/>
            <a:ext cx="10168837" cy="1706880"/>
          </a:xfrm>
          <a:prstGeom prst="roundRect">
            <a:avLst/>
          </a:prstGeom>
          <a:solidFill>
            <a:schemeClr val="bg1">
              <a:alpha val="80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56F20C-1382-407F-A567-F117B9CFE9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95773" y="544829"/>
            <a:ext cx="9686899" cy="872619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s-ES" dirty="0">
                <a:ln w="0"/>
                <a:solidFill>
                  <a:schemeClr val="accent3">
                    <a:lumMod val="50000"/>
                  </a:schemeClr>
                </a:solidFill>
                <a:effectLst/>
                <a:latin typeface="Amaranth" panose="02000503050000020004" pitchFamily="50" charset="0"/>
              </a:rPr>
              <a:t>Ubicamos en la grilla las palabras de la lista que pertenecen al evangelio de hoy.</a:t>
            </a:r>
          </a:p>
          <a:p>
            <a:pPr marL="45720" indent="0" algn="ctr">
              <a:buNone/>
            </a:pPr>
            <a:r>
              <a:rPr lang="es-ES" dirty="0">
                <a:ln w="0"/>
                <a:solidFill>
                  <a:schemeClr val="accent3">
                    <a:lumMod val="50000"/>
                  </a:schemeClr>
                </a:solidFill>
                <a:effectLst/>
                <a:latin typeface="Amaranth" panose="02000503050000020004" pitchFamily="50" charset="0"/>
              </a:rPr>
              <a:t>En la fila remarcada aparecerá un mensaje. Hay colocadas algunas letras como ayuda.</a:t>
            </a:r>
            <a:endParaRPr lang="es-PE" dirty="0">
              <a:ln w="0"/>
              <a:solidFill>
                <a:schemeClr val="accent3">
                  <a:lumMod val="50000"/>
                </a:schemeClr>
              </a:solidFill>
              <a:effectLst/>
              <a:latin typeface="Amaranth" panose="02000503050000020004" pitchFamily="50" charset="0"/>
            </a:endParaRPr>
          </a:p>
        </p:txBody>
      </p: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F3246640-F69B-476B-B478-2FDBCCEF4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620847"/>
              </p:ext>
            </p:extLst>
          </p:nvPr>
        </p:nvGraphicFramePr>
        <p:xfrm>
          <a:off x="572861" y="2272934"/>
          <a:ext cx="8122509" cy="37084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72621">
                  <a:extLst>
                    <a:ext uri="{9D8B030D-6E8A-4147-A177-3AD203B41FA5}">
                      <a16:colId xmlns:a16="http://schemas.microsoft.com/office/drawing/2014/main" val="3128205408"/>
                    </a:ext>
                  </a:extLst>
                </a:gridCol>
                <a:gridCol w="478118">
                  <a:extLst>
                    <a:ext uri="{9D8B030D-6E8A-4147-A177-3AD203B41FA5}">
                      <a16:colId xmlns:a16="http://schemas.microsoft.com/office/drawing/2014/main" val="3454328037"/>
                    </a:ext>
                  </a:extLst>
                </a:gridCol>
                <a:gridCol w="478118">
                  <a:extLst>
                    <a:ext uri="{9D8B030D-6E8A-4147-A177-3AD203B41FA5}">
                      <a16:colId xmlns:a16="http://schemas.microsoft.com/office/drawing/2014/main" val="1637612437"/>
                    </a:ext>
                  </a:extLst>
                </a:gridCol>
                <a:gridCol w="478118">
                  <a:extLst>
                    <a:ext uri="{9D8B030D-6E8A-4147-A177-3AD203B41FA5}">
                      <a16:colId xmlns:a16="http://schemas.microsoft.com/office/drawing/2014/main" val="2301624374"/>
                    </a:ext>
                  </a:extLst>
                </a:gridCol>
                <a:gridCol w="478118">
                  <a:extLst>
                    <a:ext uri="{9D8B030D-6E8A-4147-A177-3AD203B41FA5}">
                      <a16:colId xmlns:a16="http://schemas.microsoft.com/office/drawing/2014/main" val="3700011068"/>
                    </a:ext>
                  </a:extLst>
                </a:gridCol>
                <a:gridCol w="478118">
                  <a:extLst>
                    <a:ext uri="{9D8B030D-6E8A-4147-A177-3AD203B41FA5}">
                      <a16:colId xmlns:a16="http://schemas.microsoft.com/office/drawing/2014/main" val="1282307306"/>
                    </a:ext>
                  </a:extLst>
                </a:gridCol>
                <a:gridCol w="478118">
                  <a:extLst>
                    <a:ext uri="{9D8B030D-6E8A-4147-A177-3AD203B41FA5}">
                      <a16:colId xmlns:a16="http://schemas.microsoft.com/office/drawing/2014/main" val="476111687"/>
                    </a:ext>
                  </a:extLst>
                </a:gridCol>
                <a:gridCol w="478118">
                  <a:extLst>
                    <a:ext uri="{9D8B030D-6E8A-4147-A177-3AD203B41FA5}">
                      <a16:colId xmlns:a16="http://schemas.microsoft.com/office/drawing/2014/main" val="3782396731"/>
                    </a:ext>
                  </a:extLst>
                </a:gridCol>
                <a:gridCol w="478118">
                  <a:extLst>
                    <a:ext uri="{9D8B030D-6E8A-4147-A177-3AD203B41FA5}">
                      <a16:colId xmlns:a16="http://schemas.microsoft.com/office/drawing/2014/main" val="2446787130"/>
                    </a:ext>
                  </a:extLst>
                </a:gridCol>
                <a:gridCol w="478118">
                  <a:extLst>
                    <a:ext uri="{9D8B030D-6E8A-4147-A177-3AD203B41FA5}">
                      <a16:colId xmlns:a16="http://schemas.microsoft.com/office/drawing/2014/main" val="2686682574"/>
                    </a:ext>
                  </a:extLst>
                </a:gridCol>
                <a:gridCol w="478118">
                  <a:extLst>
                    <a:ext uri="{9D8B030D-6E8A-4147-A177-3AD203B41FA5}">
                      <a16:colId xmlns:a16="http://schemas.microsoft.com/office/drawing/2014/main" val="200807673"/>
                    </a:ext>
                  </a:extLst>
                </a:gridCol>
                <a:gridCol w="478118">
                  <a:extLst>
                    <a:ext uri="{9D8B030D-6E8A-4147-A177-3AD203B41FA5}">
                      <a16:colId xmlns:a16="http://schemas.microsoft.com/office/drawing/2014/main" val="1660278099"/>
                    </a:ext>
                  </a:extLst>
                </a:gridCol>
                <a:gridCol w="478118">
                  <a:extLst>
                    <a:ext uri="{9D8B030D-6E8A-4147-A177-3AD203B41FA5}">
                      <a16:colId xmlns:a16="http://schemas.microsoft.com/office/drawing/2014/main" val="1967644365"/>
                    </a:ext>
                  </a:extLst>
                </a:gridCol>
                <a:gridCol w="440227">
                  <a:extLst>
                    <a:ext uri="{9D8B030D-6E8A-4147-A177-3AD203B41FA5}">
                      <a16:colId xmlns:a16="http://schemas.microsoft.com/office/drawing/2014/main" val="1419193127"/>
                    </a:ext>
                  </a:extLst>
                </a:gridCol>
                <a:gridCol w="516009">
                  <a:extLst>
                    <a:ext uri="{9D8B030D-6E8A-4147-A177-3AD203B41FA5}">
                      <a16:colId xmlns:a16="http://schemas.microsoft.com/office/drawing/2014/main" val="431759142"/>
                    </a:ext>
                  </a:extLst>
                </a:gridCol>
                <a:gridCol w="478118">
                  <a:extLst>
                    <a:ext uri="{9D8B030D-6E8A-4147-A177-3AD203B41FA5}">
                      <a16:colId xmlns:a16="http://schemas.microsoft.com/office/drawing/2014/main" val="2373536123"/>
                    </a:ext>
                  </a:extLst>
                </a:gridCol>
                <a:gridCol w="478118">
                  <a:extLst>
                    <a:ext uri="{9D8B030D-6E8A-4147-A177-3AD203B41FA5}">
                      <a16:colId xmlns:a16="http://schemas.microsoft.com/office/drawing/2014/main" val="18955170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solidFill>
                            <a:schemeClr val="tx1"/>
                          </a:solidFill>
                          <a:latin typeface="Adobe Gothic Std B" panose="020B0800000000000000" pitchFamily="34" charset="-128"/>
                          <a:ea typeface="Adobe Gothic Std B" panose="020B0800000000000000" pitchFamily="34" charset="-128"/>
                        </a:rPr>
                        <a:t>L</a:t>
                      </a:r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5716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Adobe Gothic Std B" panose="020B0800000000000000" pitchFamily="34" charset="-128"/>
                          <a:ea typeface="Adobe Gothic Std B" panose="020B0800000000000000" pitchFamily="34" charset="-128"/>
                        </a:rPr>
                        <a:t>O</a:t>
                      </a:r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Adobe Gothic Std B" panose="020B0800000000000000" pitchFamily="34" charset="-128"/>
                          <a:ea typeface="Adobe Gothic Std B" panose="020B0800000000000000" pitchFamily="34" charset="-128"/>
                        </a:rPr>
                        <a:t>T</a:t>
                      </a:r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solidFill>
                            <a:schemeClr val="tx1"/>
                          </a:solidFill>
                          <a:latin typeface="Adobe Gothic Std B" panose="020B0800000000000000" pitchFamily="34" charset="-128"/>
                          <a:ea typeface="Adobe Gothic Std B" panose="020B0800000000000000" pitchFamily="34" charset="-128"/>
                        </a:rPr>
                        <a:t>A</a:t>
                      </a:r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791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Adobe Gothic Std B" panose="020B0800000000000000" pitchFamily="34" charset="-128"/>
                          <a:ea typeface="Adobe Gothic Std B" panose="020B0800000000000000" pitchFamily="34" charset="-128"/>
                        </a:rPr>
                        <a:t>M</a:t>
                      </a:r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Adobe Gothic Std B" panose="020B0800000000000000" pitchFamily="34" charset="-128"/>
                          <a:ea typeface="Adobe Gothic Std B" panose="020B0800000000000000" pitchFamily="34" charset="-128"/>
                        </a:rPr>
                        <a:t>M</a:t>
                      </a:r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Adobe Gothic Std B" panose="020B0800000000000000" pitchFamily="34" charset="-128"/>
                          <a:ea typeface="Adobe Gothic Std B" panose="020B0800000000000000" pitchFamily="34" charset="-128"/>
                        </a:rPr>
                        <a:t>L</a:t>
                      </a:r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Adobe Gothic Std B" panose="020B0800000000000000" pitchFamily="34" charset="-128"/>
                          <a:ea typeface="Adobe Gothic Std B" panose="020B0800000000000000" pitchFamily="34" charset="-128"/>
                        </a:rPr>
                        <a:t>J</a:t>
                      </a:r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496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b="1" dirty="0">
                        <a:solidFill>
                          <a:schemeClr val="bg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716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517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Adobe Gothic Std B" panose="020B0800000000000000" pitchFamily="34" charset="-128"/>
                          <a:ea typeface="Adobe Gothic Std B" panose="020B0800000000000000" pitchFamily="34" charset="-128"/>
                        </a:rPr>
                        <a:t>P</a:t>
                      </a:r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Adobe Gothic Std B" panose="020B0800000000000000" pitchFamily="34" charset="-128"/>
                          <a:ea typeface="Adobe Gothic Std B" panose="020B0800000000000000" pitchFamily="34" charset="-128"/>
                        </a:rPr>
                        <a:t>B</a:t>
                      </a:r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Adobe Gothic Std B" panose="020B0800000000000000" pitchFamily="34" charset="-128"/>
                          <a:ea typeface="Adobe Gothic Std B" panose="020B0800000000000000" pitchFamily="34" charset="-128"/>
                        </a:rPr>
                        <a:t>N</a:t>
                      </a:r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Adobe Gothic Std B" panose="020B0800000000000000" pitchFamily="34" charset="-128"/>
                          <a:ea typeface="Adobe Gothic Std B" panose="020B0800000000000000" pitchFamily="34" charset="-128"/>
                        </a:rPr>
                        <a:t>V</a:t>
                      </a:r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solidFill>
                            <a:schemeClr val="tx1"/>
                          </a:solidFill>
                          <a:latin typeface="Adobe Gothic Std B" panose="020B0800000000000000" pitchFamily="34" charset="-128"/>
                          <a:ea typeface="Adobe Gothic Std B" panose="020B0800000000000000" pitchFamily="34" charset="-128"/>
                        </a:rPr>
                        <a:t>T</a:t>
                      </a:r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561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Adobe Gothic Std B" panose="020B0800000000000000" pitchFamily="34" charset="-128"/>
                          <a:ea typeface="Adobe Gothic Std B" panose="020B0800000000000000" pitchFamily="34" charset="-128"/>
                        </a:rPr>
                        <a:t>D</a:t>
                      </a:r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Adobe Gothic Std B" panose="020B0800000000000000" pitchFamily="34" charset="-128"/>
                          <a:ea typeface="Adobe Gothic Std B" panose="020B0800000000000000" pitchFamily="34" charset="-128"/>
                        </a:rPr>
                        <a:t>L</a:t>
                      </a:r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Adobe Gothic Std B" panose="020B0800000000000000" pitchFamily="34" charset="-128"/>
                          <a:ea typeface="Adobe Gothic Std B" panose="020B0800000000000000" pitchFamily="34" charset="-128"/>
                        </a:rPr>
                        <a:t>S</a:t>
                      </a:r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472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1396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874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dirty="0">
                        <a:solidFill>
                          <a:schemeClr val="tx1"/>
                        </a:solidFill>
                        <a:latin typeface="Adobe Gothic Std B" panose="020B0800000000000000" pitchFamily="34" charset="-128"/>
                        <a:ea typeface="Adobe Gothic Std B" panose="020B08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4755151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D8F3D538-8DCF-412D-A0BC-FA617C5BC2BA}"/>
              </a:ext>
            </a:extLst>
          </p:cNvPr>
          <p:cNvSpPr txBox="1"/>
          <p:nvPr/>
        </p:nvSpPr>
        <p:spPr>
          <a:xfrm>
            <a:off x="504117" y="2650622"/>
            <a:ext cx="5834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O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J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</a:t>
            </a:r>
            <a:endParaRPr lang="es-PE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33307EE-2FA7-4797-8D65-0B8A54FA3507}"/>
              </a:ext>
            </a:extLst>
          </p:cNvPr>
          <p:cNvSpPr txBox="1"/>
          <p:nvPr/>
        </p:nvSpPr>
        <p:spPr>
          <a:xfrm>
            <a:off x="984962" y="3396532"/>
            <a:ext cx="5834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O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O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</a:t>
            </a:r>
            <a:endParaRPr lang="es-PE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6ABED25-BD89-42E1-A520-6CE887178B90}"/>
              </a:ext>
            </a:extLst>
          </p:cNvPr>
          <p:cNvSpPr txBox="1"/>
          <p:nvPr/>
        </p:nvSpPr>
        <p:spPr>
          <a:xfrm>
            <a:off x="1464030" y="2657347"/>
            <a:ext cx="58347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O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</a:t>
            </a:r>
            <a:endParaRPr lang="es-PE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46434CE-FC13-4990-803B-FA2624BF8EED}"/>
              </a:ext>
            </a:extLst>
          </p:cNvPr>
          <p:cNvSpPr txBox="1"/>
          <p:nvPr/>
        </p:nvSpPr>
        <p:spPr>
          <a:xfrm>
            <a:off x="1946517" y="3020616"/>
            <a:ext cx="5834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U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O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A00317F-0061-494A-987F-59545377D9AC}"/>
              </a:ext>
            </a:extLst>
          </p:cNvPr>
          <p:cNvSpPr txBox="1"/>
          <p:nvPr/>
        </p:nvSpPr>
        <p:spPr>
          <a:xfrm>
            <a:off x="2416606" y="3402873"/>
            <a:ext cx="5834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O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2016E80-63D2-4FDE-9F58-3A2E07DE8924}"/>
              </a:ext>
            </a:extLst>
          </p:cNvPr>
          <p:cNvSpPr txBox="1"/>
          <p:nvPr/>
        </p:nvSpPr>
        <p:spPr>
          <a:xfrm>
            <a:off x="2897905" y="3396532"/>
            <a:ext cx="5834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B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6573C10-8AAD-4D0C-82F3-31EF9A1D15A0}"/>
              </a:ext>
            </a:extLst>
          </p:cNvPr>
          <p:cNvSpPr txBox="1"/>
          <p:nvPr/>
        </p:nvSpPr>
        <p:spPr>
          <a:xfrm>
            <a:off x="3370969" y="3007154"/>
            <a:ext cx="5834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B864B0E-6DCA-4051-A444-BFD33DE085D3}"/>
              </a:ext>
            </a:extLst>
          </p:cNvPr>
          <p:cNvSpPr txBox="1"/>
          <p:nvPr/>
        </p:nvSpPr>
        <p:spPr>
          <a:xfrm>
            <a:off x="3856751" y="2641097"/>
            <a:ext cx="5834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E3E2E37-6028-48C4-AAFB-50CEAC8E5843}"/>
              </a:ext>
            </a:extLst>
          </p:cNvPr>
          <p:cNvSpPr txBox="1"/>
          <p:nvPr/>
        </p:nvSpPr>
        <p:spPr>
          <a:xfrm>
            <a:off x="4810472" y="2666995"/>
            <a:ext cx="5834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O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N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7F2C760-722E-4FE9-B535-44557F9D4AD1}"/>
              </a:ext>
            </a:extLst>
          </p:cNvPr>
          <p:cNvSpPr txBox="1"/>
          <p:nvPr/>
        </p:nvSpPr>
        <p:spPr>
          <a:xfrm>
            <a:off x="5300806" y="2288611"/>
            <a:ext cx="58347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G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</a:t>
            </a:r>
            <a:endParaRPr lang="es-PE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C0E19AA-2FE7-4EA8-82E0-588BC03D819A}"/>
              </a:ext>
            </a:extLst>
          </p:cNvPr>
          <p:cNvSpPr txBox="1"/>
          <p:nvPr/>
        </p:nvSpPr>
        <p:spPr>
          <a:xfrm>
            <a:off x="5764269" y="3036491"/>
            <a:ext cx="5834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N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O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E004A17-16EB-464F-8758-7AFAE566C17C}"/>
              </a:ext>
            </a:extLst>
          </p:cNvPr>
          <p:cNvSpPr txBox="1"/>
          <p:nvPr/>
        </p:nvSpPr>
        <p:spPr>
          <a:xfrm>
            <a:off x="6237522" y="2667159"/>
            <a:ext cx="5834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V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31339A8-58E8-405D-AE78-55244C228A11}"/>
              </a:ext>
            </a:extLst>
          </p:cNvPr>
          <p:cNvSpPr txBox="1"/>
          <p:nvPr/>
        </p:nvSpPr>
        <p:spPr>
          <a:xfrm>
            <a:off x="6721237" y="2641097"/>
            <a:ext cx="583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O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J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O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B038096-68FC-4552-B023-62EA54B065BA}"/>
              </a:ext>
            </a:extLst>
          </p:cNvPr>
          <p:cNvSpPr txBox="1"/>
          <p:nvPr/>
        </p:nvSpPr>
        <p:spPr>
          <a:xfrm>
            <a:off x="7203845" y="2279284"/>
            <a:ext cx="5834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N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G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U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6D151B2-8B0B-445F-99C4-991861D19F86}"/>
              </a:ext>
            </a:extLst>
          </p:cNvPr>
          <p:cNvSpPr txBox="1"/>
          <p:nvPr/>
        </p:nvSpPr>
        <p:spPr>
          <a:xfrm>
            <a:off x="7676238" y="2646208"/>
            <a:ext cx="5834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7965E419-FFF8-44E1-AE94-A60D69AAB428}"/>
              </a:ext>
            </a:extLst>
          </p:cNvPr>
          <p:cNvSpPr txBox="1"/>
          <p:nvPr/>
        </p:nvSpPr>
        <p:spPr>
          <a:xfrm>
            <a:off x="8159953" y="2667159"/>
            <a:ext cx="5834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B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s-MX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</a:t>
            </a:r>
          </a:p>
          <a:p>
            <a:pPr algn="ctr"/>
            <a:endParaRPr lang="es-MX" sz="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1E2A0C98-E6D1-4B56-A25F-C93DB7150112}"/>
              </a:ext>
            </a:extLst>
          </p:cNvPr>
          <p:cNvSpPr txBox="1"/>
          <p:nvPr/>
        </p:nvSpPr>
        <p:spPr>
          <a:xfrm>
            <a:off x="4473110" y="338918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Y</a:t>
            </a:r>
            <a:endParaRPr lang="es-PE" dirty="0"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5" name="Rectángulo: esquinas redondeadas 24">
            <a:extLst>
              <a:ext uri="{FF2B5EF4-FFF2-40B4-BE49-F238E27FC236}">
                <a16:creationId xmlns:a16="http://schemas.microsoft.com/office/drawing/2014/main" id="{5E9F8D39-42BB-475C-8960-214C63A50F3A}"/>
              </a:ext>
            </a:extLst>
          </p:cNvPr>
          <p:cNvSpPr/>
          <p:nvPr/>
        </p:nvSpPr>
        <p:spPr>
          <a:xfrm>
            <a:off x="9209968" y="2046454"/>
            <a:ext cx="2352947" cy="413739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MX" sz="14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ABRETE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MX" sz="14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APARTE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MX" sz="14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CIELO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MX" sz="14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DECAPOLIS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MX" sz="14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GALILEA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MX" sz="14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HABLAR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MX" sz="14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LENGUA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MX" sz="14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MANOS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MX" sz="14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MAR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MX" sz="14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MUDOS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MX" sz="14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OJOS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MX" sz="14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OREJA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MX" sz="14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SALIVA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MX" sz="14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SIDON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MX" sz="14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SORDOS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MX" sz="14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TIROS</a:t>
            </a:r>
            <a:endParaRPr lang="es-PE" sz="14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7448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FF0A1BCC-5816-4A6E-B810-2A176014CC3D}"/>
              </a:ext>
            </a:extLst>
          </p:cNvPr>
          <p:cNvSpPr/>
          <p:nvPr/>
        </p:nvSpPr>
        <p:spPr>
          <a:xfrm>
            <a:off x="1384663" y="2281646"/>
            <a:ext cx="5007428" cy="3866605"/>
          </a:xfrm>
          <a:prstGeom prst="roundRect">
            <a:avLst/>
          </a:prstGeom>
          <a:solidFill>
            <a:schemeClr val="bg1">
              <a:alpha val="7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8262467A-A24B-4AAB-A0AE-D20587A8EA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87114" y="2725947"/>
            <a:ext cx="4202526" cy="3217653"/>
          </a:xfrm>
        </p:spPr>
        <p:txBody>
          <a:bodyPr>
            <a:normAutofit/>
          </a:bodyPr>
          <a:lstStyle/>
          <a:p>
            <a:pPr marL="45720" indent="0" algn="ctr">
              <a:lnSpc>
                <a:spcPct val="100000"/>
              </a:lnSpc>
              <a:buNone/>
            </a:pPr>
            <a:r>
              <a:rPr lang="es-ES" sz="19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En aquel tiempo, salió Jesús de la región de Tiro y vino de nuevo, por Sidón, al mar de Galilea, atravesando la región de Decápolis. Le llevaron entonces a un hombre sordo y tartamudo, y le suplicaban que le impusiera las manos. Él lo apartó a un lado de la gente, le metió los dedos en los oídos y le tocó la lengua con saliva. </a:t>
            </a:r>
            <a:endParaRPr lang="es-PE" sz="19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CAE6959-4475-4962-AA67-40E97195A49D}"/>
              </a:ext>
            </a:extLst>
          </p:cNvPr>
          <p:cNvSpPr/>
          <p:nvPr/>
        </p:nvSpPr>
        <p:spPr>
          <a:xfrm>
            <a:off x="2086697" y="1217297"/>
            <a:ext cx="80186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0" cap="none" spc="0" dirty="0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Amaranth" panose="02000503050000020004" pitchFamily="50" charset="0"/>
              </a:rPr>
              <a:t>Jesús cura a un sordomudo</a:t>
            </a:r>
            <a:endParaRPr lang="es-ES" sz="5400" b="0" cap="none" spc="0" dirty="0">
              <a:ln w="0"/>
              <a:solidFill>
                <a:schemeClr val="accent3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Amaranth" panose="02000503050000020004" pitchFamily="50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F3CCA8E-DA17-42B0-908D-B3338A3D979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1622" y="2648309"/>
            <a:ext cx="3849305" cy="312276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9632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2A6FE-3DE8-42D3-8E89-0D8CD51E1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70" y="4518991"/>
            <a:ext cx="4878904" cy="2133601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s-CO" sz="2000" dirty="0">
                <a:solidFill>
                  <a:srgbClr val="FF0000"/>
                </a:solidFill>
              </a:rPr>
              <a:t>Dibujar un corazón con una(s) mano(s): </a:t>
            </a:r>
            <a:br>
              <a:rPr lang="es-CO" sz="2000" dirty="0">
                <a:solidFill>
                  <a:srgbClr val="FF0000"/>
                </a:solidFill>
              </a:rPr>
            </a:br>
            <a:r>
              <a:rPr lang="es-CO" sz="2000" dirty="0">
                <a:solidFill>
                  <a:srgbClr val="FF0000"/>
                </a:solidFill>
              </a:rPr>
              <a:t>1-Orando (Escuchando a Dios)</a:t>
            </a:r>
            <a:br>
              <a:rPr lang="es-CO" sz="2000" dirty="0">
                <a:solidFill>
                  <a:srgbClr val="FF0000"/>
                </a:solidFill>
              </a:rPr>
            </a:br>
            <a:r>
              <a:rPr lang="es-CO" sz="2000" dirty="0">
                <a:solidFill>
                  <a:srgbClr val="FF0000"/>
                </a:solidFill>
              </a:rPr>
              <a:t>2-Dandole la mano a otro (Perdonando)</a:t>
            </a:r>
            <a:br>
              <a:rPr lang="es-CO" sz="2000" dirty="0">
                <a:solidFill>
                  <a:srgbClr val="FF0000"/>
                </a:solidFill>
              </a:rPr>
            </a:br>
            <a:r>
              <a:rPr lang="es-CO" sz="2000" dirty="0">
                <a:solidFill>
                  <a:srgbClr val="FF0000"/>
                </a:solidFill>
              </a:rPr>
              <a:t>3-Agarrando a otro por la muñeca (Ayudando)</a:t>
            </a:r>
            <a:br>
              <a:rPr lang="es-CO" sz="2000" dirty="0">
                <a:solidFill>
                  <a:srgbClr val="FF0000"/>
                </a:solidFill>
              </a:rPr>
            </a:br>
            <a:r>
              <a:rPr lang="es-CO" sz="2000" dirty="0">
                <a:solidFill>
                  <a:srgbClr val="FF0000"/>
                </a:solidFill>
              </a:rPr>
              <a:t>4-Hacia arriba (Obedeciendo a Dios)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D121D9-4AFD-499D-94CB-2F1A39D376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93274" y="15255"/>
            <a:ext cx="7198726" cy="6842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7164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C9D63AFF-FD1F-4AE2-B011-FA0EC9AD4E42}"/>
              </a:ext>
            </a:extLst>
          </p:cNvPr>
          <p:cNvSpPr/>
          <p:nvPr/>
        </p:nvSpPr>
        <p:spPr>
          <a:xfrm>
            <a:off x="6543155" y="2095500"/>
            <a:ext cx="4621479" cy="3486150"/>
          </a:xfrm>
          <a:prstGeom prst="roundRect">
            <a:avLst/>
          </a:prstGeom>
          <a:solidFill>
            <a:schemeClr val="bg1">
              <a:alpha val="80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56F20C-1382-407F-A567-F117B9CFE9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89906" y="2695575"/>
            <a:ext cx="3727976" cy="2533649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s-ES" sz="19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Jesús, gracias por Tu presencia en mi vida. Necesito Tu ayuda para crecer en amor y amar como Tu amas.  Te pedimos que abras mi corazón y mandes Tu Espíritu Santo para poder escucharte y obedecerte más.</a:t>
            </a:r>
          </a:p>
          <a:p>
            <a:pPr marL="45720" indent="0" algn="ctr">
              <a:buNone/>
            </a:pPr>
            <a:r>
              <a:rPr lang="es-ES" sz="19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 Amen.</a:t>
            </a:r>
            <a:endParaRPr lang="es-PE" sz="19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212B52C-3FCC-4BEF-BC76-4CBB569D3F48}"/>
              </a:ext>
            </a:extLst>
          </p:cNvPr>
          <p:cNvSpPr txBox="1"/>
          <p:nvPr/>
        </p:nvSpPr>
        <p:spPr>
          <a:xfrm>
            <a:off x="2257425" y="990600"/>
            <a:ext cx="84604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dirty="0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Amaranth" panose="02000503050000020004" pitchFamily="50" charset="0"/>
              </a:rPr>
              <a:t>Oración</a:t>
            </a:r>
            <a:endParaRPr lang="es-PE" sz="4400" dirty="0">
              <a:ln w="0"/>
              <a:solidFill>
                <a:schemeClr val="accent3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Amaranth" panose="02000503050000020004" pitchFamily="50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DF63B6A-EA83-4C1F-9347-F66EEC2E745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0318" y="2695575"/>
            <a:ext cx="3797816" cy="3108966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32696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Abre La Puerta - Alaba Kids (Música Cristiana Para Niños)">
            <a:hlinkClick r:id="" action="ppaction://media"/>
            <a:extLst>
              <a:ext uri="{FF2B5EF4-FFF2-40B4-BE49-F238E27FC236}">
                <a16:creationId xmlns:a16="http://schemas.microsoft.com/office/drawing/2014/main" id="{14D82480-F567-F657-708D-92FCF919327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225" y="0"/>
            <a:ext cx="121475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501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B845-E10E-5ED7-062C-9E0433AE0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1231" y="0"/>
            <a:ext cx="10550769" cy="328246"/>
          </a:xfrm>
        </p:spPr>
        <p:txBody>
          <a:bodyPr>
            <a:normAutofit fontScale="90000"/>
          </a:bodyPr>
          <a:lstStyle/>
          <a:p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Quiero Escuchar tu Voz, Juan José Díaz, </a:t>
            </a:r>
            <a:r>
              <a:rPr lang="es-ES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https://youtu.be/F5uR2I9UCPQ?si=iT8gkUN2bWxAVrlO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(8+ años)</a:t>
            </a:r>
            <a:endParaRPr lang="en-US" sz="1800" dirty="0"/>
          </a:p>
        </p:txBody>
      </p:sp>
      <p:pic>
        <p:nvPicPr>
          <p:cNvPr id="3" name="Online Media 2" title="Jóvenes Adoración - QUIERO ESCUCHAR TU VOZ (Piano version) - Juan José Díaz">
            <a:hlinkClick r:id="" action="ppaction://media"/>
            <a:extLst>
              <a:ext uri="{FF2B5EF4-FFF2-40B4-BE49-F238E27FC236}">
                <a16:creationId xmlns:a16="http://schemas.microsoft.com/office/drawing/2014/main" id="{4E77B8D9-1915-49AD-D304-299E095B8D6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225" y="0"/>
            <a:ext cx="121475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81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D6502BF9-BD00-4906-AB25-FC1D0AB4F198}"/>
              </a:ext>
            </a:extLst>
          </p:cNvPr>
          <p:cNvSpPr/>
          <p:nvPr/>
        </p:nvSpPr>
        <p:spPr>
          <a:xfrm>
            <a:off x="6096000" y="1402080"/>
            <a:ext cx="5399314" cy="4467497"/>
          </a:xfrm>
          <a:prstGeom prst="roundRect">
            <a:avLst/>
          </a:prstGeom>
          <a:solidFill>
            <a:schemeClr val="bg1">
              <a:alpha val="80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5D281D-5559-4874-9847-60DF1478E9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91979" y="1763850"/>
            <a:ext cx="4572000" cy="3831535"/>
          </a:xfrm>
        </p:spPr>
        <p:txBody>
          <a:bodyPr>
            <a:normAutofit/>
          </a:bodyPr>
          <a:lstStyle/>
          <a:p>
            <a:pPr marL="45720" indent="0" algn="ctr">
              <a:lnSpc>
                <a:spcPct val="100000"/>
              </a:lnSpc>
              <a:buNone/>
            </a:pPr>
            <a:r>
              <a:rPr lang="es-ES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Después, mirando al cielo, suspiró y le dijo: "¡</a:t>
            </a:r>
            <a:r>
              <a:rPr lang="es-ES" sz="20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Effetá</a:t>
            </a:r>
            <a:r>
              <a:rPr lang="es-ES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!" (que quiere decir "¡Ábrete!"). Al momento se le abrieron los oídos, se le soltó la traba de la lengua y empezó a hablar sin dificultad. Él les mandó que no lo dijeran a nadie; pero cuanto más se lo mandaba, ellos con más insistencia lo proclamaban; y todos estaban asombrados y decían: "¡Qué bien lo hace todo! Hace oír a los sordos y hablar a los mudos".</a:t>
            </a:r>
            <a:endParaRPr lang="es-PE" sz="21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277C7DE-3001-48A1-8B13-3FE40FBA8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5351" y="2014016"/>
            <a:ext cx="5323247" cy="350269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15990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35CEF8C-EEF8-47D3-98A9-5B2C7FE35A00}"/>
              </a:ext>
            </a:extLst>
          </p:cNvPr>
          <p:cNvSpPr txBox="1">
            <a:spLocks/>
          </p:cNvSpPr>
          <p:nvPr/>
        </p:nvSpPr>
        <p:spPr>
          <a:xfrm>
            <a:off x="1103018" y="2730276"/>
            <a:ext cx="9985964" cy="10347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dirty="0">
                <a:ln/>
                <a:solidFill>
                  <a:schemeClr val="accent3"/>
                </a:solidFill>
                <a:latin typeface="Arial Black" panose="020B0A04020102020204" pitchFamily="34" charset="0"/>
              </a:rPr>
              <a:t>REFLEXIÓN</a:t>
            </a:r>
          </a:p>
        </p:txBody>
      </p:sp>
    </p:spTree>
    <p:extLst>
      <p:ext uri="{BB962C8B-B14F-4D97-AF65-F5344CB8AC3E}">
        <p14:creationId xmlns:p14="http://schemas.microsoft.com/office/powerpoint/2010/main" val="352924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DFEA1B-5127-42F5-ABBD-7038800F2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700" y="1509621"/>
            <a:ext cx="9372600" cy="3226279"/>
          </a:xfrm>
        </p:spPr>
        <p:txBody>
          <a:bodyPr>
            <a:normAutofit/>
          </a:bodyPr>
          <a:lstStyle/>
          <a:p>
            <a:pPr algn="ctr"/>
            <a:br>
              <a:rPr lang="es-PE" sz="4000" b="0" i="0" u="none" strike="noStrike" baseline="0" dirty="0">
                <a:solidFill>
                  <a:schemeClr val="accent3">
                    <a:lumMod val="50000"/>
                  </a:schemeClr>
                </a:solidFill>
                <a:effectLst/>
                <a:latin typeface="Cambria" panose="02040503050406030204" pitchFamily="18" charset="0"/>
              </a:rPr>
            </a:br>
            <a:r>
              <a:rPr lang="es-ES" sz="4000" dirty="0">
                <a:ln w="0"/>
                <a:solidFill>
                  <a:schemeClr val="accent3">
                    <a:lumMod val="50000"/>
                  </a:schemeClr>
                </a:solidFill>
                <a:effectLst/>
                <a:latin typeface="Amaranth" panose="02000503050000020004" pitchFamily="50" charset="0"/>
                <a:ea typeface="+mn-ea"/>
                <a:cs typeface="+mn-cs"/>
              </a:rPr>
              <a:t> Le llevaron un hombre sordo y tartamudo a Jesús para que lo sanara. </a:t>
            </a:r>
            <a:br>
              <a:rPr lang="es-ES" sz="4000" dirty="0">
                <a:ln w="0"/>
                <a:solidFill>
                  <a:schemeClr val="accent3">
                    <a:lumMod val="50000"/>
                  </a:schemeClr>
                </a:solidFill>
                <a:effectLst/>
                <a:latin typeface="Amaranth" panose="02000503050000020004" pitchFamily="50" charset="0"/>
                <a:ea typeface="+mn-ea"/>
                <a:cs typeface="+mn-cs"/>
              </a:rPr>
            </a:br>
            <a:br>
              <a:rPr lang="es-ES" sz="4000" dirty="0">
                <a:ln w="0"/>
                <a:solidFill>
                  <a:schemeClr val="accent3">
                    <a:lumMod val="50000"/>
                  </a:schemeClr>
                </a:solidFill>
                <a:effectLst/>
                <a:latin typeface="Amaranth" panose="02000503050000020004" pitchFamily="50" charset="0"/>
                <a:ea typeface="+mn-ea"/>
                <a:cs typeface="+mn-cs"/>
              </a:rPr>
            </a:br>
            <a:r>
              <a:rPr lang="es-ES" sz="4000" dirty="0">
                <a:ln w="0"/>
                <a:solidFill>
                  <a:schemeClr val="accent3">
                    <a:lumMod val="50000"/>
                  </a:schemeClr>
                </a:solidFill>
                <a:effectLst/>
                <a:latin typeface="Amaranth" panose="02000503050000020004" pitchFamily="50" charset="0"/>
                <a:ea typeface="+mn-ea"/>
                <a:cs typeface="+mn-cs"/>
              </a:rPr>
              <a:t>¿Qué problemas tenía el hombre? </a:t>
            </a:r>
            <a:endParaRPr lang="es-PE" sz="4000" dirty="0">
              <a:ln w="0"/>
              <a:solidFill>
                <a:schemeClr val="accent3">
                  <a:lumMod val="50000"/>
                </a:schemeClr>
              </a:solidFill>
              <a:effectLst/>
              <a:latin typeface="Amaranth" panose="02000503050000020004" pitchFamily="50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5871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C9D63AFF-FD1F-4AE2-B011-FA0EC9AD4E42}"/>
              </a:ext>
            </a:extLst>
          </p:cNvPr>
          <p:cNvSpPr/>
          <p:nvPr/>
        </p:nvSpPr>
        <p:spPr>
          <a:xfrm>
            <a:off x="1552898" y="2238103"/>
            <a:ext cx="4273140" cy="3021878"/>
          </a:xfrm>
          <a:prstGeom prst="roundRect">
            <a:avLst/>
          </a:prstGeom>
          <a:solidFill>
            <a:schemeClr val="bg1">
              <a:alpha val="80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56F20C-1382-407F-A567-F117B9CFE9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25480" y="3519577"/>
            <a:ext cx="3727976" cy="50033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s-ES" sz="19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No podía oír, ni hablar bien. </a:t>
            </a:r>
            <a:endParaRPr lang="es-PE" sz="19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59C64FB-8B82-46AF-8632-54DD9EA81FD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98395" y="1981943"/>
            <a:ext cx="4040707" cy="32780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7161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DFEA1B-5127-42F5-ABBD-7038800F2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8553" y="2828792"/>
            <a:ext cx="8134894" cy="1200416"/>
          </a:xfrm>
        </p:spPr>
        <p:txBody>
          <a:bodyPr>
            <a:normAutofit/>
          </a:bodyPr>
          <a:lstStyle/>
          <a:p>
            <a:pPr algn="ctr"/>
            <a:br>
              <a:rPr lang="es-PE" sz="1800" b="0" i="0" u="none" strike="noStrike" baseline="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es-ES" sz="5400" dirty="0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Amaranth" panose="02000503050000020004" pitchFamily="50" charset="0"/>
                <a:ea typeface="+mn-ea"/>
                <a:cs typeface="+mn-cs"/>
              </a:rPr>
              <a:t> ¿Cómo lo curó Jesús? </a:t>
            </a:r>
            <a:endParaRPr lang="es-PE" sz="5400" dirty="0">
              <a:ln w="0"/>
              <a:solidFill>
                <a:schemeClr val="accent3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Amaranth" panose="02000503050000020004" pitchFamily="50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9125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C9D63AFF-FD1F-4AE2-B011-FA0EC9AD4E42}"/>
              </a:ext>
            </a:extLst>
          </p:cNvPr>
          <p:cNvSpPr/>
          <p:nvPr/>
        </p:nvSpPr>
        <p:spPr>
          <a:xfrm>
            <a:off x="6569035" y="2325188"/>
            <a:ext cx="4273140" cy="3021878"/>
          </a:xfrm>
          <a:prstGeom prst="roundRect">
            <a:avLst/>
          </a:prstGeom>
          <a:solidFill>
            <a:schemeClr val="bg1">
              <a:alpha val="80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56F20C-1382-407F-A567-F117B9CFE9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41618" y="3120259"/>
            <a:ext cx="3727976" cy="1431735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s-ES" sz="19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Él lo apartó a un lado de la gente, le metió los dedos en los oídos y le tocó la lengua con saliva. Después, mirando al cielo, suspiró y le dijo: "¡</a:t>
            </a:r>
            <a:r>
              <a:rPr lang="es-ES" sz="19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Effetá</a:t>
            </a:r>
            <a:r>
              <a:rPr lang="es-ES" sz="19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!"</a:t>
            </a:r>
            <a:endParaRPr lang="es-PE" sz="19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581C65D-3872-43B7-A09B-B2C3DB4CA60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275" y="2450150"/>
            <a:ext cx="5648179" cy="2771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23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DFEA1B-5127-42F5-ABBD-7038800F2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2769326"/>
            <a:ext cx="11094720" cy="1207452"/>
          </a:xfrm>
        </p:spPr>
        <p:txBody>
          <a:bodyPr>
            <a:normAutofit/>
          </a:bodyPr>
          <a:lstStyle/>
          <a:p>
            <a:pPr algn="ctr"/>
            <a:r>
              <a:rPr lang="es-ES" sz="4900" dirty="0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Amaranth" panose="02000503050000020004" pitchFamily="50" charset="0"/>
                <a:ea typeface="+mn-ea"/>
                <a:cs typeface="+mn-cs"/>
              </a:rPr>
              <a:t>¿Que significa </a:t>
            </a:r>
            <a:r>
              <a:rPr lang="es-ES" sz="4900" dirty="0" err="1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Amaranth" panose="02000503050000020004" pitchFamily="50" charset="0"/>
                <a:ea typeface="+mn-ea"/>
                <a:cs typeface="+mn-cs"/>
              </a:rPr>
              <a:t>Effetá</a:t>
            </a:r>
            <a:r>
              <a:rPr lang="es-ES" sz="4900" dirty="0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Amaranth" panose="02000503050000020004" pitchFamily="50" charset="0"/>
                <a:ea typeface="+mn-ea"/>
                <a:cs typeface="+mn-cs"/>
              </a:rPr>
              <a:t>?</a:t>
            </a:r>
            <a:endParaRPr lang="es-PE" sz="5400" dirty="0">
              <a:ln w="0"/>
              <a:solidFill>
                <a:schemeClr val="accent3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Amaranth" panose="02000503050000020004" pitchFamily="50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392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1984</TotalTime>
  <Words>783</Words>
  <Application>Microsoft Office PowerPoint</Application>
  <PresentationFormat>Widescreen</PresentationFormat>
  <Paragraphs>232</Paragraphs>
  <Slides>23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Adobe Gothic Std B</vt:lpstr>
      <vt:lpstr>Amaranth</vt:lpstr>
      <vt:lpstr>Arial</vt:lpstr>
      <vt:lpstr>Arial Black</vt:lpstr>
      <vt:lpstr>Cambria</vt:lpstr>
      <vt:lpstr>Euphemia</vt:lpstr>
      <vt:lpstr>Times New Roman</vt:lpstr>
      <vt:lpstr>Wingdings</vt:lpstr>
      <vt:lpstr>Children Playing 16x9</vt:lpstr>
      <vt:lpstr>Ministerio Amigos de Jesús y María</vt:lpstr>
      <vt:lpstr>PowerPoint Presentation</vt:lpstr>
      <vt:lpstr>PowerPoint Presentation</vt:lpstr>
      <vt:lpstr>PowerPoint Presentation</vt:lpstr>
      <vt:lpstr>  Le llevaron un hombre sordo y tartamudo a Jesús para que lo sanara.   ¿Qué problemas tenía el hombre? </vt:lpstr>
      <vt:lpstr>PowerPoint Presentation</vt:lpstr>
      <vt:lpstr>  ¿Cómo lo curó Jesús? </vt:lpstr>
      <vt:lpstr>PowerPoint Presentation</vt:lpstr>
      <vt:lpstr>¿Que significa Effetá?</vt:lpstr>
      <vt:lpstr>PowerPoint Presentation</vt:lpstr>
      <vt:lpstr>  Oímos a personas hablar con los oídos.   ¿Cómo oímos a Dios hablar?</vt:lpstr>
      <vt:lpstr>PowerPoint Presentation</vt:lpstr>
      <vt:lpstr>¿Hacemos tiempo todos los días apartados y en silencio para escuchar a Jesús?</vt:lpstr>
      <vt:lpstr>  Después de tocarle los oídos y la lengua con saliva, Jesús, mira hacia el cielo y suspira.   ¿Qué significa la mirada hacia el cielo y el suspiro?</vt:lpstr>
      <vt:lpstr>PowerPoint Presentation</vt:lpstr>
      <vt:lpstr>PowerPoint Presentation</vt:lpstr>
      <vt:lpstr>Igual Jesús quiere abrir nuestro corazón y mandar su Espíritu Santo para que podamos escucharlo bien y así amar como Él ama con palabras y acciones buenas. Tratemos de darle tiempo a Jesús en silencio y pedirle que abra nuestro corazón para recibir su Espíritu Santo y ser su luz en el mundo.</vt:lpstr>
      <vt:lpstr>PowerPoint Presentation</vt:lpstr>
      <vt:lpstr>PowerPoint Presentation</vt:lpstr>
      <vt:lpstr>Dibujar un corazón con una(s) mano(s):  1-Orando (Escuchando a Dios) 2-Dandole la mano a otro (Perdonando) 3-Agarrando a otro por la muñeca (Ayudando) 4-Hacia arriba (Obedeciendo a Dios)</vt:lpstr>
      <vt:lpstr>PowerPoint Presentation</vt:lpstr>
      <vt:lpstr>PowerPoint Presentation</vt:lpstr>
      <vt:lpstr>Quiero Escuchar tu Voz, Juan José Díaz, https://youtu.be/F5uR2I9UCPQ?si=iT8gkUN2bWxAVrlO (8+ años)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Amigos de Jesús y María</dc:title>
  <dc:creator>Mercedes Cristina Bermudez-Garcia</dc:creator>
  <cp:lastModifiedBy>Maria Varona</cp:lastModifiedBy>
  <cp:revision>100</cp:revision>
  <dcterms:created xsi:type="dcterms:W3CDTF">2021-03-01T17:42:30Z</dcterms:created>
  <dcterms:modified xsi:type="dcterms:W3CDTF">2024-08-28T01:57:32Z</dcterms:modified>
</cp:coreProperties>
</file>