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54" y="-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3336236" cy="365125"/>
          </a:xfrm>
        </p:spPr>
        <p:txBody>
          <a:bodyPr/>
          <a:lstStyle/>
          <a:p>
            <a:r>
              <a:rPr lang="en-US" dirty="0"/>
              <a:t>XXIV Domingo del </a:t>
            </a:r>
            <a:r>
              <a:rPr lang="en-US" dirty="0" err="1"/>
              <a:t>Tiempo</a:t>
            </a:r>
            <a:r>
              <a:rPr lang="en-US" dirty="0"/>
              <a:t> </a:t>
            </a:r>
            <a:r>
              <a:rPr lang="en-US" dirty="0" err="1"/>
              <a:t>Ordinario</a:t>
            </a:r>
            <a:r>
              <a:rPr lang="en-US" dirty="0"/>
              <a:t> (</a:t>
            </a:r>
            <a:r>
              <a:rPr lang="en-US" dirty="0" err="1"/>
              <a:t>Ciclo</a:t>
            </a:r>
            <a:r>
              <a:rPr lang="en-US" dirty="0"/>
              <a:t> B)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C849-386E-431B-ACD8-036C57CB4C81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4356" y="4856232"/>
            <a:ext cx="1901687" cy="1901687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6939162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4765D-510E-4894-B23F-6C80998A25F5}" type="datetimeFigureOut">
              <a:rPr lang="en-US" smtClean="0"/>
              <a:t>9/5/2021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C849-386E-431B-ACD8-036C57CB4C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8135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4765D-510E-4894-B23F-6C80998A25F5}" type="datetimeFigureOut">
              <a:rPr lang="en-US" smtClean="0"/>
              <a:t>9/5/2021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C849-386E-431B-ACD8-036C57CB4C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50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4765D-510E-4894-B23F-6C80998A25F5}" type="datetimeFigureOut">
              <a:rPr lang="en-US" smtClean="0"/>
              <a:t>9/5/2021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C849-386E-431B-ACD8-036C57CB4C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9966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3256722" cy="365125"/>
          </a:xfrm>
        </p:spPr>
        <p:txBody>
          <a:bodyPr/>
          <a:lstStyle/>
          <a:p>
            <a:r>
              <a:rPr lang="en-US" dirty="0"/>
              <a:t>XXIV Domingo del </a:t>
            </a:r>
            <a:r>
              <a:rPr lang="en-US" dirty="0" err="1"/>
              <a:t>Tiempo</a:t>
            </a:r>
            <a:r>
              <a:rPr lang="en-US" dirty="0"/>
              <a:t> </a:t>
            </a:r>
            <a:r>
              <a:rPr lang="en-US" dirty="0" err="1"/>
              <a:t>Ordinario</a:t>
            </a:r>
            <a:r>
              <a:rPr lang="en-US" dirty="0"/>
              <a:t> (</a:t>
            </a:r>
            <a:r>
              <a:rPr lang="en-US" dirty="0" err="1"/>
              <a:t>Ciclo</a:t>
            </a:r>
            <a:r>
              <a:rPr lang="en-US" dirty="0"/>
              <a:t> B)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83969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4765D-510E-4894-B23F-6C80998A25F5}" type="datetimeFigureOut">
              <a:rPr lang="en-US" smtClean="0"/>
              <a:t>9/5/2021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C849-386E-431B-ACD8-036C57CB4C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447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4765D-510E-4894-B23F-6C80998A25F5}" type="datetimeFigureOut">
              <a:rPr lang="en-US" smtClean="0"/>
              <a:t>9/5/2021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C849-386E-431B-ACD8-036C57CB4C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4695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3879574" cy="365125"/>
          </a:xfrm>
        </p:spPr>
        <p:txBody>
          <a:bodyPr/>
          <a:lstStyle/>
          <a:p>
            <a:r>
              <a:rPr lang="en-US" dirty="0"/>
              <a:t>XXIV Domingo del </a:t>
            </a:r>
            <a:r>
              <a:rPr lang="en-US" dirty="0" err="1"/>
              <a:t>Tiempo</a:t>
            </a:r>
            <a:r>
              <a:rPr lang="en-US" dirty="0"/>
              <a:t> </a:t>
            </a:r>
            <a:r>
              <a:rPr lang="en-US" dirty="0" err="1"/>
              <a:t>Ordinario</a:t>
            </a:r>
            <a:r>
              <a:rPr lang="en-US" dirty="0"/>
              <a:t> (</a:t>
            </a:r>
            <a:r>
              <a:rPr lang="en-US" dirty="0" err="1"/>
              <a:t>Ciclo</a:t>
            </a:r>
            <a:r>
              <a:rPr lang="en-US" dirty="0"/>
              <a:t> B)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4356" y="4856232"/>
            <a:ext cx="1901687" cy="1901687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751"/>
          <a:stretch/>
        </p:blipFill>
        <p:spPr>
          <a:xfrm>
            <a:off x="0" y="0"/>
            <a:ext cx="1386865" cy="1277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214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4356" y="4856232"/>
            <a:ext cx="1901687" cy="1901687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751"/>
          <a:stretch/>
        </p:blipFill>
        <p:spPr>
          <a:xfrm>
            <a:off x="0" y="-1"/>
            <a:ext cx="1938461" cy="1785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019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4765D-510E-4894-B23F-6C80998A25F5}" type="datetimeFigureOut">
              <a:rPr lang="en-US" smtClean="0"/>
              <a:t>9/5/2021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C849-386E-431B-ACD8-036C57CB4C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1509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4765D-510E-4894-B23F-6C80998A25F5}" type="datetimeFigureOut">
              <a:rPr lang="en-US" smtClean="0"/>
              <a:t>9/5/2021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C849-386E-431B-ACD8-036C57CB4C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817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67000"/>
              </a:schemeClr>
            </a:gs>
            <a:gs pos="48000">
              <a:schemeClr val="accent6">
                <a:lumMod val="97000"/>
                <a:lumOff val="3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B4765D-510E-4894-B23F-6C80998A25F5}" type="datetimeFigureOut">
              <a:rPr lang="en-US" smtClean="0"/>
              <a:t>9/5/2021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08C849-386E-431B-ACD8-036C57CB4C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414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>
              <a:lumMod val="95000"/>
            </a:schemeClr>
          </a:solidFill>
          <a:latin typeface="A little sunshine" panose="02000603000000000000" pitchFamily="2" charset="0"/>
          <a:ea typeface="A little sunshine" panose="02000603000000000000" pitchFamily="2" charset="0"/>
          <a:cs typeface="Aharoni" panose="02010803020104030203" pitchFamily="2" charset="-79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A little sunshine" panose="02000603000000000000" pitchFamily="2" charset="0"/>
          <a:ea typeface="A little sunshine" panose="02000603000000000000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A little sunshine" panose="02000603000000000000" pitchFamily="2" charset="0"/>
          <a:ea typeface="A little sunshine" panose="02000603000000000000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A little sunshine" panose="02000603000000000000" pitchFamily="2" charset="0"/>
          <a:ea typeface="A little sunshine" panose="02000603000000000000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A little sunshine" panose="02000603000000000000" pitchFamily="2" charset="0"/>
          <a:ea typeface="A little sunshine" panose="02000603000000000000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A little sunshine" panose="02000603000000000000" pitchFamily="2" charset="0"/>
          <a:ea typeface="A little sunshine" panose="02000603000000000000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dOreoIjbCjU?feature=oembed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SgL0onR-K8U?feature=oembed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751"/>
          <a:stretch/>
        </p:blipFill>
        <p:spPr>
          <a:xfrm>
            <a:off x="3219829" y="0"/>
            <a:ext cx="5752342" cy="52977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203200" y="2496457"/>
            <a:ext cx="12192000" cy="2387600"/>
          </a:xfrm>
        </p:spPr>
        <p:txBody>
          <a:bodyPr>
            <a:normAutofit/>
          </a:bodyPr>
          <a:lstStyle/>
          <a:p>
            <a:r>
              <a:rPr lang="es-ES" sz="8000" dirty="0">
                <a:solidFill>
                  <a:schemeClr val="accent6">
                    <a:lumMod val="50000"/>
                  </a:schemeClr>
                </a:solidFill>
              </a:rPr>
              <a:t>Ministerio Amigos de Jesús y María</a:t>
            </a:r>
            <a:endParaRPr lang="en-US" sz="8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0800" y="5202238"/>
            <a:ext cx="9144000" cy="1655762"/>
          </a:xfrm>
        </p:spPr>
        <p:txBody>
          <a:bodyPr>
            <a:normAutofit fontScale="92500" lnSpcReduction="10000"/>
          </a:bodyPr>
          <a:lstStyle/>
          <a:p>
            <a:r>
              <a:rPr lang="en-US" sz="3600" dirty="0"/>
              <a:t>XXIV Domingo del </a:t>
            </a:r>
            <a:r>
              <a:rPr lang="en-US" sz="3600" dirty="0" err="1"/>
              <a:t>Tiempo</a:t>
            </a:r>
            <a:r>
              <a:rPr lang="en-US" sz="3600" dirty="0"/>
              <a:t> </a:t>
            </a:r>
            <a:r>
              <a:rPr lang="en-US" sz="3600" dirty="0" err="1"/>
              <a:t>Ordinario</a:t>
            </a:r>
            <a:endParaRPr lang="en-US" sz="3600" dirty="0"/>
          </a:p>
          <a:p>
            <a:r>
              <a:rPr lang="es-ES" sz="3600" dirty="0"/>
              <a:t>Marcos 8, 27-35 </a:t>
            </a:r>
          </a:p>
          <a:p>
            <a:r>
              <a:rPr lang="es-ES" sz="3600" b="1" dirty="0"/>
              <a:t>Carga tu Cruz y Sígueme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874979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45635" y="123455"/>
            <a:ext cx="7111040" cy="1325563"/>
          </a:xfrm>
        </p:spPr>
        <p:txBody>
          <a:bodyPr/>
          <a:lstStyle/>
          <a:p>
            <a:pPr algn="ctr"/>
            <a:r>
              <a:rPr lang="es-ES" b="0" dirty="0"/>
              <a:t> </a:t>
            </a:r>
            <a:r>
              <a:rPr lang="es-ES" dirty="0"/>
              <a:t>¿Qué nos pide Jesús al final de este evangelio? 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31304" y="5380672"/>
            <a:ext cx="970059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b="0" i="0" u="none" strike="noStrike" baseline="0" dirty="0">
              <a:solidFill>
                <a:srgbClr val="000000"/>
              </a:solidFill>
            </a:endParaRPr>
          </a:p>
          <a:p>
            <a:pPr algn="ctr"/>
            <a:r>
              <a:rPr lang="es-ES" sz="3600" b="0" i="0" u="none" strike="noStrike" baseline="0" dirty="0">
                <a:solidFill>
                  <a:schemeClr val="bg1"/>
                </a:solidFill>
                <a:latin typeface="A little sunshine" panose="02000603000000000000" pitchFamily="2" charset="0"/>
                <a:ea typeface="A little sunshine" panose="02000603000000000000" pitchFamily="2" charset="0"/>
              </a:rPr>
              <a:t>El que quiera venir conmigo, que </a:t>
            </a:r>
          </a:p>
          <a:p>
            <a:pPr algn="ctr"/>
            <a:r>
              <a:rPr lang="es-ES" sz="3600" b="0" i="0" u="none" strike="noStrike" baseline="0" dirty="0">
                <a:solidFill>
                  <a:schemeClr val="bg1"/>
                </a:solidFill>
                <a:latin typeface="A little sunshine" panose="02000603000000000000" pitchFamily="2" charset="0"/>
                <a:ea typeface="A little sunshine" panose="02000603000000000000" pitchFamily="2" charset="0"/>
              </a:rPr>
              <a:t>cargue con su cruz y me siga.</a:t>
            </a:r>
            <a:endParaRPr lang="en-US" sz="3600" dirty="0">
              <a:solidFill>
                <a:schemeClr val="bg1"/>
              </a:solidFill>
              <a:latin typeface="A little sunshine" panose="02000603000000000000" pitchFamily="2" charset="0"/>
              <a:ea typeface="A little sunshine" panose="02000603000000000000" pitchFamily="2" charset="0"/>
            </a:endParaRPr>
          </a:p>
        </p:txBody>
      </p:sp>
      <p:pic>
        <p:nvPicPr>
          <p:cNvPr id="9218" name="Picture 2" descr="Catequesis de la Diócesis de Santiago de Compostela: Recursos catequéticos  para el Domingo XXII del Tiempo Ordinari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1165" y="1449018"/>
            <a:ext cx="6461684" cy="4213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8006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6184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en-US" sz="6000" b="0" dirty="0"/>
              <a:t> </a:t>
            </a:r>
            <a:r>
              <a:rPr lang="es-419" sz="6000" dirty="0"/>
              <a:t>¿Qué significa esto? </a:t>
            </a:r>
          </a:p>
        </p:txBody>
      </p:sp>
      <p:sp>
        <p:nvSpPr>
          <p:cNvPr id="3" name="Rectangle 2"/>
          <p:cNvSpPr/>
          <p:nvPr/>
        </p:nvSpPr>
        <p:spPr>
          <a:xfrm>
            <a:off x="510989" y="4636277"/>
            <a:ext cx="9533964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000" b="0" i="0" u="none" strike="noStrike" baseline="0" dirty="0">
              <a:solidFill>
                <a:srgbClr val="000000"/>
              </a:solidFill>
              <a:latin typeface="Cambria"/>
            </a:endParaRPr>
          </a:p>
          <a:p>
            <a:r>
              <a:rPr lang="es-ES" sz="3000" b="0" i="0" u="none" strike="noStrike" baseline="0" dirty="0">
                <a:solidFill>
                  <a:schemeClr val="bg1"/>
                </a:solidFill>
                <a:latin typeface="A little sunshine" panose="02000603000000000000" pitchFamily="2" charset="0"/>
                <a:ea typeface="A little sunshine" panose="02000603000000000000" pitchFamily="2" charset="0"/>
              </a:rPr>
              <a:t>Igual que el sacrificio de Jesús nos abre las puertas a la vida eterna, nuestros sacrificios por Jesús nos ayudan a llegar a la vida eterna y a llevar a otras almas a la vida eterna. </a:t>
            </a:r>
            <a:endParaRPr lang="en-US" sz="3000" dirty="0">
              <a:solidFill>
                <a:schemeClr val="bg1"/>
              </a:solidFill>
              <a:latin typeface="A little sunshine" panose="02000603000000000000" pitchFamily="2" charset="0"/>
              <a:ea typeface="A little sunshine" panose="02000603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8822" t="25869" r="40293" b="30187"/>
          <a:stretch/>
        </p:blipFill>
        <p:spPr>
          <a:xfrm>
            <a:off x="335969" y="1632841"/>
            <a:ext cx="2546253" cy="3012141"/>
          </a:xfrm>
          <a:prstGeom prst="rect">
            <a:avLst/>
          </a:prstGeom>
        </p:spPr>
      </p:pic>
      <p:pic>
        <p:nvPicPr>
          <p:cNvPr id="10242" name="Picture 2" descr="Sin título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6" t="13130" r="53182" b="26881"/>
          <a:stretch/>
        </p:blipFill>
        <p:spPr bwMode="auto">
          <a:xfrm>
            <a:off x="3052482" y="1632840"/>
            <a:ext cx="3155846" cy="3012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Sin título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14" t="13844" r="3489" b="24567"/>
          <a:stretch/>
        </p:blipFill>
        <p:spPr bwMode="auto">
          <a:xfrm>
            <a:off x="6306671" y="1632839"/>
            <a:ext cx="2648293" cy="3003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Obras de misericordia… con ojos de niño (4) | Contracorriente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4" t="16372" r="5866" b="14225"/>
          <a:stretch/>
        </p:blipFill>
        <p:spPr bwMode="auto">
          <a:xfrm>
            <a:off x="9070968" y="1632839"/>
            <a:ext cx="2921449" cy="3012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4194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74064" y="1246813"/>
            <a:ext cx="499462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dirty="0">
                <a:solidFill>
                  <a:schemeClr val="bg1"/>
                </a:solidFill>
                <a:latin typeface="A little sunshine" panose="02000603000000000000" pitchFamily="2" charset="0"/>
                <a:ea typeface="A little sunshine" panose="02000603000000000000" pitchFamily="2" charset="0"/>
              </a:rPr>
              <a:t>Que c</a:t>
            </a:r>
            <a:r>
              <a:rPr lang="es-ES" sz="2400" b="0" i="0" u="none" strike="noStrike" baseline="0" dirty="0">
                <a:solidFill>
                  <a:schemeClr val="bg1"/>
                </a:solidFill>
                <a:latin typeface="A little sunshine" panose="02000603000000000000" pitchFamily="2" charset="0"/>
                <a:ea typeface="A little sunshine" panose="02000603000000000000" pitchFamily="2" charset="0"/>
              </a:rPr>
              <a:t>uando decidimos seguir los mandamientos de Dios y no algún amigo desobediente; </a:t>
            </a:r>
            <a:endParaRPr lang="en-US" sz="2400" dirty="0">
              <a:solidFill>
                <a:schemeClr val="bg1"/>
              </a:solidFill>
              <a:latin typeface="A little sunshine" panose="02000603000000000000" pitchFamily="2" charset="0"/>
              <a:ea typeface="A little sunshine" panose="02000603000000000000" pitchFamily="2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96184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en-US" sz="6000" b="0" dirty="0"/>
              <a:t> </a:t>
            </a:r>
            <a:r>
              <a:rPr lang="es-419" sz="6000" dirty="0"/>
              <a:t>¿Qué significa esto? </a:t>
            </a:r>
          </a:p>
        </p:txBody>
      </p:sp>
      <p:pic>
        <p:nvPicPr>
          <p:cNvPr id="11266" name="Picture 2" descr="Obras de misericordia… con ojos de niño (6) | Contracorrient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8" t="11626" r="9244" b="21432"/>
          <a:stretch/>
        </p:blipFill>
        <p:spPr bwMode="auto">
          <a:xfrm>
            <a:off x="197570" y="2411062"/>
            <a:ext cx="4073948" cy="4323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4508608" y="5456111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sz="2400" dirty="0">
                <a:solidFill>
                  <a:schemeClr val="bg1"/>
                </a:solidFill>
                <a:latin typeface="A little sunshine" panose="02000603000000000000" pitchFamily="2" charset="0"/>
                <a:ea typeface="A little sunshine" panose="02000603000000000000" pitchFamily="2" charset="0"/>
              </a:rPr>
              <a:t>C</a:t>
            </a:r>
            <a:r>
              <a:rPr lang="es-ES" sz="2400" b="0" i="0" u="none" strike="noStrike" baseline="0" dirty="0">
                <a:solidFill>
                  <a:schemeClr val="bg1"/>
                </a:solidFill>
                <a:latin typeface="A little sunshine" panose="02000603000000000000" pitchFamily="2" charset="0"/>
                <a:ea typeface="A little sunshine" panose="02000603000000000000" pitchFamily="2" charset="0"/>
              </a:rPr>
              <a:t>uando dejamos de hacer algo que nos gusta por ayudar a otro o a Jesús, estamos cargando nuestra cruz y ganando la vida eterna.</a:t>
            </a:r>
            <a:endParaRPr lang="en-US" sz="2400" dirty="0">
              <a:solidFill>
                <a:schemeClr val="bg1"/>
              </a:solidFill>
              <a:latin typeface="A little sunshine" panose="02000603000000000000" pitchFamily="2" charset="0"/>
              <a:ea typeface="A little sunshine" panose="02000603000000000000" pitchFamily="2" charset="0"/>
            </a:endParaRPr>
          </a:p>
        </p:txBody>
      </p:sp>
      <p:pic>
        <p:nvPicPr>
          <p:cNvPr id="11268" name="Picture 4" descr="Obras de misericordia… con ojos de niño (7) | Contracorrient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26" t="11959" r="20122" b="21313"/>
          <a:stretch/>
        </p:blipFill>
        <p:spPr bwMode="auto">
          <a:xfrm>
            <a:off x="4906897" y="1421747"/>
            <a:ext cx="2852221" cy="3966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Obras de misericordia… con ojos de niño (7) | Contracorrient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69" t="11587" r="17878" b="12918"/>
          <a:stretch/>
        </p:blipFill>
        <p:spPr bwMode="auto">
          <a:xfrm>
            <a:off x="7920483" y="1421747"/>
            <a:ext cx="2586191" cy="4000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0868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4024" y="242047"/>
            <a:ext cx="10833847" cy="1325563"/>
          </a:xfrm>
        </p:spPr>
        <p:txBody>
          <a:bodyPr>
            <a:normAutofit/>
          </a:bodyPr>
          <a:lstStyle/>
          <a:p>
            <a:r>
              <a:rPr lang="es-ES" b="0" dirty="0"/>
              <a:t> </a:t>
            </a:r>
            <a:r>
              <a:rPr lang="es-ES" dirty="0"/>
              <a:t>La vida terrenal se acaba, pero nuestra alma va al cielo si seguimos a Jesús. </a:t>
            </a:r>
            <a:endParaRPr lang="en-US" dirty="0"/>
          </a:p>
        </p:txBody>
      </p:sp>
      <p:pic>
        <p:nvPicPr>
          <p:cNvPr id="12294" name="Picture 6" descr="https://cdn-mx.ppc-editorial.com/cdn/farfuture/yBJJFjHMtSqn0wdj7II-RsmNhtZ6Y2ofj3ue9_LKEjQ/mtime:1572801505/sites/default/files/styles/large/public/imagenes/carruseles/orar-por-las-almas-buen-archivo.png?itok=fYHCiN5Q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45" r="30168"/>
          <a:stretch/>
        </p:blipFill>
        <p:spPr bwMode="auto">
          <a:xfrm>
            <a:off x="524433" y="1567610"/>
            <a:ext cx="3630706" cy="4696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39816" t="29598" r="17941" b="29990"/>
          <a:stretch/>
        </p:blipFill>
        <p:spPr>
          <a:xfrm>
            <a:off x="4155139" y="1801908"/>
            <a:ext cx="6426006" cy="3456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798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8" name="Picture 6" descr="900+ ideas de Mensajes biblicos en 2021 | mensajes bíblicos, frases  cristianas, cristian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7789" y="206094"/>
            <a:ext cx="8535286" cy="6509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56766" y="-842776"/>
            <a:ext cx="9144000" cy="2387600"/>
          </a:xfrm>
        </p:spPr>
        <p:txBody>
          <a:bodyPr>
            <a:normAutofit/>
          </a:bodyPr>
          <a:lstStyle/>
          <a:p>
            <a:r>
              <a:rPr lang="en-US" sz="9600" dirty="0" err="1"/>
              <a:t>Actividades</a:t>
            </a:r>
            <a:endParaRPr lang="en-US" sz="9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7918" y="8389191"/>
            <a:ext cx="9144000" cy="1655762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18483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1.bp.blogspot.com/-0fV_wOdur1k/VdniXDxdvKI/AAAAAAAAKSk/Mbh2R74zHjA/s1600/61-%2B24%25C2%25BA%2BDOMINGO%2B%2B-%2Bsetiem%2B1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5" t="2533" r="4936" b="51735"/>
          <a:stretch/>
        </p:blipFill>
        <p:spPr bwMode="auto">
          <a:xfrm>
            <a:off x="1559857" y="363071"/>
            <a:ext cx="8873961" cy="6320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 flipH="1">
            <a:off x="470647" y="117693"/>
            <a:ext cx="806824" cy="67403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COLOREAR</a:t>
            </a:r>
          </a:p>
        </p:txBody>
      </p:sp>
    </p:spTree>
    <p:extLst>
      <p:ext uri="{BB962C8B-B14F-4D97-AF65-F5344CB8AC3E}">
        <p14:creationId xmlns:p14="http://schemas.microsoft.com/office/powerpoint/2010/main" val="5676003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https://1.bp.blogspot.com/-0fV_wOdur1k/VdniXDxdvKI/AAAAAAAAKSk/Mbh2R74zHjA/s1600/61-%2B24%25C2%25BA%2BDOMINGO%2B%2B-%2Bsetiem%2B1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4" t="49147" r="3582" b="10882"/>
          <a:stretch/>
        </p:blipFill>
        <p:spPr bwMode="auto">
          <a:xfrm>
            <a:off x="914400" y="591670"/>
            <a:ext cx="10071847" cy="6091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99447" y="2205317"/>
            <a:ext cx="4168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C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716306" y="2205317"/>
            <a:ext cx="4168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133165" y="2205317"/>
            <a:ext cx="4168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550024" y="2205317"/>
            <a:ext cx="4168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Á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913095" y="2205317"/>
            <a:ext cx="4168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350124" y="2205317"/>
            <a:ext cx="4168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783792" y="2205317"/>
            <a:ext cx="4168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299447" y="2680446"/>
            <a:ext cx="4168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716306" y="2680446"/>
            <a:ext cx="4168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L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133165" y="2658033"/>
            <a:ext cx="4168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550023" y="2635620"/>
            <a:ext cx="4168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913094" y="2658033"/>
            <a:ext cx="4168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22929" y="3088336"/>
            <a:ext cx="2407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      O    </a:t>
            </a:r>
            <a:r>
              <a:rPr lang="en-US" b="1" dirty="0">
                <a:solidFill>
                  <a:srgbClr val="FF0000"/>
                </a:solidFill>
              </a:rPr>
              <a:t>M</a:t>
            </a:r>
            <a:r>
              <a:rPr lang="en-US" dirty="0"/>
              <a:t>      B     R     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12843" y="3541052"/>
            <a:ext cx="24271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     U     </a:t>
            </a:r>
            <a:r>
              <a:rPr lang="en-US" b="1" dirty="0">
                <a:solidFill>
                  <a:srgbClr val="FF0000"/>
                </a:solidFill>
              </a:rPr>
              <a:t>E</a:t>
            </a:r>
            <a:r>
              <a:rPr lang="en-US" dirty="0"/>
              <a:t>       R     T     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519518" y="3991058"/>
            <a:ext cx="16069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      R      E      </a:t>
            </a:r>
            <a:r>
              <a:rPr lang="en-US" b="1" dirty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322979" y="4424071"/>
            <a:ext cx="16439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       </a:t>
            </a:r>
            <a:r>
              <a:rPr lang="en-US" b="1" dirty="0">
                <a:solidFill>
                  <a:srgbClr val="FF0000"/>
                </a:solidFill>
              </a:rPr>
              <a:t>I</a:t>
            </a:r>
            <a:r>
              <a:rPr lang="en-US" dirty="0"/>
              <a:t>       G    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538008" y="4844061"/>
            <a:ext cx="16069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      I       D    </a:t>
            </a:r>
            <a:r>
              <a:rPr lang="en-US" b="1" dirty="0">
                <a:solidFill>
                  <a:srgbClr val="FF0000"/>
                </a:solidFill>
              </a:rPr>
              <a:t>A</a:t>
            </a:r>
            <a:endParaRPr lang="en-US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2716306" y="5307090"/>
            <a:ext cx="2850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b="1" dirty="0">
                <a:solidFill>
                  <a:srgbClr val="FF0000"/>
                </a:solidFill>
              </a:rPr>
              <a:t>S</a:t>
            </a:r>
            <a:r>
              <a:rPr lang="en-US" dirty="0"/>
              <a:t>      A      L      V     A     R    </a:t>
            </a:r>
            <a:r>
              <a:rPr lang="en-US" dirty="0">
                <a:latin typeface="Adobe Caslon Pro" panose="0205050205050A020403" pitchFamily="18" charset="0"/>
              </a:rPr>
              <a:t>Á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2136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  <p:bldP spid="8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3" grpId="0"/>
      <p:bldP spid="4" grpId="0"/>
      <p:bldP spid="17" grpId="0"/>
      <p:bldP spid="18" grpId="0"/>
      <p:bldP spid="19" grpId="0"/>
      <p:bldP spid="2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34853" t="25479" r="13860" b="61770"/>
          <a:stretch/>
        </p:blipFill>
        <p:spPr>
          <a:xfrm>
            <a:off x="1480203" y="188259"/>
            <a:ext cx="10581809" cy="147917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32978" t="26067" r="12205" b="6253"/>
          <a:stretch/>
        </p:blipFill>
        <p:spPr>
          <a:xfrm>
            <a:off x="268941" y="1909482"/>
            <a:ext cx="6683189" cy="463923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31986" t="57062" r="16176" b="17827"/>
          <a:stretch/>
        </p:blipFill>
        <p:spPr>
          <a:xfrm>
            <a:off x="3811821" y="1909482"/>
            <a:ext cx="8250191" cy="246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0821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Premium Vector | Cartoon drawing of jesus chris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83" b="9662"/>
          <a:stretch/>
        </p:blipFill>
        <p:spPr bwMode="auto">
          <a:xfrm>
            <a:off x="-1" y="10"/>
            <a:ext cx="1219200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9448" y="1913950"/>
            <a:ext cx="4204137" cy="134275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ORACIÓN</a:t>
            </a:r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525516" y="3417573"/>
            <a:ext cx="4593021" cy="26198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s-419" sz="2400" dirty="0"/>
              <a:t>Señor, quiero seguirte. Ayúdame a cargar mi cruz con amor obedeciendo, ayudando a las necesidades de mis hermanos, y ofreciéndote mis sacrificios para la salvación de las almas. Sálvame Señor. Amen</a:t>
            </a:r>
          </a:p>
        </p:txBody>
      </p:sp>
      <p:pic>
        <p:nvPicPr>
          <p:cNvPr id="5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86270E43-55D6-4B77-90E9-9AA11C0C46E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8605" y="213359"/>
            <a:ext cx="2447109" cy="2447109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79613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5889" y="134999"/>
            <a:ext cx="10515600" cy="1325563"/>
          </a:xfrm>
        </p:spPr>
        <p:txBody>
          <a:bodyPr/>
          <a:lstStyle/>
          <a:p>
            <a:r>
              <a:rPr lang="es-ES" dirty="0"/>
              <a:t>Jesús mi Salvador, </a:t>
            </a:r>
            <a:r>
              <a:rPr lang="es-ES" dirty="0" err="1"/>
              <a:t>Generation</a:t>
            </a:r>
            <a:r>
              <a:rPr lang="es-ES" dirty="0"/>
              <a:t> 12 </a:t>
            </a:r>
            <a:r>
              <a:rPr lang="es-ES" dirty="0" err="1"/>
              <a:t>Kids</a:t>
            </a:r>
            <a:endParaRPr lang="en-US" dirty="0"/>
          </a:p>
        </p:txBody>
      </p:sp>
      <p:pic>
        <p:nvPicPr>
          <p:cNvPr id="4" name="Online Media 3" title="Generación 12 Kids - Jesús Mi Salvador (VIDEO OFICIAL)">
            <a:hlinkClick r:id="" action="ppaction://media"/>
            <a:extLst>
              <a:ext uri="{FF2B5EF4-FFF2-40B4-BE49-F238E27FC236}">
                <a16:creationId xmlns:a16="http://schemas.microsoft.com/office/drawing/2014/main" id="{D940BC9D-22DC-422F-8129-A46DC1E32DA6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778174" y="1344563"/>
            <a:ext cx="9232729" cy="5216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953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/>
              <a:t>Marcos 8, 27-35 </a:t>
            </a:r>
            <a:br>
              <a:rPr lang="es-ES" dirty="0"/>
            </a:br>
            <a:r>
              <a:rPr lang="es-ES" dirty="0"/>
              <a:t>Carga tu Cruz y Sígueme</a:t>
            </a:r>
            <a:endParaRPr lang="en-US" dirty="0"/>
          </a:p>
        </p:txBody>
      </p:sp>
      <p:pic>
        <p:nvPicPr>
          <p:cNvPr id="4" name="Online Media 3" title="Marcos 8,27 35 XXIV TO CB">
            <a:hlinkClick r:id="" action="ppaction://media"/>
            <a:extLst>
              <a:ext uri="{FF2B5EF4-FFF2-40B4-BE49-F238E27FC236}">
                <a16:creationId xmlns:a16="http://schemas.microsoft.com/office/drawing/2014/main" id="{DF50403F-899B-4D45-9CA5-4443BEFB2EB5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838200" y="1690688"/>
            <a:ext cx="8889274" cy="5022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883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flexión Para Hoy – Red Internacional de Cánticos Espiritual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1" y="-18021"/>
            <a:ext cx="6876020" cy="6876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38297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0212" y="23065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s-ES" dirty="0"/>
              <a:t>En aquel tiempo, Jesús y sus discípulos se dirigieron a los poblados de Cesárea de Filipo.</a:t>
            </a:r>
            <a:endParaRPr lang="en-US" dirty="0"/>
          </a:p>
        </p:txBody>
      </p:sp>
      <p:pic>
        <p:nvPicPr>
          <p:cNvPr id="5122" name="Picture 2" descr="Estudio Biblia: MATEO 16:13-20. Revelación en Cesárea de Filip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798" y="1645897"/>
            <a:ext cx="3888025" cy="4836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4038822" y="1697454"/>
            <a:ext cx="794698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dirty="0">
                <a:solidFill>
                  <a:schemeClr val="bg1"/>
                </a:solidFill>
              </a:rPr>
              <a:t>Por el camino les hizo esta pregunta</a:t>
            </a:r>
            <a:r>
              <a:rPr lang="es-ES" sz="2400" dirty="0"/>
              <a:t>: "¿Quién dice la gente que soy yo?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4038822" y="2586814"/>
            <a:ext cx="39292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419" sz="2400" dirty="0">
                <a:solidFill>
                  <a:schemeClr val="accent6">
                    <a:lumMod val="50000"/>
                  </a:schemeClr>
                </a:solidFill>
              </a:rPr>
              <a:t>¿Qué contestan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</a:rPr>
              <a:t>los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</a:rPr>
              <a:t>apóstoles</a:t>
            </a:r>
            <a:r>
              <a:rPr lang="es-419" sz="2400" dirty="0">
                <a:solidFill>
                  <a:schemeClr val="accent6">
                    <a:lumMod val="50000"/>
                  </a:schemeClr>
                </a:solidFill>
              </a:rPr>
              <a:t>?</a:t>
            </a:r>
          </a:p>
        </p:txBody>
      </p:sp>
      <p:sp>
        <p:nvSpPr>
          <p:cNvPr id="5" name="Rectangle 4"/>
          <p:cNvSpPr/>
          <p:nvPr/>
        </p:nvSpPr>
        <p:spPr>
          <a:xfrm>
            <a:off x="4038822" y="3088547"/>
            <a:ext cx="794698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dirty="0">
                <a:solidFill>
                  <a:schemeClr val="bg1"/>
                </a:solidFill>
              </a:rPr>
              <a:t>Ellos le contestaron:</a:t>
            </a:r>
            <a:r>
              <a:rPr lang="es-ES" sz="2400" dirty="0"/>
              <a:t> "Algunos dicen que eres Juan el Bautista; </a:t>
            </a:r>
            <a:endParaRPr lang="en-US" sz="2400" dirty="0"/>
          </a:p>
        </p:txBody>
      </p:sp>
      <p:pic>
        <p:nvPicPr>
          <p:cNvPr id="5124" name="Picture 4" descr="Catholic.net - Juan el Bautista. Un testigo de la lu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9151" y="3757838"/>
            <a:ext cx="2334758" cy="2334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6341111" y="4789320"/>
            <a:ext cx="22080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400" dirty="0"/>
              <a:t>otros, que Elías; </a:t>
            </a:r>
            <a:endParaRPr lang="en-US" sz="2400" dirty="0"/>
          </a:p>
        </p:txBody>
      </p:sp>
      <p:pic>
        <p:nvPicPr>
          <p:cNvPr id="5126" name="Picture 6" descr="20 de julio - San Elías profeta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25" t="5988" r="22963" b="15127"/>
          <a:stretch/>
        </p:blipFill>
        <p:spPr bwMode="auto">
          <a:xfrm>
            <a:off x="4296853" y="3757838"/>
            <a:ext cx="2044258" cy="2334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4635946" y="6232655"/>
            <a:ext cx="46901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400" dirty="0"/>
              <a:t>y otros, que alguno de los profetas."</a:t>
            </a:r>
            <a:endParaRPr lang="en-US" sz="2400" dirty="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2D02655A-6800-476D-9796-C7DD9ACC1AFE}"/>
              </a:ext>
            </a:extLst>
          </p:cNvPr>
          <p:cNvCxnSpPr>
            <a:cxnSpLocks/>
          </p:cNvCxnSpPr>
          <p:nvPr/>
        </p:nvCxnSpPr>
        <p:spPr>
          <a:xfrm flipV="1">
            <a:off x="2125688" y="2246811"/>
            <a:ext cx="373672" cy="267840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2728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6144" y="658730"/>
            <a:ext cx="10735856" cy="1325563"/>
          </a:xfrm>
        </p:spPr>
        <p:txBody>
          <a:bodyPr>
            <a:noAutofit/>
          </a:bodyPr>
          <a:lstStyle/>
          <a:p>
            <a:r>
              <a:rPr lang="es-ES" sz="5000" dirty="0"/>
              <a:t>Entonces él les preguntó: "Y ustedes</a:t>
            </a:r>
            <a:br>
              <a:rPr lang="es-ES" sz="5000" dirty="0"/>
            </a:br>
            <a:r>
              <a:rPr lang="es-ES" sz="5000" dirty="0"/>
              <a:t>¿Quién dicen que soy yo?"</a:t>
            </a:r>
            <a:br>
              <a:rPr lang="en-US" sz="5000" dirty="0"/>
            </a:br>
            <a:endParaRPr lang="en-US" sz="5000" dirty="0"/>
          </a:p>
        </p:txBody>
      </p:sp>
      <p:sp>
        <p:nvSpPr>
          <p:cNvPr id="4" name="Rectangle 3"/>
          <p:cNvSpPr/>
          <p:nvPr/>
        </p:nvSpPr>
        <p:spPr>
          <a:xfrm>
            <a:off x="4081590" y="1688589"/>
            <a:ext cx="62667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800" b="1" dirty="0">
                <a:solidFill>
                  <a:schemeClr val="bg1"/>
                </a:solidFill>
                <a:latin typeface="A little sunshine" panose="02000603000000000000" pitchFamily="2" charset="0"/>
                <a:ea typeface="A little sunshine" panose="02000603000000000000" pitchFamily="2" charset="0"/>
              </a:rPr>
              <a:t>" Pedro le respondió: "Tú eres el Mesías"</a:t>
            </a:r>
            <a:endParaRPr lang="en-US" sz="2800" b="1" dirty="0">
              <a:solidFill>
                <a:schemeClr val="bg1"/>
              </a:solidFill>
              <a:latin typeface="A little sunshine" panose="02000603000000000000" pitchFamily="2" charset="0"/>
              <a:ea typeface="A little sunshine" panose="02000603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1654" t="24192" r="63885" b="27990"/>
          <a:stretch/>
        </p:blipFill>
        <p:spPr>
          <a:xfrm>
            <a:off x="529515" y="2386256"/>
            <a:ext cx="2982351" cy="32777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35308" t="23988" r="43923" b="27579"/>
          <a:stretch/>
        </p:blipFill>
        <p:spPr>
          <a:xfrm>
            <a:off x="3470547" y="2365155"/>
            <a:ext cx="2532184" cy="329887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002731" y="2657197"/>
            <a:ext cx="6096000" cy="86177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sz="5000" dirty="0">
                <a:solidFill>
                  <a:schemeClr val="bg1"/>
                </a:solidFill>
                <a:latin typeface="A little sunshine" panose="02000603000000000000" pitchFamily="2" charset="0"/>
                <a:ea typeface="A little sunshine" panose="02000603000000000000" pitchFamily="2" charset="0"/>
              </a:rPr>
              <a:t>¿Qué significa Mesías? </a:t>
            </a:r>
            <a:endParaRPr lang="en-US" sz="5000" dirty="0">
              <a:solidFill>
                <a:schemeClr val="bg1"/>
              </a:solidFill>
              <a:latin typeface="A little sunshine" panose="02000603000000000000" pitchFamily="2" charset="0"/>
              <a:ea typeface="A little sunshine" panose="02000603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4119" y="5534561"/>
            <a:ext cx="978957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4000" dirty="0">
                <a:solidFill>
                  <a:schemeClr val="bg1"/>
                </a:solidFill>
                <a:latin typeface="A little sunshine" panose="02000603000000000000" pitchFamily="2" charset="0"/>
                <a:ea typeface="A little sunshine" panose="02000603000000000000" pitchFamily="2" charset="0"/>
              </a:rPr>
              <a:t>El Antiguo Testamento anunciaba que Dios iba mandar un Salvador a su pueblo.</a:t>
            </a:r>
            <a:endParaRPr lang="en-US" sz="4000" dirty="0">
              <a:solidFill>
                <a:schemeClr val="bg1"/>
              </a:solidFill>
              <a:latin typeface="A little sunshine" panose="02000603000000000000" pitchFamily="2" charset="0"/>
              <a:ea typeface="A little sunshine" panose="02000603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096000" y="3594255"/>
            <a:ext cx="1816523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5000" dirty="0">
                <a:solidFill>
                  <a:schemeClr val="bg1"/>
                </a:solidFill>
                <a:latin typeface="A little sunshine" panose="02000603000000000000" pitchFamily="2" charset="0"/>
                <a:ea typeface="A little sunshine" panose="02000603000000000000" pitchFamily="2" charset="0"/>
              </a:rPr>
              <a:t>Salvador</a:t>
            </a:r>
            <a:endParaRPr lang="en-US" sz="5000" dirty="0">
              <a:solidFill>
                <a:schemeClr val="bg1"/>
              </a:solidFill>
              <a:latin typeface="A little sunshine" panose="02000603000000000000" pitchFamily="2" charset="0"/>
              <a:ea typeface="A little sunshine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9247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7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3283" y="149973"/>
            <a:ext cx="10515600" cy="1325563"/>
          </a:xfrm>
        </p:spPr>
        <p:txBody>
          <a:bodyPr/>
          <a:lstStyle/>
          <a:p>
            <a:r>
              <a:rPr lang="es-419" dirty="0"/>
              <a:t>¿Era Jesús como se imaginaban que sería el Mesías?</a:t>
            </a:r>
          </a:p>
        </p:txBody>
      </p:sp>
      <p:sp>
        <p:nvSpPr>
          <p:cNvPr id="3" name="Rectangle 2"/>
          <p:cNvSpPr/>
          <p:nvPr/>
        </p:nvSpPr>
        <p:spPr>
          <a:xfrm>
            <a:off x="318247" y="1949900"/>
            <a:ext cx="6096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sz="3600" b="1" dirty="0">
                <a:latin typeface="A little sunshine" panose="02000603000000000000" pitchFamily="2" charset="0"/>
                <a:ea typeface="A little sunshine" panose="02000603000000000000" pitchFamily="2" charset="0"/>
              </a:rPr>
              <a:t>No</a:t>
            </a:r>
            <a:r>
              <a:rPr lang="es-ES" sz="3600" dirty="0">
                <a:latin typeface="A little sunshine" panose="02000603000000000000" pitchFamily="2" charset="0"/>
                <a:ea typeface="A little sunshine" panose="02000603000000000000" pitchFamily="2" charset="0"/>
              </a:rPr>
              <a:t>, muchos pensaban que el Mesías sería un líder militar que iba liberar al pueblo judío de los Romanos quienes los tenían sometidos a humillaciones, malos tratos y mucho sufrimiento.</a:t>
            </a:r>
            <a:endParaRPr lang="en-US" sz="3600" dirty="0">
              <a:latin typeface="A little sunshine" panose="02000603000000000000" pitchFamily="2" charset="0"/>
              <a:ea typeface="A little sunshine" panose="02000603000000000000" pitchFamily="2" charset="0"/>
            </a:endParaRPr>
          </a:p>
        </p:txBody>
      </p:sp>
      <p:pic>
        <p:nvPicPr>
          <p:cNvPr id="7170" name="Picture 2" descr="No solo existe Jesucristo: 7 mesías dormidos que podrían retornar para  salvar el mundo | by Juan Cruz | El Me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670" y="1475536"/>
            <a:ext cx="4147484" cy="4168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&quot;No&quot; Symbol 3"/>
          <p:cNvSpPr/>
          <p:nvPr/>
        </p:nvSpPr>
        <p:spPr>
          <a:xfrm>
            <a:off x="6414246" y="1475535"/>
            <a:ext cx="3926541" cy="3970523"/>
          </a:xfrm>
          <a:prstGeom prst="noSmoking">
            <a:avLst>
              <a:gd name="adj" fmla="val 7495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18247" y="6011806"/>
            <a:ext cx="74944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dirty="0">
                <a:solidFill>
                  <a:schemeClr val="bg1"/>
                </a:solidFill>
                <a:latin typeface="A little sunshine" panose="02000603000000000000" pitchFamily="2" charset="0"/>
                <a:ea typeface="A little sunshine" panose="02000603000000000000" pitchFamily="2" charset="0"/>
              </a:rPr>
              <a:t>Jesús les ordenó que no se lo dijeran a nadie. Luego se puso a explicarles …</a:t>
            </a:r>
            <a:endParaRPr lang="en-US" sz="2400" b="1" dirty="0">
              <a:solidFill>
                <a:schemeClr val="bg1"/>
              </a:solidFill>
              <a:latin typeface="A little sunshine" panose="02000603000000000000" pitchFamily="2" charset="0"/>
              <a:ea typeface="A little sunshine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9153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0553" y="526489"/>
            <a:ext cx="10515600" cy="1325563"/>
          </a:xfrm>
        </p:spPr>
        <p:txBody>
          <a:bodyPr>
            <a:noAutofit/>
          </a:bodyPr>
          <a:lstStyle/>
          <a:p>
            <a:r>
              <a:rPr lang="es-ES" sz="3600" dirty="0"/>
              <a:t>Jesús les dice que era necesario que El padeciera mucho, que fuera rechazado por los ancianos, los sumos sacerdotes y los escribas, que fuera entregado a la muerte y resucitara al tercer día.</a:t>
            </a:r>
            <a:endParaRPr lang="en-US" sz="3600" dirty="0"/>
          </a:p>
        </p:txBody>
      </p:sp>
      <p:sp>
        <p:nvSpPr>
          <p:cNvPr id="3" name="Rectangle 2"/>
          <p:cNvSpPr/>
          <p:nvPr/>
        </p:nvSpPr>
        <p:spPr>
          <a:xfrm>
            <a:off x="217586" y="5800685"/>
            <a:ext cx="629210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419" sz="4800" b="1" dirty="0">
                <a:latin typeface="A little sunshine" panose="02000603000000000000" pitchFamily="2" charset="0"/>
                <a:ea typeface="A little sunshine" panose="02000603000000000000" pitchFamily="2" charset="0"/>
              </a:rPr>
              <a:t>¿Cómo responden los apóstoles?</a:t>
            </a:r>
          </a:p>
        </p:txBody>
      </p:sp>
      <p:sp>
        <p:nvSpPr>
          <p:cNvPr id="4" name="Rectangle 3"/>
          <p:cNvSpPr/>
          <p:nvPr/>
        </p:nvSpPr>
        <p:spPr>
          <a:xfrm>
            <a:off x="6096000" y="2618952"/>
            <a:ext cx="455855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600" dirty="0">
                <a:solidFill>
                  <a:schemeClr val="bg1"/>
                </a:solidFill>
                <a:latin typeface="A little sunshine" panose="02000603000000000000" pitchFamily="2" charset="0"/>
                <a:ea typeface="A little sunshine" panose="02000603000000000000" pitchFamily="2" charset="0"/>
              </a:rPr>
              <a:t>Pedro trata de convencerle que </a:t>
            </a:r>
            <a:r>
              <a:rPr lang="es-ES" sz="3600" b="1" dirty="0">
                <a:solidFill>
                  <a:schemeClr val="bg1"/>
                </a:solidFill>
                <a:latin typeface="A little sunshine" panose="02000603000000000000" pitchFamily="2" charset="0"/>
                <a:ea typeface="A little sunshine" panose="02000603000000000000" pitchFamily="2" charset="0"/>
              </a:rPr>
              <a:t>no</a:t>
            </a:r>
            <a:r>
              <a:rPr lang="es-ES" sz="3600" dirty="0">
                <a:solidFill>
                  <a:schemeClr val="bg1"/>
                </a:solidFill>
                <a:latin typeface="A little sunshine" panose="02000603000000000000" pitchFamily="2" charset="0"/>
                <a:ea typeface="A little sunshine" panose="02000603000000000000" pitchFamily="2" charset="0"/>
              </a:rPr>
              <a:t> lo hiciera porque no quería verlo sufrir y morir.</a:t>
            </a:r>
            <a:endParaRPr lang="en-US" sz="3600" dirty="0">
              <a:solidFill>
                <a:schemeClr val="bg1"/>
              </a:solidFill>
              <a:latin typeface="A little sunshine" panose="02000603000000000000" pitchFamily="2" charset="0"/>
              <a:ea typeface="A little sunshine" panose="02000603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11361" t="23908" r="43750" b="28422"/>
          <a:stretch/>
        </p:blipFill>
        <p:spPr>
          <a:xfrm>
            <a:off x="322729" y="2288026"/>
            <a:ext cx="5472953" cy="3267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30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257548"/>
            <a:ext cx="10515600" cy="1325563"/>
          </a:xfrm>
        </p:spPr>
        <p:txBody>
          <a:bodyPr/>
          <a:lstStyle/>
          <a:p>
            <a:r>
              <a:rPr lang="en-US" dirty="0"/>
              <a:t>¿Que dice </a:t>
            </a:r>
            <a:r>
              <a:rPr lang="en-US" dirty="0" err="1"/>
              <a:t>Jesús</a:t>
            </a:r>
            <a:r>
              <a:rPr lang="en-US" dirty="0"/>
              <a:t>?</a:t>
            </a:r>
          </a:p>
        </p:txBody>
      </p:sp>
      <p:sp>
        <p:nvSpPr>
          <p:cNvPr id="3" name="Rectangle 2"/>
          <p:cNvSpPr/>
          <p:nvPr/>
        </p:nvSpPr>
        <p:spPr>
          <a:xfrm>
            <a:off x="770965" y="1321501"/>
            <a:ext cx="115599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dirty="0">
                <a:latin typeface="A little sunshine" panose="02000603000000000000" pitchFamily="2" charset="0"/>
                <a:ea typeface="A little sunshine" panose="02000603000000000000" pitchFamily="2" charset="0"/>
              </a:rPr>
              <a:t>¡Apártate de mí, Satanás! Porque tú no juzgas según Dios, sino según los hombres.</a:t>
            </a:r>
            <a:endParaRPr lang="en-US" sz="2800" dirty="0">
              <a:latin typeface="A little sunshine" panose="02000603000000000000" pitchFamily="2" charset="0"/>
              <a:ea typeface="A little sunshine" panose="02000603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1471" t="23319" r="43418" b="28421"/>
          <a:stretch/>
        </p:blipFill>
        <p:spPr>
          <a:xfrm>
            <a:off x="2537776" y="1949823"/>
            <a:ext cx="5812847" cy="349623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4120" y="5723982"/>
            <a:ext cx="100090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dirty="0">
                <a:solidFill>
                  <a:schemeClr val="bg1"/>
                </a:solidFill>
                <a:latin typeface="A little sunshine" panose="02000603000000000000" pitchFamily="2" charset="0"/>
                <a:ea typeface="A little sunshine" panose="02000603000000000000" pitchFamily="2" charset="0"/>
              </a:rPr>
              <a:t>Jesús dice que el mundo piensa diferente que Dios piensa; Dios piensa más allá de la vida terrenal. Él piensa en la vida eterna que no se acaba. </a:t>
            </a:r>
            <a:endParaRPr lang="en-US" sz="2400" dirty="0">
              <a:solidFill>
                <a:schemeClr val="bg1"/>
              </a:solidFill>
              <a:latin typeface="A little sunshine" panose="02000603000000000000" pitchFamily="2" charset="0"/>
              <a:ea typeface="A little sunshine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4800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7391"/>
            <a:ext cx="10515600" cy="1325563"/>
          </a:xfrm>
        </p:spPr>
        <p:txBody>
          <a:bodyPr/>
          <a:lstStyle/>
          <a:p>
            <a:r>
              <a:rPr lang="es-ES" b="0" dirty="0"/>
              <a:t> </a:t>
            </a:r>
            <a:r>
              <a:rPr lang="es-ES" dirty="0"/>
              <a:t>¿Entonces de que nos salva la pasión y muerte de Jesús? </a:t>
            </a:r>
            <a:endParaRPr lang="en-US" dirty="0"/>
          </a:p>
        </p:txBody>
      </p:sp>
      <p:pic>
        <p:nvPicPr>
          <p:cNvPr id="8194" name="Picture 2" descr="30 ideas de El Vía Crucis | vía crucis, semana santa niños, via crucis para  niño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661"/>
          <a:stretch/>
        </p:blipFill>
        <p:spPr bwMode="auto">
          <a:xfrm>
            <a:off x="295202" y="1610005"/>
            <a:ext cx="3697898" cy="476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993100" y="1179712"/>
            <a:ext cx="791202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b="0" i="0" u="none" strike="noStrike" baseline="0" dirty="0">
                <a:solidFill>
                  <a:schemeClr val="bg1"/>
                </a:solidFill>
                <a:latin typeface="A little sunshine" panose="02000603000000000000" pitchFamily="2" charset="0"/>
                <a:ea typeface="A little sunshine" panose="02000603000000000000" pitchFamily="2" charset="0"/>
              </a:rPr>
              <a:t>Jesús paga la consecuencia de nuestros pecados </a:t>
            </a:r>
            <a:r>
              <a:rPr lang="es-ES" sz="2800" b="1" i="0" u="sng" strike="noStrike" baseline="0" dirty="0">
                <a:solidFill>
                  <a:schemeClr val="bg1"/>
                </a:solidFill>
                <a:latin typeface="A little sunshine" panose="02000603000000000000" pitchFamily="2" charset="0"/>
                <a:ea typeface="A little sunshine" panose="02000603000000000000" pitchFamily="2" charset="0"/>
              </a:rPr>
              <a:t>que es perder la vida eterna</a:t>
            </a:r>
            <a:r>
              <a:rPr lang="es-ES" sz="2800" b="0" i="0" u="none" strike="noStrike" baseline="0" dirty="0">
                <a:solidFill>
                  <a:schemeClr val="bg1"/>
                </a:solidFill>
                <a:latin typeface="A little sunshine" panose="02000603000000000000" pitchFamily="2" charset="0"/>
                <a:ea typeface="A little sunshine" panose="02000603000000000000" pitchFamily="2" charset="0"/>
              </a:rPr>
              <a:t> y nos abre las puertas del cielo. Esto requiere su sacrificio grande. </a:t>
            </a:r>
            <a:endParaRPr lang="en-US" sz="2800" dirty="0">
              <a:solidFill>
                <a:schemeClr val="bg1"/>
              </a:solidFill>
              <a:latin typeface="A little sunshine" panose="02000603000000000000" pitchFamily="2" charset="0"/>
              <a:ea typeface="A little sunshine" panose="02000603000000000000" pitchFamily="2" charset="0"/>
            </a:endParaRPr>
          </a:p>
        </p:txBody>
      </p:sp>
      <p:pic>
        <p:nvPicPr>
          <p:cNvPr id="8196" name="Picture 4" descr="El Rincón del Anacoreta: &amp;quot;JESÚS LLAMA A LA PUERTA DEL CIELO&amp;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3100" y="2640455"/>
            <a:ext cx="7620000" cy="4000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7927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361</TotalTime>
  <Words>588</Words>
  <Application>Microsoft Office PowerPoint</Application>
  <PresentationFormat>Widescreen</PresentationFormat>
  <Paragraphs>61</Paragraphs>
  <Slides>19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 little sunshine</vt:lpstr>
      <vt:lpstr>Adobe Caslon Pro</vt:lpstr>
      <vt:lpstr>Arial</vt:lpstr>
      <vt:lpstr>Calibri</vt:lpstr>
      <vt:lpstr>Calibri Light</vt:lpstr>
      <vt:lpstr>Cambria</vt:lpstr>
      <vt:lpstr>Office Theme</vt:lpstr>
      <vt:lpstr>Ministerio Amigos de Jesús y María</vt:lpstr>
      <vt:lpstr>Marcos 8, 27-35  Carga tu Cruz y Sígueme</vt:lpstr>
      <vt:lpstr>PowerPoint Presentation</vt:lpstr>
      <vt:lpstr>En aquel tiempo, Jesús y sus discípulos se dirigieron a los poblados de Cesárea de Filipo.</vt:lpstr>
      <vt:lpstr>Entonces él les preguntó: "Y ustedes ¿Quién dicen que soy yo?" </vt:lpstr>
      <vt:lpstr>¿Era Jesús como se imaginaban que sería el Mesías?</vt:lpstr>
      <vt:lpstr>Jesús les dice que era necesario que El padeciera mucho, que fuera rechazado por los ancianos, los sumos sacerdotes y los escribas, que fuera entregado a la muerte y resucitara al tercer día.</vt:lpstr>
      <vt:lpstr>¿Que dice Jesús?</vt:lpstr>
      <vt:lpstr> ¿Entonces de que nos salva la pasión y muerte de Jesús? </vt:lpstr>
      <vt:lpstr> ¿Qué nos pide Jesús al final de este evangelio? </vt:lpstr>
      <vt:lpstr> ¿Qué significa esto? </vt:lpstr>
      <vt:lpstr> ¿Qué significa esto? </vt:lpstr>
      <vt:lpstr> La vida terrenal se acaba, pero nuestra alma va al cielo si seguimos a Jesús. </vt:lpstr>
      <vt:lpstr>Actividades</vt:lpstr>
      <vt:lpstr>PowerPoint Presentation</vt:lpstr>
      <vt:lpstr>PowerPoint Presentation</vt:lpstr>
      <vt:lpstr>PowerPoint Presentation</vt:lpstr>
      <vt:lpstr>ORACIÓN</vt:lpstr>
      <vt:lpstr>Jesús mi Salvador, Generation 12 Kids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Ministerio Amigos de Jesús y María</dc:title>
  <dc:creator>Mercedes Cristina Bermudez-Garcia</dc:creator>
  <cp:lastModifiedBy>Maria Varona</cp:lastModifiedBy>
  <cp:revision>36</cp:revision>
  <dcterms:created xsi:type="dcterms:W3CDTF">2021-09-05T14:04:34Z</dcterms:created>
  <dcterms:modified xsi:type="dcterms:W3CDTF">2021-09-05T22:25:59Z</dcterms:modified>
</cp:coreProperties>
</file>