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2" r:id="rId2"/>
    <p:sldId id="292" r:id="rId3"/>
    <p:sldId id="287" r:id="rId4"/>
    <p:sldId id="288" r:id="rId5"/>
    <p:sldId id="289" r:id="rId6"/>
    <p:sldId id="273" r:id="rId7"/>
    <p:sldId id="290" r:id="rId8"/>
    <p:sldId id="267" r:id="rId9"/>
    <p:sldId id="274" r:id="rId10"/>
    <p:sldId id="275" r:id="rId11"/>
    <p:sldId id="268" r:id="rId12"/>
    <p:sldId id="280" r:id="rId13"/>
    <p:sldId id="281" r:id="rId14"/>
    <p:sldId id="282" r:id="rId15"/>
    <p:sldId id="265" r:id="rId16"/>
    <p:sldId id="291" r:id="rId17"/>
    <p:sldId id="263" r:id="rId18"/>
    <p:sldId id="266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10/11/2021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10/11/2021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10/11/2021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tcmXn9Ws-g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1SocQStK4YU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>
            <a:extLst>
              <a:ext uri="{FF2B5EF4-FFF2-40B4-BE49-F238E27FC236}">
                <a16:creationId xmlns:a16="http://schemas.microsoft.com/office/drawing/2014/main" id="{42686818-F144-4DE7-B585-C473D1C6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63" y="5154966"/>
            <a:ext cx="11447862" cy="901277"/>
          </a:xfrm>
        </p:spPr>
        <p:txBody>
          <a:bodyPr>
            <a:normAutofit/>
          </a:bodyPr>
          <a:lstStyle/>
          <a:p>
            <a:r>
              <a:rPr lang="es-ES" sz="2400" dirty="0"/>
              <a:t>                </a:t>
            </a:r>
            <a:r>
              <a:rPr lang="es-ES" sz="2400" b="1" dirty="0"/>
              <a:t>E</a:t>
            </a:r>
            <a:r>
              <a:rPr lang="en-US" sz="2400" b="1" dirty="0" err="1"/>
              <a:t>vangelio</a:t>
            </a:r>
            <a:r>
              <a:rPr lang="en-US" sz="2400" b="1" dirty="0"/>
              <a:t> Domingo XXIX del </a:t>
            </a:r>
            <a:r>
              <a:rPr lang="en-US" sz="2400" b="1" dirty="0" err="1"/>
              <a:t>Tiempo</a:t>
            </a:r>
            <a:r>
              <a:rPr lang="en-US" sz="2400" b="1" dirty="0"/>
              <a:t> </a:t>
            </a:r>
            <a:r>
              <a:rPr lang="en-US" sz="2400" b="1" dirty="0" err="1"/>
              <a:t>Ordinario</a:t>
            </a:r>
            <a:br>
              <a:rPr lang="en-US" sz="2400" dirty="0"/>
            </a:br>
            <a:r>
              <a:rPr lang="en-US" sz="2400" dirty="0"/>
              <a:t>                      </a:t>
            </a:r>
            <a:r>
              <a:rPr lang="en-US" sz="2400" b="1" dirty="0">
                <a:solidFill>
                  <a:schemeClr val="bg1"/>
                </a:solidFill>
              </a:rPr>
              <a:t>El </a:t>
            </a:r>
            <a:r>
              <a:rPr lang="en-US" sz="2400" b="1" dirty="0" err="1">
                <a:solidFill>
                  <a:schemeClr val="bg1"/>
                </a:solidFill>
              </a:rPr>
              <a:t>Hijo</a:t>
            </a:r>
            <a:r>
              <a:rPr lang="en-US" sz="2400" b="1" dirty="0">
                <a:solidFill>
                  <a:schemeClr val="bg1"/>
                </a:solidFill>
              </a:rPr>
              <a:t> del Hombre ha </a:t>
            </a:r>
            <a:r>
              <a:rPr lang="en-US" sz="2400" b="1" dirty="0" err="1">
                <a:solidFill>
                  <a:schemeClr val="bg1"/>
                </a:solidFill>
              </a:rPr>
              <a:t>venido</a:t>
            </a:r>
            <a:r>
              <a:rPr lang="en-US" sz="2400" b="1" dirty="0">
                <a:solidFill>
                  <a:schemeClr val="bg1"/>
                </a:solidFill>
              </a:rPr>
              <a:t> a </a:t>
            </a:r>
            <a:r>
              <a:rPr lang="en-US" sz="2400" b="1" dirty="0" err="1">
                <a:solidFill>
                  <a:schemeClr val="bg1"/>
                </a:solidFill>
              </a:rPr>
              <a:t>servir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3774" y="5982338"/>
            <a:ext cx="6042991" cy="87566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Marcos 10, 35-45</a:t>
            </a:r>
          </a:p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Y Santa Teresa de Avila, 15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octubre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2B844C-9EB0-4C91-BFAD-58E2E0486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" y="88874"/>
            <a:ext cx="1428750" cy="14287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EB25A-17CF-482B-8D39-AC64B0B7C9DB}"/>
              </a:ext>
            </a:extLst>
          </p:cNvPr>
          <p:cNvSpPr txBox="1"/>
          <p:nvPr/>
        </p:nvSpPr>
        <p:spPr>
          <a:xfrm>
            <a:off x="882025" y="202050"/>
            <a:ext cx="10926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MINISTERIO AMIGOS DE JESUS Y MARIA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811EA-71E6-4309-837A-DFAFEAB2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811" y="900001"/>
            <a:ext cx="7679366" cy="43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A7422745-A48C-4286-8180-4655F4B9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1" y="0"/>
            <a:ext cx="119991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chemeClr val="bg1"/>
                </a:solidFill>
                <a:latin typeface="Arial Black" panose="020B0A04020102020204" pitchFamily="34" charset="0"/>
              </a:rPr>
              <a:t>Entonces dijo María: “Mi alma glorifica al Señor y mi espíritu se llena de júbilo en Dios, mi salvador, porque puso sus ojos en la humildad de su esclava. </a:t>
            </a:r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26060-B2BC-478D-B921-BE5EA3131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5" y="0"/>
            <a:ext cx="1211326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1296D-8F3D-46AB-886A-F8CF277E84F4}"/>
              </a:ext>
            </a:extLst>
          </p:cNvPr>
          <p:cNvSpPr txBox="1"/>
          <p:nvPr/>
        </p:nvSpPr>
        <p:spPr>
          <a:xfrm>
            <a:off x="93810" y="0"/>
            <a:ext cx="119053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6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Al contrario: el que quiera ser grande entre ustedes que sea su servidor, y el que quiera ser el primero, que sea el esclavo de todos, así como el Hijo del hombre, que no ha venido a que lo sirvan, sino a servir y dar su vida por la redención de todos”.</a:t>
            </a:r>
            <a:endParaRPr lang="en-US" sz="26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1B097-F2D1-4202-B305-B79B65EB9579}"/>
              </a:ext>
            </a:extLst>
          </p:cNvPr>
          <p:cNvSpPr txBox="1"/>
          <p:nvPr/>
        </p:nvSpPr>
        <p:spPr>
          <a:xfrm>
            <a:off x="5540722" y="6488668"/>
            <a:ext cx="7942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PALABRA DEL SEÑOR.  </a:t>
            </a:r>
            <a:r>
              <a:rPr lang="en-US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GLORIA A TI SEÑOR JESUS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3964457" y="81592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171805" y="961842"/>
            <a:ext cx="109842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Los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hermanos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Santiago y Juan se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acercan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a Jesús para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pedir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algo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muy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importante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para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ellos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… ¿</a:t>
            </a: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Por qué crees que Santiago y Juan pedían sentarse al lado de Jesús en el Cielo?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C217C0-2776-4684-A326-C714173D308D}"/>
              </a:ext>
            </a:extLst>
          </p:cNvPr>
          <p:cNvSpPr txBox="1"/>
          <p:nvPr/>
        </p:nvSpPr>
        <p:spPr>
          <a:xfrm>
            <a:off x="5823203" y="3229147"/>
            <a:ext cx="5332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Porque querían ser reconocidos como los MAS importantes de los apóstoles.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54F7EE5-25B7-48BB-88DF-45344CFB2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3" y="3308679"/>
            <a:ext cx="4943268" cy="27763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3818B7-5871-4FDF-9287-C8099654DDB5}"/>
              </a:ext>
            </a:extLst>
          </p:cNvPr>
          <p:cNvSpPr txBox="1"/>
          <p:nvPr/>
        </p:nvSpPr>
        <p:spPr>
          <a:xfrm>
            <a:off x="5823203" y="4600593"/>
            <a:ext cx="5891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Porque querían tener poder.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35B344-A7D0-4E3C-BE80-B59EAEF2BF15}"/>
              </a:ext>
            </a:extLst>
          </p:cNvPr>
          <p:cNvSpPr txBox="1"/>
          <p:nvPr/>
        </p:nvSpPr>
        <p:spPr>
          <a:xfrm>
            <a:off x="5823203" y="5400140"/>
            <a:ext cx="58911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¿</a:t>
            </a:r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Crees que Jesús necesita o quiere tener “favoritos” o nos quiere a todos por igual?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6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3388901" y="189431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157947" y="1093280"/>
            <a:ext cx="118417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Arial Black" panose="020B0A04020102020204" pitchFamily="34" charset="0"/>
              </a:rPr>
              <a:t>   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Jesús les pregunta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¿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Podrán ustedes pasar la prueba que yo voy a pasar y recibir el bautismo con que seré bautizado?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FEA84A-B9EC-4ABD-95D5-3B25F6D7D620}"/>
              </a:ext>
            </a:extLst>
          </p:cNvPr>
          <p:cNvSpPr txBox="1"/>
          <p:nvPr/>
        </p:nvSpPr>
        <p:spPr>
          <a:xfrm>
            <a:off x="5948723" y="2021075"/>
            <a:ext cx="6085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Jesús les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pregunta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esto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porque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quería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saber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si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ellos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estarían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dispuestos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pasar la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prueba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de la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Pasión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y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Muerte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que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Él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iba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sufrir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. </a:t>
            </a:r>
            <a:endParaRPr lang="es-E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E45528-8FAA-4991-94B1-4E89A68F87B7}"/>
              </a:ext>
            </a:extLst>
          </p:cNvPr>
          <p:cNvSpPr txBox="1"/>
          <p:nvPr/>
        </p:nvSpPr>
        <p:spPr>
          <a:xfrm>
            <a:off x="5948722" y="3628578"/>
            <a:ext cx="61362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 Black" panose="020B0A04020102020204" pitchFamily="34" charset="0"/>
              </a:rPr>
              <a:t>Ya</a:t>
            </a:r>
            <a:r>
              <a:rPr lang="en-US" sz="2400" b="1" dirty="0">
                <a:latin typeface="Arial Black" panose="020B0A04020102020204" pitchFamily="34" charset="0"/>
              </a:rPr>
              <a:t> Jesús les </a:t>
            </a:r>
            <a:r>
              <a:rPr lang="en-US" sz="2400" b="1" dirty="0" err="1">
                <a:latin typeface="Arial Black" panose="020B0A04020102020204" pitchFamily="34" charset="0"/>
              </a:rPr>
              <a:t>había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dicho</a:t>
            </a:r>
            <a:r>
              <a:rPr lang="en-US" sz="2400" b="1" dirty="0">
                <a:latin typeface="Arial Black" panose="020B0A04020102020204" pitchFamily="34" charset="0"/>
              </a:rPr>
              <a:t> que, al </a:t>
            </a:r>
            <a:r>
              <a:rPr lang="en-US" sz="2400" b="1" dirty="0" err="1">
                <a:latin typeface="Arial Black" panose="020B0A04020102020204" pitchFamily="34" charset="0"/>
              </a:rPr>
              <a:t>llegar</a:t>
            </a:r>
            <a:r>
              <a:rPr lang="en-US" sz="2400" b="1" dirty="0">
                <a:latin typeface="Arial Black" panose="020B0A04020102020204" pitchFamily="34" charset="0"/>
              </a:rPr>
              <a:t> a </a:t>
            </a:r>
            <a:r>
              <a:rPr lang="en-US" sz="2400" b="1" dirty="0" err="1">
                <a:latin typeface="Arial Black" panose="020B0A04020102020204" pitchFamily="34" charset="0"/>
              </a:rPr>
              <a:t>Jerusalén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sufriría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mucho</a:t>
            </a:r>
            <a:r>
              <a:rPr lang="en-US" sz="2400" b="1" dirty="0">
                <a:latin typeface="Arial Black" panose="020B0A04020102020204" pitchFamily="34" charset="0"/>
              </a:rPr>
              <a:t>, </a:t>
            </a:r>
            <a:r>
              <a:rPr lang="en-US" sz="2400" b="1" dirty="0" err="1">
                <a:latin typeface="Arial Black" panose="020B0A04020102020204" pitchFamily="34" charset="0"/>
              </a:rPr>
              <a:t>pero</a:t>
            </a:r>
            <a:r>
              <a:rPr lang="en-US" sz="2400" b="1" dirty="0">
                <a:latin typeface="Arial Black" panose="020B0A04020102020204" pitchFamily="34" charset="0"/>
              </a:rPr>
              <a:t> Juan Y Santiago </a:t>
            </a:r>
            <a:r>
              <a:rPr lang="en-US" sz="2400" b="1" dirty="0" err="1">
                <a:latin typeface="Arial Black" panose="020B0A04020102020204" pitchFamily="34" charset="0"/>
              </a:rPr>
              <a:t>ya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estaban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planeando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su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futuro</a:t>
            </a:r>
            <a:r>
              <a:rPr lang="en-US" sz="2400" b="1" dirty="0">
                <a:latin typeface="Arial Black" panose="020B0A04020102020204" pitchFamily="34" charset="0"/>
              </a:rPr>
              <a:t> y </a:t>
            </a:r>
            <a:r>
              <a:rPr lang="en-US" sz="2400" b="1" dirty="0" err="1">
                <a:latin typeface="Arial Black" panose="020B0A04020102020204" pitchFamily="34" charset="0"/>
              </a:rPr>
              <a:t>querían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asegurar</a:t>
            </a:r>
            <a:r>
              <a:rPr lang="en-US" sz="2400" b="1" dirty="0">
                <a:latin typeface="Arial Black" panose="020B0A04020102020204" pitchFamily="34" charset="0"/>
              </a:rPr>
              <a:t> sus </a:t>
            </a:r>
            <a:r>
              <a:rPr lang="en-US" sz="2400" b="1" dirty="0" err="1">
                <a:latin typeface="Arial Black" panose="020B0A04020102020204" pitchFamily="34" charset="0"/>
              </a:rPr>
              <a:t>puestos</a:t>
            </a:r>
            <a:r>
              <a:rPr lang="en-US" sz="2400" b="1" dirty="0">
                <a:latin typeface="Arial Black" panose="020B0A04020102020204" pitchFamily="34" charset="0"/>
              </a:rPr>
              <a:t>. 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¿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Crees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que Juan y Santiago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estaban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siendo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solidarios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con Jesús?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Qué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podrían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haberle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dicho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a Jesús?</a:t>
            </a:r>
            <a:endParaRPr lang="es-E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E0CEB-B470-497D-9691-67C12E5A0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86" y="4532872"/>
            <a:ext cx="3606225" cy="2232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E9DFB1-82F9-4D3B-B095-7672DF9B6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140" y="2586879"/>
            <a:ext cx="4255129" cy="23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3378357" y="37035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67702" y="1088707"/>
            <a:ext cx="1184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C14A82-CFEE-455A-B5D9-8B65128DA7F2}"/>
              </a:ext>
            </a:extLst>
          </p:cNvPr>
          <p:cNvSpPr txBox="1"/>
          <p:nvPr/>
        </p:nvSpPr>
        <p:spPr>
          <a:xfrm>
            <a:off x="112225" y="1016998"/>
            <a:ext cx="119675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Más Adelante, Jesús dice que los </a:t>
            </a:r>
            <a:r>
              <a:rPr lang="en-US" sz="2800" b="1" dirty="0" err="1">
                <a:latin typeface="Arial Black" panose="020B0A04020102020204" pitchFamily="34" charset="0"/>
              </a:rPr>
              <a:t>poderosos</a:t>
            </a:r>
            <a:r>
              <a:rPr lang="en-US" sz="2800" b="1" dirty="0">
                <a:latin typeface="Arial Black" panose="020B0A04020102020204" pitchFamily="34" charset="0"/>
              </a:rPr>
              <a:t> y Jefes de las </a:t>
            </a:r>
            <a:r>
              <a:rPr lang="en-US" sz="2800" b="1" dirty="0" err="1">
                <a:latin typeface="Arial Black" panose="020B0A04020102020204" pitchFamily="34" charset="0"/>
              </a:rPr>
              <a:t>naciones</a:t>
            </a:r>
            <a:r>
              <a:rPr lang="en-US" sz="2800" b="1" dirty="0">
                <a:latin typeface="Arial Black" panose="020B0A04020102020204" pitchFamily="34" charset="0"/>
              </a:rPr>
              <a:t> ( </a:t>
            </a:r>
            <a:r>
              <a:rPr lang="en-US" sz="2800" b="1" dirty="0" err="1">
                <a:latin typeface="Arial Black" panose="020B0A04020102020204" pitchFamily="34" charset="0"/>
              </a:rPr>
              <a:t>Presidentes</a:t>
            </a:r>
            <a:r>
              <a:rPr lang="en-US" sz="2800" b="1" dirty="0">
                <a:latin typeface="Arial Black" panose="020B0A04020102020204" pitchFamily="34" charset="0"/>
              </a:rPr>
              <a:t>, </a:t>
            </a:r>
            <a:r>
              <a:rPr lang="en-US" sz="2800" b="1" dirty="0" err="1">
                <a:latin typeface="Arial Black" panose="020B0A04020102020204" pitchFamily="34" charset="0"/>
              </a:rPr>
              <a:t>gobernadores</a:t>
            </a:r>
            <a:r>
              <a:rPr lang="en-US" sz="2800" b="1" dirty="0">
                <a:latin typeface="Arial Black" panose="020B0A04020102020204" pitchFamily="34" charset="0"/>
              </a:rPr>
              <a:t>, etc.) </a:t>
            </a:r>
            <a:r>
              <a:rPr lang="en-US" sz="2800" b="1" dirty="0" err="1">
                <a:latin typeface="Arial Black" panose="020B0A04020102020204" pitchFamily="34" charset="0"/>
              </a:rPr>
              <a:t>gobiernan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como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si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fueran</a:t>
            </a:r>
            <a:r>
              <a:rPr lang="en-US" sz="2800" b="1" dirty="0">
                <a:latin typeface="Arial Black" panose="020B0A04020102020204" pitchFamily="34" charset="0"/>
              </a:rPr>
              <a:t> los </a:t>
            </a:r>
            <a:r>
              <a:rPr lang="en-US" sz="2800" b="1" dirty="0" err="1">
                <a:latin typeface="Arial Black" panose="020B0A04020102020204" pitchFamily="34" charset="0"/>
              </a:rPr>
              <a:t>dueños</a:t>
            </a:r>
            <a:r>
              <a:rPr lang="en-US" sz="2800" b="1" dirty="0">
                <a:latin typeface="Arial Black" panose="020B0A04020102020204" pitchFamily="34" charset="0"/>
              </a:rPr>
              <a:t> y </a:t>
            </a:r>
            <a:r>
              <a:rPr lang="en-US" sz="2800" b="1" dirty="0" err="1">
                <a:latin typeface="Arial Black" panose="020B0A04020102020204" pitchFamily="34" charset="0"/>
              </a:rPr>
              <a:t>oprimen</a:t>
            </a:r>
            <a:r>
              <a:rPr lang="en-US" sz="2800" b="1" dirty="0">
                <a:latin typeface="Arial Black" panose="020B0A04020102020204" pitchFamily="34" charset="0"/>
              </a:rPr>
              <a:t> a las personas. Pero </a:t>
            </a:r>
            <a:r>
              <a:rPr lang="en-US" sz="2800" b="1" dirty="0" err="1">
                <a:latin typeface="Arial Black" panose="020B0A04020102020204" pitchFamily="34" charset="0"/>
              </a:rPr>
              <a:t>cómo</a:t>
            </a:r>
            <a:r>
              <a:rPr lang="en-US" sz="2800" b="1" dirty="0">
                <a:latin typeface="Arial Black" panose="020B0A04020102020204" pitchFamily="34" charset="0"/>
              </a:rPr>
              <a:t> dice Jesús que debe </a:t>
            </a:r>
            <a:r>
              <a:rPr lang="en-US" sz="2800" b="1" dirty="0" err="1">
                <a:latin typeface="Arial Black" panose="020B0A04020102020204" pitchFamily="34" charset="0"/>
              </a:rPr>
              <a:t>comportarse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el</a:t>
            </a:r>
            <a:r>
              <a:rPr lang="en-US" sz="2800" b="1" dirty="0">
                <a:latin typeface="Arial Black" panose="020B0A04020102020204" pitchFamily="34" charset="0"/>
              </a:rPr>
              <a:t> que </a:t>
            </a:r>
            <a:r>
              <a:rPr lang="en-US" sz="2800" b="1" dirty="0" err="1">
                <a:latin typeface="Arial Black" panose="020B0A04020102020204" pitchFamily="34" charset="0"/>
              </a:rPr>
              <a:t>quiera</a:t>
            </a:r>
            <a:r>
              <a:rPr lang="en-US" sz="2800" b="1" dirty="0">
                <a:latin typeface="Arial Black" panose="020B0A04020102020204" pitchFamily="34" charset="0"/>
              </a:rPr>
              <a:t> ser </a:t>
            </a:r>
            <a:r>
              <a:rPr lang="en-US" sz="2800" b="1" dirty="0" err="1">
                <a:latin typeface="Arial Black" panose="020B0A04020102020204" pitchFamily="34" charset="0"/>
              </a:rPr>
              <a:t>grande</a:t>
            </a:r>
            <a:r>
              <a:rPr lang="en-US" sz="2800" b="1" dirty="0">
                <a:latin typeface="Arial Black" panose="020B0A04020102020204" pitchFamily="34" charset="0"/>
              </a:rPr>
              <a:t>, o </a:t>
            </a:r>
            <a:r>
              <a:rPr lang="en-US" sz="2800" b="1" dirty="0" err="1">
                <a:latin typeface="Arial Black" panose="020B0A04020102020204" pitchFamily="34" charset="0"/>
              </a:rPr>
              <a:t>el</a:t>
            </a:r>
            <a:r>
              <a:rPr lang="en-US" sz="2800" b="1" dirty="0">
                <a:latin typeface="Arial Black" panose="020B0A04020102020204" pitchFamily="34" charset="0"/>
              </a:rPr>
              <a:t> primero entre los </a:t>
            </a:r>
            <a:r>
              <a:rPr lang="en-US" sz="2800" b="1" dirty="0" err="1">
                <a:latin typeface="Arial Black" panose="020B0A04020102020204" pitchFamily="34" charset="0"/>
              </a:rPr>
              <a:t>demás</a:t>
            </a:r>
            <a:r>
              <a:rPr lang="en-US" sz="2800" b="1" dirty="0">
                <a:latin typeface="Arial Black" panose="020B0A04020102020204" pitchFamily="34" charset="0"/>
              </a:rPr>
              <a:t>?</a:t>
            </a:r>
            <a:endParaRPr lang="es-ES" sz="2800" b="1" dirty="0">
              <a:latin typeface="Arial Black" panose="020B0A04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B3272-E560-4FC3-B777-B79836A94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24" y="3429000"/>
            <a:ext cx="4832404" cy="27358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3C2D25-B3CC-4010-88D9-57B677DE1A82}"/>
              </a:ext>
            </a:extLst>
          </p:cNvPr>
          <p:cNvSpPr txBox="1"/>
          <p:nvPr/>
        </p:nvSpPr>
        <p:spPr>
          <a:xfrm>
            <a:off x="5487119" y="4127524"/>
            <a:ext cx="62092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Debe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servir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los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demás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Jesús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nos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explica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cómo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debe ser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el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más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grande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y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el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primero de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todos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3378357" y="37035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67702" y="1088707"/>
            <a:ext cx="1184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FEA84A-B9EC-4ABD-95D5-3B25F6D7D620}"/>
              </a:ext>
            </a:extLst>
          </p:cNvPr>
          <p:cNvSpPr txBox="1"/>
          <p:nvPr/>
        </p:nvSpPr>
        <p:spPr>
          <a:xfrm>
            <a:off x="212739" y="933276"/>
            <a:ext cx="11338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latin typeface="Arial Black" panose="020B0A04020102020204" pitchFamily="34" charset="0"/>
              </a:rPr>
              <a:t>Jesús dice que quien </a:t>
            </a:r>
            <a:r>
              <a:rPr lang="es-ES" sz="3200" b="1" dirty="0">
                <a:solidFill>
                  <a:srgbClr val="FFC000"/>
                </a:solidFill>
                <a:latin typeface="Arial Black" panose="020B0A04020102020204" pitchFamily="34" charset="0"/>
              </a:rPr>
              <a:t>quiera ser grande entre todos</a:t>
            </a:r>
            <a:r>
              <a:rPr lang="es-ES" sz="3200" b="1" dirty="0">
                <a:latin typeface="Arial Black" panose="020B0A04020102020204" pitchFamily="34" charset="0"/>
              </a:rPr>
              <a:t>, que sea su servidor. Y el que quiera </a:t>
            </a:r>
            <a:r>
              <a:rPr lang="es-ES" sz="3200" b="1" dirty="0">
                <a:solidFill>
                  <a:srgbClr val="FFC000"/>
                </a:solidFill>
                <a:latin typeface="Arial Black" panose="020B0A04020102020204" pitchFamily="34" charset="0"/>
              </a:rPr>
              <a:t>ser el primero</a:t>
            </a:r>
            <a:r>
              <a:rPr lang="es-ES" sz="3200" b="1" dirty="0">
                <a:latin typeface="Arial Black" panose="020B0A04020102020204" pitchFamily="34" charset="0"/>
              </a:rPr>
              <a:t>, que sea el esclavo de todos.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CA8FEF-9C1A-4E8D-ABB7-F4F21DCDEC1D}"/>
              </a:ext>
            </a:extLst>
          </p:cNvPr>
          <p:cNvSpPr txBox="1"/>
          <p:nvPr/>
        </p:nvSpPr>
        <p:spPr>
          <a:xfrm>
            <a:off x="5798517" y="2820890"/>
            <a:ext cx="640465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Jesús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siempre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estaba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atento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ayudar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los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demás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en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una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ocasión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lavó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los pies a sus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discípulos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y días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después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dio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su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vida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para la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salvación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de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todos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.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6BE17-149E-467E-A0AB-2D5AD3A9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87" y="2502936"/>
            <a:ext cx="5366882" cy="30383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05E369-6EAA-4A2A-94A6-03AD87BBBFA4}"/>
              </a:ext>
            </a:extLst>
          </p:cNvPr>
          <p:cNvSpPr txBox="1"/>
          <p:nvPr/>
        </p:nvSpPr>
        <p:spPr>
          <a:xfrm>
            <a:off x="319283" y="5742887"/>
            <a:ext cx="1133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¿</a:t>
            </a:r>
            <a:r>
              <a:rPr lang="es-ES" sz="2800" b="1" dirty="0">
                <a:latin typeface="Arial Black" panose="020B0A04020102020204" pitchFamily="34" charset="0"/>
              </a:rPr>
              <a:t>Cómo podrían ustedes demostrar que quieren ser </a:t>
            </a:r>
            <a:r>
              <a:rPr lang="es-ES" sz="2800" b="1" dirty="0">
                <a:solidFill>
                  <a:srgbClr val="FFC000"/>
                </a:solidFill>
                <a:latin typeface="Arial Black" panose="020B0A04020102020204" pitchFamily="34" charset="0"/>
              </a:rPr>
              <a:t>grandes o los primeros</a:t>
            </a:r>
            <a:r>
              <a:rPr lang="es-ES" sz="2800" b="1" dirty="0">
                <a:latin typeface="Arial Black" panose="020B0A04020102020204" pitchFamily="34" charset="0"/>
              </a:rPr>
              <a:t>, de acuerdo a lo que Jesús dice.</a:t>
            </a:r>
          </a:p>
        </p:txBody>
      </p:sp>
    </p:spTree>
    <p:extLst>
      <p:ext uri="{BB962C8B-B14F-4D97-AF65-F5344CB8AC3E}">
        <p14:creationId xmlns:p14="http://schemas.microsoft.com/office/powerpoint/2010/main" val="42222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1CD412-9A80-4E3E-BD67-69DD2D0AD6B0}"/>
              </a:ext>
            </a:extLst>
          </p:cNvPr>
          <p:cNvSpPr txBox="1"/>
          <p:nvPr/>
        </p:nvSpPr>
        <p:spPr>
          <a:xfrm>
            <a:off x="4779818" y="350322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Black" pitchFamily="34" charset="0"/>
              </a:rPr>
              <a:t>ACTIVIDAD</a:t>
            </a:r>
            <a:endParaRPr lang="en-US" sz="3600" b="1" dirty="0">
              <a:latin typeface="Arial Black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E76B4F-A1A9-49CB-91B6-F4233D52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7" y="1307275"/>
            <a:ext cx="7553325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69431-E4B4-4088-8B6A-7F00EEBA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006" y="0"/>
            <a:ext cx="6249988" cy="596348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5"/>
                </a:solidFill>
              </a:rPr>
              <a:t>¿Quién Sirve? ¿Quién No?</a:t>
            </a:r>
          </a:p>
        </p:txBody>
      </p:sp>
      <p:pic>
        <p:nvPicPr>
          <p:cNvPr id="1028" name="Picture 4" descr="25 Ways to Teach Your Child the Spirit of Giving - one tough job">
            <a:extLst>
              <a:ext uri="{FF2B5EF4-FFF2-40B4-BE49-F238E27FC236}">
                <a16:creationId xmlns:a16="http://schemas.microsoft.com/office/drawing/2014/main" id="{6875D822-652B-4601-A280-1B948217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460" y="662609"/>
            <a:ext cx="2849425" cy="19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y helping at home is good for kids | Pursuit by The University of  Melbourne">
            <a:extLst>
              <a:ext uri="{FF2B5EF4-FFF2-40B4-BE49-F238E27FC236}">
                <a16:creationId xmlns:a16="http://schemas.microsoft.com/office/drawing/2014/main" id="{50E2A8A2-35F0-438F-A5CE-1797E2C0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0" y="4797287"/>
            <a:ext cx="3051313" cy="19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stress-free ways to get kids helping around the house -">
            <a:extLst>
              <a:ext uri="{FF2B5EF4-FFF2-40B4-BE49-F238E27FC236}">
                <a16:creationId xmlns:a16="http://schemas.microsoft.com/office/drawing/2014/main" id="{55075B8C-657F-4B36-B753-98210031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53" y="2720008"/>
            <a:ext cx="2702093" cy="19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ids Students In Classroom Helping Each Other At School Desk Stock Photo,  Picture And Royalty Free Image. Image 10215349.">
            <a:extLst>
              <a:ext uri="{FF2B5EF4-FFF2-40B4-BE49-F238E27FC236}">
                <a16:creationId xmlns:a16="http://schemas.microsoft.com/office/drawing/2014/main" id="{AAFA5C0C-5C8C-4988-94C7-3C95D5428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460" y="4797287"/>
            <a:ext cx="2849425" cy="19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ncouraging Helping Behaviors in Children | Summit Kids Academy">
            <a:extLst>
              <a:ext uri="{FF2B5EF4-FFF2-40B4-BE49-F238E27FC236}">
                <a16:creationId xmlns:a16="http://schemas.microsoft.com/office/drawing/2014/main" id="{BFBB20F1-72F8-48C4-8FB8-3F86DB29F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3" y="662609"/>
            <a:ext cx="2860750" cy="19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w to Motivate Your Unmotivated Kid in 5 Gentle Steps | Mighty Mommy">
            <a:extLst>
              <a:ext uri="{FF2B5EF4-FFF2-40B4-BE49-F238E27FC236}">
                <a16:creationId xmlns:a16="http://schemas.microsoft.com/office/drawing/2014/main" id="{E562E082-B77D-4CAB-BE9C-967D3F37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53" y="728870"/>
            <a:ext cx="2702093" cy="19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hat to Do If Your Teen Hates School: 15 Strategies That Work">
            <a:extLst>
              <a:ext uri="{FF2B5EF4-FFF2-40B4-BE49-F238E27FC236}">
                <a16:creationId xmlns:a16="http://schemas.microsoft.com/office/drawing/2014/main" id="{8A1A8C82-1C85-47A3-965E-1FE6E65F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3" y="2718488"/>
            <a:ext cx="2954200" cy="196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ow to Limit Bad Behavior - Aggressive Behavior in Young Children">
            <a:extLst>
              <a:ext uri="{FF2B5EF4-FFF2-40B4-BE49-F238E27FC236}">
                <a16:creationId xmlns:a16="http://schemas.microsoft.com/office/drawing/2014/main" id="{B1664F5F-422D-478F-A558-89C04972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53" y="4797286"/>
            <a:ext cx="2702093" cy="196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nger Management in Children: 6 Best Ways to Help Kids | Parents">
            <a:extLst>
              <a:ext uri="{FF2B5EF4-FFF2-40B4-BE49-F238E27FC236}">
                <a16:creationId xmlns:a16="http://schemas.microsoft.com/office/drawing/2014/main" id="{344652D4-CA1D-494E-9E0E-44605BF5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460" y="2763079"/>
            <a:ext cx="2849425" cy="19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id="{FF891005-BF60-4B45-94DA-2CFD6FBB0FAE}"/>
              </a:ext>
            </a:extLst>
          </p:cNvPr>
          <p:cNvSpPr/>
          <p:nvPr/>
        </p:nvSpPr>
        <p:spPr>
          <a:xfrm>
            <a:off x="2650435" y="1669774"/>
            <a:ext cx="901148" cy="80838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51A2ADDD-4E05-4E58-9B54-5CCEE12C4A96}"/>
              </a:ext>
            </a:extLst>
          </p:cNvPr>
          <p:cNvSpPr/>
          <p:nvPr/>
        </p:nvSpPr>
        <p:spPr>
          <a:xfrm rot="19137195">
            <a:off x="7069359" y="1710709"/>
            <a:ext cx="755373" cy="765979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>
            <a:extLst>
              <a:ext uri="{FF2B5EF4-FFF2-40B4-BE49-F238E27FC236}">
                <a16:creationId xmlns:a16="http://schemas.microsoft.com/office/drawing/2014/main" id="{80FD8722-074E-45D5-BB4D-1F1B1DCED35C}"/>
              </a:ext>
            </a:extLst>
          </p:cNvPr>
          <p:cNvSpPr/>
          <p:nvPr/>
        </p:nvSpPr>
        <p:spPr>
          <a:xfrm>
            <a:off x="11259523" y="1614348"/>
            <a:ext cx="901148" cy="80838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D00E7C79-0345-4079-994C-710FC9FFC155}"/>
              </a:ext>
            </a:extLst>
          </p:cNvPr>
          <p:cNvSpPr/>
          <p:nvPr/>
        </p:nvSpPr>
        <p:spPr>
          <a:xfrm rot="19137195">
            <a:off x="2867852" y="3705452"/>
            <a:ext cx="755373" cy="765979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>
            <a:extLst>
              <a:ext uri="{FF2B5EF4-FFF2-40B4-BE49-F238E27FC236}">
                <a16:creationId xmlns:a16="http://schemas.microsoft.com/office/drawing/2014/main" id="{2886A898-DABA-4DCC-932B-639B200FBD70}"/>
              </a:ext>
            </a:extLst>
          </p:cNvPr>
          <p:cNvSpPr/>
          <p:nvPr/>
        </p:nvSpPr>
        <p:spPr>
          <a:xfrm>
            <a:off x="6996471" y="3657309"/>
            <a:ext cx="901148" cy="80838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32B9B900-0549-4736-89CC-20719749F213}"/>
              </a:ext>
            </a:extLst>
          </p:cNvPr>
          <p:cNvSpPr/>
          <p:nvPr/>
        </p:nvSpPr>
        <p:spPr>
          <a:xfrm rot="19137195">
            <a:off x="11246645" y="3736163"/>
            <a:ext cx="755373" cy="765979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>
            <a:extLst>
              <a:ext uri="{FF2B5EF4-FFF2-40B4-BE49-F238E27FC236}">
                <a16:creationId xmlns:a16="http://schemas.microsoft.com/office/drawing/2014/main" id="{DE27D840-7249-4C4B-9560-4B2AC891B31B}"/>
              </a:ext>
            </a:extLst>
          </p:cNvPr>
          <p:cNvSpPr/>
          <p:nvPr/>
        </p:nvSpPr>
        <p:spPr>
          <a:xfrm>
            <a:off x="2834633" y="5935316"/>
            <a:ext cx="901148" cy="80838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ross 21">
            <a:extLst>
              <a:ext uri="{FF2B5EF4-FFF2-40B4-BE49-F238E27FC236}">
                <a16:creationId xmlns:a16="http://schemas.microsoft.com/office/drawing/2014/main" id="{9F0E356D-8B14-49AF-B74C-734DE429C24F}"/>
              </a:ext>
            </a:extLst>
          </p:cNvPr>
          <p:cNvSpPr/>
          <p:nvPr/>
        </p:nvSpPr>
        <p:spPr>
          <a:xfrm rot="19137195">
            <a:off x="7078246" y="5935129"/>
            <a:ext cx="755373" cy="765979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>
            <a:extLst>
              <a:ext uri="{FF2B5EF4-FFF2-40B4-BE49-F238E27FC236}">
                <a16:creationId xmlns:a16="http://schemas.microsoft.com/office/drawing/2014/main" id="{2EAAC367-517D-41E5-92EB-D5167A2FFA6B}"/>
              </a:ext>
            </a:extLst>
          </p:cNvPr>
          <p:cNvSpPr/>
          <p:nvPr/>
        </p:nvSpPr>
        <p:spPr>
          <a:xfrm>
            <a:off x="11271257" y="5913926"/>
            <a:ext cx="901148" cy="80838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0E6EAE-99E9-4F3B-B2B8-4B0E690C4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55" y="566892"/>
            <a:ext cx="11858845" cy="5724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0F359F-DFC8-4BAC-83FE-6209A6C747C0}"/>
              </a:ext>
            </a:extLst>
          </p:cNvPr>
          <p:cNvSpPr txBox="1"/>
          <p:nvPr/>
        </p:nvSpPr>
        <p:spPr>
          <a:xfrm>
            <a:off x="3550723" y="1888177"/>
            <a:ext cx="123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SER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FAE9DC-C6BF-40D0-8141-EAE93D98A014}"/>
              </a:ext>
            </a:extLst>
          </p:cNvPr>
          <p:cNvSpPr txBox="1"/>
          <p:nvPr/>
        </p:nvSpPr>
        <p:spPr>
          <a:xfrm>
            <a:off x="5478483" y="1888177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GRANDEZA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A7771-98D8-4A34-9465-4DF1B577A521}"/>
              </a:ext>
            </a:extLst>
          </p:cNvPr>
          <p:cNvSpPr txBox="1"/>
          <p:nvPr/>
        </p:nvSpPr>
        <p:spPr>
          <a:xfrm>
            <a:off x="2240476" y="2420588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SENOR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514E47-BC13-45D2-A037-72F6275CB983}"/>
              </a:ext>
            </a:extLst>
          </p:cNvPr>
          <p:cNvSpPr txBox="1"/>
          <p:nvPr/>
        </p:nvSpPr>
        <p:spPr>
          <a:xfrm>
            <a:off x="5298695" y="2420588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ESPIRITU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68800-C325-4426-BBA3-4C68943E708D}"/>
              </a:ext>
            </a:extLst>
          </p:cNvPr>
          <p:cNvSpPr txBox="1"/>
          <p:nvPr/>
        </p:nvSpPr>
        <p:spPr>
          <a:xfrm>
            <a:off x="2240476" y="2880966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ALEGRA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734ADB-88B1-4DEE-9D8F-1DE554AEB39B}"/>
              </a:ext>
            </a:extLst>
          </p:cNvPr>
          <p:cNvSpPr txBox="1"/>
          <p:nvPr/>
        </p:nvSpPr>
        <p:spPr>
          <a:xfrm>
            <a:off x="5111678" y="2880966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DIOS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18B488-CA9C-4157-8B41-DFF804C7B915}"/>
              </a:ext>
            </a:extLst>
          </p:cNvPr>
          <p:cNvSpPr txBox="1"/>
          <p:nvPr/>
        </p:nvSpPr>
        <p:spPr>
          <a:xfrm>
            <a:off x="1775359" y="3341344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SALVA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A23C1D-C99D-4746-ACE5-C8EB962F4F74}"/>
              </a:ext>
            </a:extLst>
          </p:cNvPr>
          <p:cNvSpPr txBox="1"/>
          <p:nvPr/>
        </p:nvSpPr>
        <p:spPr>
          <a:xfrm>
            <a:off x="5622964" y="3338374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MIRAR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811E2-66BF-4091-A5DA-41D4118DA569}"/>
              </a:ext>
            </a:extLst>
          </p:cNvPr>
          <p:cNvSpPr txBox="1"/>
          <p:nvPr/>
        </p:nvSpPr>
        <p:spPr>
          <a:xfrm>
            <a:off x="2586841" y="3801722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HUMILDE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7D38A2-F4EC-4BD9-936B-79A6ACB22398}"/>
              </a:ext>
            </a:extLst>
          </p:cNvPr>
          <p:cNvSpPr txBox="1"/>
          <p:nvPr/>
        </p:nvSpPr>
        <p:spPr>
          <a:xfrm>
            <a:off x="5749635" y="3790209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ESCLAVA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92717-C8C6-4E14-A24B-0E6466B427D0}"/>
              </a:ext>
            </a:extLst>
          </p:cNvPr>
          <p:cNvSpPr txBox="1"/>
          <p:nvPr/>
        </p:nvSpPr>
        <p:spPr>
          <a:xfrm>
            <a:off x="4334813" y="4264256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HOMBRES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35D6A-914C-4815-A307-822145BDD7CD}"/>
              </a:ext>
            </a:extLst>
          </p:cNvPr>
          <p:cNvSpPr txBox="1"/>
          <p:nvPr/>
        </p:nvSpPr>
        <p:spPr>
          <a:xfrm>
            <a:off x="3550720" y="4704158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FELIZ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07165-621E-4E3F-8C1D-B1E172B63B88}"/>
              </a:ext>
            </a:extLst>
          </p:cNvPr>
          <p:cNvSpPr txBox="1"/>
          <p:nvPr/>
        </p:nvSpPr>
        <p:spPr>
          <a:xfrm>
            <a:off x="2159944" y="702157"/>
            <a:ext cx="2624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 Black" pitchFamily="34" charset="0"/>
              </a:rPr>
              <a:t>ORACION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310CE-DC0A-490E-8FDE-13F5CCD52C89}"/>
              </a:ext>
            </a:extLst>
          </p:cNvPr>
          <p:cNvSpPr txBox="1"/>
          <p:nvPr/>
        </p:nvSpPr>
        <p:spPr>
          <a:xfrm>
            <a:off x="430672" y="1674673"/>
            <a:ext cx="609797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Arial Black" panose="020B0A04020102020204" pitchFamily="34" charset="0"/>
              </a:rPr>
              <a:t>Jesús, queremos imitarte. Ayúdanos a querer servir a nuestra familia y comunidad con amor. Enséñanos a ser Tu luz en este mundo. </a:t>
            </a:r>
            <a:endParaRPr lang="en-US" sz="2800" b="1" dirty="0">
              <a:latin typeface="Arial Black" panose="020B0A04020102020204" pitchFamily="34" charset="0"/>
            </a:endParaRPr>
          </a:p>
          <a:p>
            <a:pPr algn="ctr"/>
            <a:r>
              <a:rPr lang="es-ES" sz="2800" b="1" dirty="0">
                <a:effectLst/>
                <a:latin typeface="Arial Black" panose="020B0A04020102020204" pitchFamily="34" charset="0"/>
              </a:rPr>
              <a:t>Amen.</a:t>
            </a:r>
            <a:endParaRPr lang="es-ES" sz="2800" b="1" dirty="0">
              <a:latin typeface="Arial Black" panose="020B0A04020102020204" pitchFamily="34" charset="0"/>
            </a:endParaRPr>
          </a:p>
          <a:p>
            <a:pPr algn="ctr"/>
            <a:endParaRPr lang="es-E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Canción</a:t>
            </a:r>
            <a:r>
              <a:rPr lang="es-ES" dirty="0"/>
              <a:t>:   </a:t>
            </a:r>
          </a:p>
          <a:p>
            <a:pPr algn="ctr"/>
            <a:r>
              <a:rPr lang="en-US" dirty="0">
                <a:effectLst/>
                <a:latin typeface="Arial" panose="020B0604020202020204" pitchFamily="34" charset="0"/>
              </a:rPr>
              <a:t>https://youtu.be/wtcmXn9Ws-g </a:t>
            </a:r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71068-19A5-4D35-9408-3CA9EA60E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87" y="570991"/>
            <a:ext cx="4830441" cy="52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07165-621E-4E3F-8C1D-B1E172B63B88}"/>
              </a:ext>
            </a:extLst>
          </p:cNvPr>
          <p:cNvSpPr txBox="1"/>
          <p:nvPr/>
        </p:nvSpPr>
        <p:spPr>
          <a:xfrm>
            <a:off x="5530717" y="0"/>
            <a:ext cx="1506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 Black" pitchFamily="34" charset="0"/>
              </a:rPr>
              <a:t>CANCION</a:t>
            </a:r>
          </a:p>
        </p:txBody>
      </p:sp>
      <p:pic>
        <p:nvPicPr>
          <p:cNvPr id="4" name="Online Media 3" title="Quiero servir">
            <a:hlinkClick r:id="" action="ppaction://media"/>
            <a:extLst>
              <a:ext uri="{FF2B5EF4-FFF2-40B4-BE49-F238E27FC236}">
                <a16:creationId xmlns:a16="http://schemas.microsoft.com/office/drawing/2014/main" id="{8183802A-7D02-4DC0-90A6-CE01B115A5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00110"/>
            <a:ext cx="12192000" cy="645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0D0E9-B1C3-4AB1-A37A-53E21E2F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33" y="0"/>
            <a:ext cx="11017597" cy="450574"/>
          </a:xfrm>
        </p:spPr>
        <p:txBody>
          <a:bodyPr>
            <a:normAutofit/>
          </a:bodyPr>
          <a:lstStyle/>
          <a:p>
            <a:r>
              <a:rPr lang="en-US" sz="2000" dirty="0"/>
              <a:t>Historia de Sta. Teresa de Avila, Patricia Mino, https://youtu.be/1SocQStK4YU</a:t>
            </a:r>
          </a:p>
        </p:txBody>
      </p:sp>
      <p:pic>
        <p:nvPicPr>
          <p:cNvPr id="3" name="Online Media 2" title="Historia de Santa Teresa de Ávila-relato">
            <a:hlinkClick r:id="" action="ppaction://media"/>
            <a:extLst>
              <a:ext uri="{FF2B5EF4-FFF2-40B4-BE49-F238E27FC236}">
                <a16:creationId xmlns:a16="http://schemas.microsoft.com/office/drawing/2014/main" id="{6A637F81-9B45-4DB6-9DBF-D254340671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50574"/>
            <a:ext cx="12192000" cy="640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6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6AD0B-9C10-47B5-8E8B-3DCDD60C7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7"/>
            <a:ext cx="12192000" cy="6847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1AD60-4930-4C78-8DEB-CB50A7DC21DB}"/>
              </a:ext>
            </a:extLst>
          </p:cNvPr>
          <p:cNvSpPr txBox="1"/>
          <p:nvPr/>
        </p:nvSpPr>
        <p:spPr>
          <a:xfrm>
            <a:off x="63374" y="72428"/>
            <a:ext cx="12726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En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aquel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tiempo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se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acercaron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 Jesús, Santiago y Juan, los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hijos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Zebedeo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y le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dijeron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 “ Maestro,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queremos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que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nos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concedes lo que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vamos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pedirte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09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FD6C76-4228-4947-9A6D-DC9EADD51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7"/>
            <a:ext cx="12192000" cy="6847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1AD60-4930-4C78-8DEB-CB50A7DC21DB}"/>
              </a:ext>
            </a:extLst>
          </p:cNvPr>
          <p:cNvSpPr txBox="1"/>
          <p:nvPr/>
        </p:nvSpPr>
        <p:spPr>
          <a:xfrm>
            <a:off x="63374" y="72428"/>
            <a:ext cx="12726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Él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les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dijo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 “</a:t>
            </a:r>
            <a:r>
              <a:rPr lang="es-ES" sz="24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Qué es lo que desean?" Le respondieron: "Concede que nos sentemos uno a tu derecha y otro a tu izquierda, cuando estés en tu </a:t>
            </a:r>
            <a:br>
              <a:rPr lang="es-ES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24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gloria“. Jesús les replicó: “No saben lo que piden.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DB8C1-BB4B-494F-8400-CC499FE7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6"/>
            <a:ext cx="12192000" cy="684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1AD60-4930-4C78-8DEB-CB50A7DC21DB}"/>
              </a:ext>
            </a:extLst>
          </p:cNvPr>
          <p:cNvSpPr txBox="1"/>
          <p:nvPr/>
        </p:nvSpPr>
        <p:spPr>
          <a:xfrm>
            <a:off x="235390" y="81481"/>
            <a:ext cx="127266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¿Podrán pasar la prueba que yo voy a pasar y recibir el </a:t>
            </a:r>
            <a:br>
              <a:rPr lang="es-ES" sz="28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s-ES" sz="2800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bautismo con que seré bautizado?" Le respondieron: "Sí podemos".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1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DBE044-7635-4990-9E4C-54556EF68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0"/>
            <a:ext cx="12192000" cy="6844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45220" y="0"/>
            <a:ext cx="12095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Y Jesús les dijo: “Ciertamente pasarán la prueba que yo voy a pasar y recibir el bautismo con que seré bautizado, pero…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5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C1A41-ADF8-493A-8E30-E8ADC7BC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"/>
            <a:ext cx="12192000" cy="68569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96570" y="0"/>
            <a:ext cx="12095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eso de sentarse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a mi derecha o a mi izquierda no me toca a mí concederlo; eso es para quienes está reservado"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AAE199-9B41-4102-ABE2-19ECE6E0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8"/>
            <a:ext cx="12192000" cy="6842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0" y="-73533"/>
            <a:ext cx="1219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Cuando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los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otros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10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apóstoles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oyeron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esto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se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indignaron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contra Santiago y Juan. Jesús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reunió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entonces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 los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Doce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y les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dijo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13A69-CDE8-4EBA-A971-A86DE5E0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2" y="0"/>
            <a:ext cx="12138576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1" y="0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Ya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saben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que los jefes de las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naciones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las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gobiernan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como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fueran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sus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dueños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y los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poderosos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las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oprimen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 Pero no debe ser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así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entre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ustedes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647</TotalTime>
  <Words>761</Words>
  <Application>Microsoft Office PowerPoint</Application>
  <PresentationFormat>Widescreen</PresentationFormat>
  <Paragraphs>53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Segoe Print</vt:lpstr>
      <vt:lpstr>Nature Illustration 16x9</vt:lpstr>
      <vt:lpstr>                Evangelio Domingo XXIX del Tiempo Ordinario                       El Hijo del Hombre ha venido a servir</vt:lpstr>
      <vt:lpstr>Historia de Sta. Teresa de Avila, Patricia Mino, https://youtu.be/1SocQStK4YU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¿Quién Sirve? ¿Quién No?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Miguel Angel Di Geronimo O</dc:creator>
  <cp:lastModifiedBy>Maria Varona</cp:lastModifiedBy>
  <cp:revision>25</cp:revision>
  <dcterms:created xsi:type="dcterms:W3CDTF">2021-08-11T10:14:49Z</dcterms:created>
  <dcterms:modified xsi:type="dcterms:W3CDTF">2021-10-11T15:56:43Z</dcterms:modified>
</cp:coreProperties>
</file>