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A50021"/>
    <a:srgbClr val="009900"/>
    <a:srgbClr val="003399"/>
    <a:srgbClr val="FF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4554-1DD5-42CE-AF89-11F1270CF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FFDD4-BAD1-4EDB-9EB4-2FBCAF7B3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87327-79F4-4F96-A107-547117DC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8614-F11E-4771-8530-0EB269F7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E7DA-B3B2-4D75-AA25-29B8E3D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F366-3D28-4788-A736-73889D78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EEC1B-C4F3-4EBC-A82A-E77665A06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E025-0283-4569-9852-6FE151D4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B6DE2-2A04-4BD4-A0A1-B396D563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3E3FF-A327-4904-AABD-A5D646E4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8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51B3F-8030-4E51-A7B2-0681A1521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4D627-4182-402C-BDE5-B5FEE535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0CFE9-6E1D-4D0D-8A31-18A38224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F619-157B-459E-9729-5B8B24F0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2592F-765F-4B58-887D-DE13052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113C-AAEC-478C-A3C8-D7831036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52AF-38D4-4F50-8670-A8DFAD4E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861C-6A9B-45BC-8AAF-66D5C529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C71CD-FEC8-47F9-A333-CE1DAE86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04071-3A16-42B1-853A-80E9899D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E4EF-5BBD-433E-B1B4-32C78ADF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ACF16-2E3C-41FC-839D-361DF5C38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C60EE-FD21-4F82-BFC3-DEBAF063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2F446-B0BD-4F52-94D3-9BFF1BDB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1564-6FF6-4BB3-8928-DC38D038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4EB4-6AEA-440E-BA66-85D3BF19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D4A4-5EEB-439E-A96D-BF6CDDF83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94FB6-C6FE-46F3-9C86-7CF423302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8FEDE-E58C-40EA-8F6B-0F77655A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8CEB1-E19F-4428-B626-3E326CE7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ABFB4-45CF-4AF6-B841-050A6CCD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5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405E-69DA-469F-A8C7-F0BE5AD4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0C2E-80D3-4F59-8DB2-81D3DE08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79496-AF54-40D6-9F3F-8C698447F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F4D32-E05C-47CD-8264-5C650055A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E9719-6A6B-4EF8-9BC2-C03A0FC6F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A2EDD8-AD06-460E-8F39-F623006A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05289-E77D-48D0-A53A-ED57F676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118EC-080D-4EC7-9DCC-E00D309C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7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3557-EF6C-4C50-AA75-E449BFFC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2A876-613A-4079-A9DE-9C23A23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ED546-C593-4D78-B548-EC2A7F28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681A3-ED88-4F97-A2A7-CE5AC8F7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6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5FFBA-A885-42E9-922F-D38272D3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44B0C-95FB-450F-8277-F5C762C6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30291-2227-4EAF-BE9F-25A04645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8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C1B6-F202-49AE-B2A7-9FB838AD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2721E-6EA4-4FB0-9361-82C6C7E6B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5E322-5170-4E94-A506-6F97D2E34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DB7BF-1990-459C-9EF0-4346B23B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CA97C-F221-419B-BE9E-D9DD7F03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1C4A9-E576-4429-8614-B41478C9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7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44DD-C214-444F-9F57-3C2EB929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DBB42-05A2-4A1D-9E88-0D18173BD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7AC8A-6CB4-47B1-B151-4247445E5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6717C-DC05-4985-B702-287B4C85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41F06-4050-4E52-845C-98A8583E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37DDA-EC5C-4EC3-A0C7-1E81AEAA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4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D0414-A47D-4F2E-B134-B7D08C02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68221-1435-49B4-9298-80A4730E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C4E4-53FA-45CB-AD62-3729D4314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B24A-5074-49E3-9BB2-80C2C15A82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556AB-29B8-4996-92AF-7970BF37C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FDD86-2DAC-4F73-8ABD-C85F9C27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5sExCgeE-A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5sExCgeE-A?feature=oembed" TargetMode="Externa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2L9qTSbhMA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2L9qTSbhMA?feature=oembed" TargetMode="Externa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hxGLF-hhQw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hxGLF-hhQw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F5FCEE99-5034-48DE-8182-A480C338B8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C20026B4-5539-4CC0-A941-680B8F71C5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32295" y="230743"/>
            <a:ext cx="9144000" cy="99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599B3E0D-0968-4625-BCAA-FB19F23AD7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057760"/>
            <a:ext cx="5373843" cy="334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Grupo de Oración para Niños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Ciclo B-XXXII Domingo del Tiempo Ordinario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800" b="1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2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La Ofrenda de la Viuda Pobre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200" b="1" i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Marcos 12, 41-44</a:t>
            </a:r>
            <a:endParaRPr lang="es-ES" sz="2200" b="1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F4D1FF-951F-4A47-868B-388D369B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07" y="1583710"/>
            <a:ext cx="5881688" cy="504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7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873" y="4699485"/>
            <a:ext cx="4167436" cy="1513821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rgbClr val="D6009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 damos una ofrenda muy valiosa.</a:t>
            </a:r>
            <a:endParaRPr lang="en-US" sz="3000" b="1" dirty="0">
              <a:solidFill>
                <a:srgbClr val="D6009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92CF5-D0D0-42B1-83E0-9B00BDF0D528}"/>
              </a:ext>
            </a:extLst>
          </p:cNvPr>
          <p:cNvSpPr txBox="1"/>
          <p:nvPr/>
        </p:nvSpPr>
        <p:spPr>
          <a:xfrm>
            <a:off x="0" y="1676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Cuando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le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ofrecemos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a  Dios con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mucho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amor…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17CE9-6AC1-4CB6-BE8F-838FF8833F6E}"/>
              </a:ext>
            </a:extLst>
          </p:cNvPr>
          <p:cNvSpPr txBox="1"/>
          <p:nvPr/>
        </p:nvSpPr>
        <p:spPr>
          <a:xfrm>
            <a:off x="328613" y="2381012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Nuestros deberes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961B7-BC2E-4606-B61B-3A6CE369E970}"/>
              </a:ext>
            </a:extLst>
          </p:cNvPr>
          <p:cNvSpPr txBox="1"/>
          <p:nvPr/>
        </p:nvSpPr>
        <p:spPr>
          <a:xfrm>
            <a:off x="9387840" y="2727454"/>
            <a:ext cx="234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92D05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El compartir</a:t>
            </a:r>
            <a:endParaRPr lang="en-US" sz="2800" b="1" dirty="0">
              <a:solidFill>
                <a:srgbClr val="92D050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538A2-E648-42FE-A4B7-32B22945F780}"/>
              </a:ext>
            </a:extLst>
          </p:cNvPr>
          <p:cNvSpPr txBox="1"/>
          <p:nvPr/>
        </p:nvSpPr>
        <p:spPr>
          <a:xfrm>
            <a:off x="4556760" y="3900652"/>
            <a:ext cx="356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Nuestros talentos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DBB9BA-3566-47DF-95E2-26B8B52B9E8C}"/>
              </a:ext>
            </a:extLst>
          </p:cNvPr>
          <p:cNvSpPr txBox="1"/>
          <p:nvPr/>
        </p:nvSpPr>
        <p:spPr>
          <a:xfrm>
            <a:off x="518160" y="5626343"/>
            <a:ext cx="2865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El perdón al que nos hiere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4CE0B8-9019-4D82-AFDB-9D36E3121B08}"/>
              </a:ext>
            </a:extLst>
          </p:cNvPr>
          <p:cNvSpPr txBox="1"/>
          <p:nvPr/>
        </p:nvSpPr>
        <p:spPr>
          <a:xfrm>
            <a:off x="9387840" y="5736253"/>
            <a:ext cx="219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oración por otros</a:t>
            </a:r>
            <a:endParaRPr lang="en-US" sz="2800" dirty="0">
              <a:solidFill>
                <a:srgbClr val="A50021"/>
              </a:solidFill>
            </a:endParaRPr>
          </a:p>
        </p:txBody>
      </p:sp>
      <p:pic>
        <p:nvPicPr>
          <p:cNvPr id="7170" name="Picture 2" descr="Imagenes De Deberes De Los Niños En El Colegio Para Colorear">
            <a:extLst>
              <a:ext uri="{FF2B5EF4-FFF2-40B4-BE49-F238E27FC236}">
                <a16:creationId xmlns:a16="http://schemas.microsoft.com/office/drawing/2014/main" id="{24154009-7215-42EA-95AB-86229084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874531"/>
            <a:ext cx="3101339" cy="141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tos de Niños compartiendo de stock, Niños compartiendo imágenes libres de  derechos | Depositphotos®">
            <a:extLst>
              <a:ext uri="{FF2B5EF4-FFF2-40B4-BE49-F238E27FC236}">
                <a16:creationId xmlns:a16="http://schemas.microsoft.com/office/drawing/2014/main" id="{203E56F2-B380-4CFC-8BAF-5126ED92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191" y="885259"/>
            <a:ext cx="2348369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os niños cantan en la misa de Adviento. ~ PARROQUIAS DE INGENIO-GRAN  CANARIA">
            <a:extLst>
              <a:ext uri="{FF2B5EF4-FFF2-40B4-BE49-F238E27FC236}">
                <a16:creationId xmlns:a16="http://schemas.microsoft.com/office/drawing/2014/main" id="{14ADBC23-E1BD-4413-97EF-BB233BDD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1153252"/>
            <a:ext cx="3322322" cy="2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iños pequeños, aire libre, abrazar | Foto Gratis">
            <a:extLst>
              <a:ext uri="{FF2B5EF4-FFF2-40B4-BE49-F238E27FC236}">
                <a16:creationId xmlns:a16="http://schemas.microsoft.com/office/drawing/2014/main" id="{612173B8-7A38-4ED6-821A-C5279FA26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4" y="3293840"/>
            <a:ext cx="3392805" cy="22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otos de Ninos orando de stock, Ninos orando imágenes libres de derechos |  Depositphotos®">
            <a:extLst>
              <a:ext uri="{FF2B5EF4-FFF2-40B4-BE49-F238E27FC236}">
                <a16:creationId xmlns:a16="http://schemas.microsoft.com/office/drawing/2014/main" id="{99190220-A42D-42EB-B303-D2670D1D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1" y="3500885"/>
            <a:ext cx="2909430" cy="21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47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70" y="2255521"/>
            <a:ext cx="11087100" cy="1028700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¿Qué tienes de talento, tiempo, o tesoro que puedas ofrecer para ayudar a construir el Reino de Dios? </a:t>
            </a:r>
            <a:endParaRPr lang="en-US" sz="3000" b="1" dirty="0">
              <a:solidFill>
                <a:srgbClr val="FFFF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3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Educar con Jesús: noviembre 2015">
            <a:extLst>
              <a:ext uri="{FF2B5EF4-FFF2-40B4-BE49-F238E27FC236}">
                <a16:creationId xmlns:a16="http://schemas.microsoft.com/office/drawing/2014/main" id="{E0C97A2D-D7D1-439F-9175-C0A8950E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-152400"/>
            <a:ext cx="8110537" cy="737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7C7973-4264-4B52-8BBA-783ED7E58231}"/>
              </a:ext>
            </a:extLst>
          </p:cNvPr>
          <p:cNvSpPr txBox="1"/>
          <p:nvPr/>
        </p:nvSpPr>
        <p:spPr>
          <a:xfrm>
            <a:off x="4182664" y="2929234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D60093"/>
                </a:solidFill>
                <a:latin typeface="Agency FB" panose="020B0503020202020204" pitchFamily="34" charset="0"/>
              </a:rPr>
              <a:t>aseguro</a:t>
            </a:r>
            <a:endParaRPr lang="en-US" sz="1400" b="1" dirty="0">
              <a:solidFill>
                <a:srgbClr val="D60093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83AEA-E388-45CD-91F7-615B37203ED1}"/>
              </a:ext>
            </a:extLst>
          </p:cNvPr>
          <p:cNvSpPr txBox="1"/>
          <p:nvPr/>
        </p:nvSpPr>
        <p:spPr>
          <a:xfrm>
            <a:off x="3764279" y="3166943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D60093"/>
                </a:solidFill>
                <a:latin typeface="Agency FB" panose="020B0503020202020204" pitchFamily="34" charset="0"/>
              </a:rPr>
              <a:t>viuda</a:t>
            </a:r>
            <a:endParaRPr lang="en-US" sz="1400" b="1" dirty="0">
              <a:solidFill>
                <a:srgbClr val="D60093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1D737-22DD-4722-9380-8B1A5B63880F}"/>
              </a:ext>
            </a:extLst>
          </p:cNvPr>
          <p:cNvSpPr txBox="1"/>
          <p:nvPr/>
        </p:nvSpPr>
        <p:spPr>
          <a:xfrm>
            <a:off x="5530691" y="3137951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D60093"/>
                </a:solidFill>
                <a:latin typeface="Agency FB" panose="020B0503020202020204" pitchFamily="34" charset="0"/>
              </a:rPr>
              <a:t>dado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A75DA-B839-4217-B9CB-05F394496CA1}"/>
              </a:ext>
            </a:extLst>
          </p:cNvPr>
          <p:cNvSpPr txBox="1"/>
          <p:nvPr/>
        </p:nvSpPr>
        <p:spPr>
          <a:xfrm>
            <a:off x="4114800" y="3352799"/>
            <a:ext cx="101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D60093"/>
                </a:solidFill>
                <a:latin typeface="Agency FB" panose="020B0503020202020204" pitchFamily="34" charset="0"/>
              </a:rPr>
              <a:t>cualquiera</a:t>
            </a:r>
            <a:endParaRPr lang="en-US" sz="1400" b="1" dirty="0">
              <a:solidFill>
                <a:srgbClr val="D6009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6AAD-3783-419E-A795-86D59869B07C}"/>
              </a:ext>
            </a:extLst>
          </p:cNvPr>
          <p:cNvSpPr txBox="1"/>
          <p:nvPr/>
        </p:nvSpPr>
        <p:spPr>
          <a:xfrm>
            <a:off x="4844891" y="3602397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D60093"/>
                </a:solidFill>
                <a:latin typeface="Agency FB" panose="020B0503020202020204" pitchFamily="34" charset="0"/>
              </a:rPr>
              <a:t>dado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7FF8B-ED94-40A5-8316-80D8C85B6C49}"/>
              </a:ext>
            </a:extLst>
          </p:cNvPr>
          <p:cNvSpPr txBox="1"/>
          <p:nvPr/>
        </p:nvSpPr>
        <p:spPr>
          <a:xfrm>
            <a:off x="3733798" y="3809999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D60093"/>
                </a:solidFill>
                <a:latin typeface="Agency FB" panose="020B0503020202020204" pitchFamily="34" charset="0"/>
              </a:rPr>
              <a:t>sobraba</a:t>
            </a:r>
            <a:endParaRPr lang="en-US" sz="1400" b="1" dirty="0">
              <a:solidFill>
                <a:srgbClr val="D60093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F28F0-C2D3-4211-8E2F-512CA46E11F5}"/>
              </a:ext>
            </a:extLst>
          </p:cNvPr>
          <p:cNvSpPr txBox="1"/>
          <p:nvPr/>
        </p:nvSpPr>
        <p:spPr>
          <a:xfrm>
            <a:off x="3642359" y="4024848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D60093"/>
                </a:solidFill>
                <a:latin typeface="Agency FB" panose="020B0503020202020204" pitchFamily="34" charset="0"/>
              </a:rPr>
              <a:t>pobreza</a:t>
            </a:r>
            <a:endParaRPr lang="en-US" sz="1400" b="1" dirty="0">
              <a:solidFill>
                <a:srgbClr val="D60093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2DBC6-BBC4-46C7-8B0D-3DDE1E49016A}"/>
              </a:ext>
            </a:extLst>
          </p:cNvPr>
          <p:cNvSpPr txBox="1"/>
          <p:nvPr/>
        </p:nvSpPr>
        <p:spPr>
          <a:xfrm>
            <a:off x="3246119" y="4264222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D60093"/>
                </a:solidFill>
                <a:latin typeface="Agency FB" panose="020B0503020202020204" pitchFamily="34" charset="0"/>
              </a:rPr>
              <a:t>poseía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346E9-2AC2-46EF-BB2D-4F415D0390EB}"/>
              </a:ext>
            </a:extLst>
          </p:cNvPr>
          <p:cNvSpPr txBox="1"/>
          <p:nvPr/>
        </p:nvSpPr>
        <p:spPr>
          <a:xfrm>
            <a:off x="7680960" y="3531215"/>
            <a:ext cx="10515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Black" panose="020B0A04020102020204" pitchFamily="34" charset="0"/>
              </a:rPr>
              <a:t>POBREZA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9A1179-B968-461E-B966-07680CA8A6C9}"/>
              </a:ext>
            </a:extLst>
          </p:cNvPr>
          <p:cNvSpPr txBox="1"/>
          <p:nvPr/>
        </p:nvSpPr>
        <p:spPr>
          <a:xfrm>
            <a:off x="5858351" y="4264223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D60093"/>
                </a:solidFill>
                <a:latin typeface="Agency FB" panose="020B0503020202020204" pitchFamily="34" charset="0"/>
              </a:rPr>
              <a:t>tenia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45C2C-97F5-402B-9691-0482E220516C}"/>
              </a:ext>
            </a:extLst>
          </p:cNvPr>
          <p:cNvSpPr txBox="1"/>
          <p:nvPr/>
        </p:nvSpPr>
        <p:spPr>
          <a:xfrm>
            <a:off x="4511040" y="4464575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D60093"/>
                </a:solidFill>
                <a:latin typeface="Agency FB" panose="020B0503020202020204" pitchFamily="34" charset="0"/>
              </a:rPr>
              <a:t>vivir</a:t>
            </a:r>
            <a:endParaRPr lang="en-US" sz="1400" b="1" dirty="0">
              <a:solidFill>
                <a:srgbClr val="D60093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35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122998-B6DE-4A11-9625-ED6D0A2B6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0"/>
            <a:ext cx="7486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3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057557"/>
            <a:ext cx="4552950" cy="3940175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SV" sz="28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Oración</a:t>
            </a:r>
            <a:br>
              <a:rPr lang="es-SV" sz="2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en-US" sz="2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Señor, de tu generosidad hemos recibido la vida y todo lo que somos y tenemos. Ayúdanos a poner todos Tus regalos al  servicio de los demás. </a:t>
            </a:r>
            <a:br>
              <a:rPr lang="es-ES" sz="28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es-ES" sz="28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Amen.</a:t>
            </a:r>
            <a:b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FF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ownload Free png Colored page Praying Children painted by User not  registered - DLPNG.com">
            <a:extLst>
              <a:ext uri="{FF2B5EF4-FFF2-40B4-BE49-F238E27FC236}">
                <a16:creationId xmlns:a16="http://schemas.microsoft.com/office/drawing/2014/main" id="{713771CC-9BCF-4E7A-8FF2-35B7AB5C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122" y="468136"/>
            <a:ext cx="5715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8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7A7C-6414-4840-8B8A-7624F81F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73075"/>
          </a:xfrm>
        </p:spPr>
        <p:txBody>
          <a:bodyPr/>
          <a:lstStyle/>
          <a:p>
            <a:r>
              <a:rPr lang="es-ES" sz="18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Todo lo que Soy, </a:t>
            </a:r>
            <a:r>
              <a:rPr lang="es-ES" sz="18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Danae</a:t>
            </a:r>
            <a:r>
              <a:rPr lang="es-ES" sz="18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Solano (</a:t>
            </a:r>
            <a:r>
              <a:rPr lang="es-ES" sz="18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Ctrl</a:t>
            </a:r>
            <a:r>
              <a:rPr lang="es-ES" sz="18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Click</a:t>
            </a:r>
            <a:r>
              <a:rPr lang="es-ES" sz="18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 </a:t>
            </a:r>
            <a:r>
              <a:rPr lang="es-ES" sz="18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https://youtu.be/Z5sExCgeE-A</a:t>
            </a:r>
            <a:r>
              <a:rPr lang="es-ES" sz="18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(2-6 </a:t>
            </a:r>
            <a:r>
              <a:rPr lang="es-E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años)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nline Media 3" title="Mi Regalo a Dios | A Gift To You (Spanish) -  Danae Solano">
            <a:hlinkClick r:id="" action="ppaction://media"/>
            <a:extLst>
              <a:ext uri="{FF2B5EF4-FFF2-40B4-BE49-F238E27FC236}">
                <a16:creationId xmlns:a16="http://schemas.microsoft.com/office/drawing/2014/main" id="{1D6D9E4B-3B8D-4E96-9B83-6DE24CEBB8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73075"/>
            <a:ext cx="12165027" cy="638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FB22-D589-412C-BF89-0F952F9E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8348133" cy="474134"/>
          </a:xfrm>
        </p:spPr>
        <p:txBody>
          <a:bodyPr>
            <a:normAutofit fontScale="90000"/>
          </a:bodyPr>
          <a:lstStyle/>
          <a:p>
            <a:r>
              <a:rPr lang="es-ES" sz="18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Nuestro Buen Señor, </a:t>
            </a:r>
            <a:r>
              <a:rPr lang="es-ES" sz="18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Lifetree</a:t>
            </a:r>
            <a:r>
              <a:rPr lang="es-ES" sz="18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Kids</a:t>
            </a:r>
            <a:r>
              <a:rPr lang="es-ES" sz="18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es-ES" sz="18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Ctrl</a:t>
            </a:r>
            <a:r>
              <a:rPr lang="es-ES" sz="18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Click</a:t>
            </a:r>
            <a:r>
              <a:rPr lang="es-ES" sz="18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 </a:t>
            </a:r>
            <a:r>
              <a:rPr lang="es-ES" sz="18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https://youtu.be/t2L9qTSbhMA</a:t>
            </a:r>
            <a:r>
              <a:rPr lang="es-ES" sz="18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(7+)</a:t>
            </a:r>
            <a:endParaRPr lang="en-US" sz="18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title="Nuestro Buen Señor | Videos Musicales de Roar | Group Publishing">
            <a:hlinkClick r:id="" action="ppaction://media"/>
            <a:extLst>
              <a:ext uri="{FF2B5EF4-FFF2-40B4-BE49-F238E27FC236}">
                <a16:creationId xmlns:a16="http://schemas.microsoft.com/office/drawing/2014/main" id="{E79A820A-E36E-4446-BEDD-D5C159D154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83822"/>
            <a:ext cx="12180711" cy="64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738" y="0"/>
            <a:ext cx="6729412" cy="406400"/>
          </a:xfrm>
        </p:spPr>
        <p:txBody>
          <a:bodyPr>
            <a:normAutofit fontScale="90000"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Ofrenda</a:t>
            </a:r>
            <a:r>
              <a:rPr lang="en-US" sz="1800" dirty="0">
                <a:solidFill>
                  <a:schemeClr val="bg1"/>
                </a:solidFill>
              </a:rPr>
              <a:t> de la </a:t>
            </a:r>
            <a:r>
              <a:rPr lang="en-US" sz="1800" dirty="0" err="1">
                <a:solidFill>
                  <a:schemeClr val="bg1"/>
                </a:solidFill>
              </a:rPr>
              <a:t>Viuda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Pobre</a:t>
            </a:r>
            <a:r>
              <a:rPr lang="en-US" sz="1800" dirty="0">
                <a:solidFill>
                  <a:schemeClr val="bg1"/>
                </a:solidFill>
              </a:rPr>
              <a:t>, The Global Gospel, </a:t>
            </a:r>
            <a:r>
              <a:rPr 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https://youtu.be/chxGLF-hhQw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Online Media 2" title="080 - La ofrenda de la viuda pobre (Spanish)">
            <a:hlinkClick r:id="" action="ppaction://media"/>
            <a:extLst>
              <a:ext uri="{FF2B5EF4-FFF2-40B4-BE49-F238E27FC236}">
                <a16:creationId xmlns:a16="http://schemas.microsoft.com/office/drawing/2014/main" id="{12EFCEB4-38A8-479D-9B74-46482D7545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06400"/>
            <a:ext cx="12165027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2923C-406A-4A62-8C78-712FBD4DC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BE08A4-97B8-42E2-A4F2-DF84DEE1FB89}"/>
              </a:ext>
            </a:extLst>
          </p:cNvPr>
          <p:cNvSpPr txBox="1"/>
          <p:nvPr/>
        </p:nvSpPr>
        <p:spPr>
          <a:xfrm>
            <a:off x="990600" y="171450"/>
            <a:ext cx="1034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3897163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0"/>
            <a:ext cx="11791950" cy="541867"/>
          </a:xfrm>
        </p:spPr>
        <p:txBody>
          <a:bodyPr>
            <a:norm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dice que la viuda pobre, con solo sus 2 moneditas, ha dado más que nadie.</a:t>
            </a:r>
            <a:endParaRPr lang="en-US" sz="2200" dirty="0">
              <a:ln>
                <a:solidFill>
                  <a:schemeClr val="bg1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AAC5D-9CD4-4E5B-98E9-2138124200A5}"/>
              </a:ext>
            </a:extLst>
          </p:cNvPr>
          <p:cNvSpPr txBox="1"/>
          <p:nvPr/>
        </p:nvSpPr>
        <p:spPr>
          <a:xfrm>
            <a:off x="1659467" y="6141155"/>
            <a:ext cx="9527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¿Por qué dice esto cuando los ricos dieron muchas monedas más?</a:t>
            </a:r>
            <a:endParaRPr lang="en-US" sz="2200" b="1" dirty="0">
              <a:solidFill>
                <a:srgbClr val="7030A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3F18C-F9EA-41F0-9626-1DA126EE3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1" y="742383"/>
            <a:ext cx="5994400" cy="51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78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044" y="1794933"/>
            <a:ext cx="4137377" cy="243840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Los ricos habían dado de lo que les sobraba pero la viuda dio de lo que tenía para vivir. 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8494B-50DE-4814-BBEE-4B2F05394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4" y="292809"/>
            <a:ext cx="5713715" cy="64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9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284" y="1698097"/>
            <a:ext cx="2704467" cy="312209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Ella amaba mucho a Dios, y quería agradecerle todo lo que había hecho por ella.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407200-538F-4AE8-B05D-BBD9CBC49BD6}"/>
              </a:ext>
            </a:extLst>
          </p:cNvPr>
          <p:cNvSpPr txBox="1">
            <a:spLocks/>
          </p:cNvSpPr>
          <p:nvPr/>
        </p:nvSpPr>
        <p:spPr>
          <a:xfrm>
            <a:off x="606778" y="87489"/>
            <a:ext cx="10515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2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¿Por qué la viuda dio tanto? </a:t>
            </a:r>
            <a:endParaRPr lang="en-US" sz="2200" b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8EDC0-8253-4ACA-82CE-C0CE5B333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34" y="560562"/>
            <a:ext cx="6173061" cy="6173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368C5-7F54-4285-ADBC-D57088715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69" y="2327811"/>
            <a:ext cx="1805792" cy="1862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3B14A-E51A-4BB2-98CA-5159FD369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4" y="2353559"/>
            <a:ext cx="2913189" cy="25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0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568325"/>
          </a:xfrm>
        </p:spPr>
        <p:txBody>
          <a:bodyPr/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¿Que ha hecho Dios por nosotros? </a:t>
            </a:r>
            <a:endParaRPr lang="en-US" sz="2200" b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45B23-68CA-43CC-BBC2-9C7C0257D224}"/>
              </a:ext>
            </a:extLst>
          </p:cNvPr>
          <p:cNvSpPr txBox="1"/>
          <p:nvPr/>
        </p:nvSpPr>
        <p:spPr>
          <a:xfrm>
            <a:off x="10336856" y="5412902"/>
            <a:ext cx="1935480" cy="7694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n>
                  <a:solidFill>
                    <a:srgbClr val="7030A0"/>
                  </a:solidFill>
                </a:ln>
                <a:solidFill>
                  <a:srgbClr val="FF99FF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LA VIDA ETERNA</a:t>
            </a:r>
            <a:endParaRPr lang="en-US" sz="2200" b="1" dirty="0">
              <a:ln>
                <a:solidFill>
                  <a:srgbClr val="7030A0"/>
                </a:solidFill>
              </a:ln>
              <a:solidFill>
                <a:srgbClr val="FF99FF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4CDAC-E62F-4AFA-ACEA-14BFF719757C}"/>
              </a:ext>
            </a:extLst>
          </p:cNvPr>
          <p:cNvSpPr txBox="1"/>
          <p:nvPr/>
        </p:nvSpPr>
        <p:spPr>
          <a:xfrm>
            <a:off x="990600" y="2149852"/>
            <a:ext cx="204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FFFF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Nos dio vida,</a:t>
            </a:r>
            <a:endParaRPr lang="en-US" sz="2200" b="1" dirty="0">
              <a:solidFill>
                <a:srgbClr val="FFFF00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B75EB-EED3-454E-BCD0-B406956CC89C}"/>
              </a:ext>
            </a:extLst>
          </p:cNvPr>
          <p:cNvSpPr txBox="1"/>
          <p:nvPr/>
        </p:nvSpPr>
        <p:spPr>
          <a:xfrm>
            <a:off x="8530247" y="2085629"/>
            <a:ext cx="3718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D60093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Nuestras familias,</a:t>
            </a:r>
            <a:endParaRPr lang="en-US" sz="2200" b="1" dirty="0">
              <a:solidFill>
                <a:srgbClr val="D60093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3637C-368E-4EC9-A098-4FBC9000149B}"/>
              </a:ext>
            </a:extLst>
          </p:cNvPr>
          <p:cNvSpPr txBox="1"/>
          <p:nvPr/>
        </p:nvSpPr>
        <p:spPr>
          <a:xfrm>
            <a:off x="890953" y="4272459"/>
            <a:ext cx="2297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92D05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La naturaleza</a:t>
            </a:r>
            <a:endParaRPr lang="en-US" sz="2200" b="1" dirty="0">
              <a:solidFill>
                <a:srgbClr val="92D050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8C845-AD37-4F0B-8AB2-76BF02C4BC50}"/>
              </a:ext>
            </a:extLst>
          </p:cNvPr>
          <p:cNvSpPr txBox="1"/>
          <p:nvPr/>
        </p:nvSpPr>
        <p:spPr>
          <a:xfrm>
            <a:off x="6515944" y="3308810"/>
            <a:ext cx="2060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Nuestra casa y comida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87E364-3856-42E2-B980-0265A4DCC813}"/>
              </a:ext>
            </a:extLst>
          </p:cNvPr>
          <p:cNvSpPr txBox="1"/>
          <p:nvPr/>
        </p:nvSpPr>
        <p:spPr>
          <a:xfrm>
            <a:off x="-177578" y="6427113"/>
            <a:ext cx="3977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Nuestra </a:t>
            </a:r>
            <a:r>
              <a:rPr lang="en-US" sz="2200" b="1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familia</a:t>
            </a:r>
            <a:r>
              <a:rPr lang="en-US" sz="2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del Cielo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40FF4D-F678-4BB0-9F28-F226A3D13CE0}"/>
              </a:ext>
            </a:extLst>
          </p:cNvPr>
          <p:cNvSpPr txBox="1"/>
          <p:nvPr/>
        </p:nvSpPr>
        <p:spPr>
          <a:xfrm>
            <a:off x="7961676" y="4213541"/>
            <a:ext cx="4308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33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Nuestro Ángel de la Guarda</a:t>
            </a:r>
            <a:endParaRPr lang="en-US" sz="2200" b="1" dirty="0">
              <a:solidFill>
                <a:srgbClr val="FF3300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446FB7-9489-46C7-97E9-1373FA83D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291313"/>
            <a:ext cx="1576754" cy="1779480"/>
          </a:xfrm>
          <a:prstGeom prst="rect">
            <a:avLst/>
          </a:prstGeom>
        </p:spPr>
      </p:pic>
      <p:pic>
        <p:nvPicPr>
          <p:cNvPr id="4098" name="Picture 2" descr="1,133,794 Friends Photos - Free &amp;amp; Royalty-Free Stock Photos from Dreamstime">
            <a:extLst>
              <a:ext uri="{FF2B5EF4-FFF2-40B4-BE49-F238E27FC236}">
                <a16:creationId xmlns:a16="http://schemas.microsoft.com/office/drawing/2014/main" id="{9EE4CDDE-4A7D-46B1-8892-1DE3E9E7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72" y="753715"/>
            <a:ext cx="2900053" cy="17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ch-Free Family Time | POPSUGAR Family">
            <a:extLst>
              <a:ext uri="{FF2B5EF4-FFF2-40B4-BE49-F238E27FC236}">
                <a16:creationId xmlns:a16="http://schemas.microsoft.com/office/drawing/2014/main" id="{BBEE8999-1FA7-4F5D-85B3-976F1B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290" y="310330"/>
            <a:ext cx="2641509" cy="17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828AEB-25C5-4090-AF14-D70E2C4E0744}"/>
              </a:ext>
            </a:extLst>
          </p:cNvPr>
          <p:cNvSpPr txBox="1"/>
          <p:nvPr/>
        </p:nvSpPr>
        <p:spPr>
          <a:xfrm>
            <a:off x="4645972" y="2504117"/>
            <a:ext cx="3270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3399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Nuestras</a:t>
            </a:r>
            <a:r>
              <a:rPr lang="en-US" sz="2200" b="1" dirty="0">
                <a:solidFill>
                  <a:srgbClr val="003399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amistades</a:t>
            </a:r>
            <a:r>
              <a:rPr lang="en-US" sz="2200" b="1" dirty="0">
                <a:solidFill>
                  <a:srgbClr val="003399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4102" name="Picture 6" descr="Żaden ramię Kontrola free kids in nature Serafin skowronek Kreda">
            <a:extLst>
              <a:ext uri="{FF2B5EF4-FFF2-40B4-BE49-F238E27FC236}">
                <a16:creationId xmlns:a16="http://schemas.microsoft.com/office/drawing/2014/main" id="{D15F8466-A589-4913-ADF2-5B008D01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" y="2686615"/>
            <a:ext cx="2436308" cy="16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amily Illustration clipart - Dinner, Eating, Family, transparent clip art">
            <a:extLst>
              <a:ext uri="{FF2B5EF4-FFF2-40B4-BE49-F238E27FC236}">
                <a16:creationId xmlns:a16="http://schemas.microsoft.com/office/drawing/2014/main" id="{8EC504D1-CA07-4F60-8C9D-8ECCB8217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68" y="2935004"/>
            <a:ext cx="2436308" cy="15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ijos – poupeedinubila">
            <a:extLst>
              <a:ext uri="{FF2B5EF4-FFF2-40B4-BE49-F238E27FC236}">
                <a16:creationId xmlns:a16="http://schemas.microsoft.com/office/drawing/2014/main" id="{368A4F68-8333-4AC6-8049-E329AE390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269" y="2625693"/>
            <a:ext cx="2249327" cy="15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67AE68-4031-4982-A98A-00515FAFB9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8" y="4684563"/>
            <a:ext cx="2436308" cy="1727128"/>
          </a:xfrm>
          <a:prstGeom prst="rect">
            <a:avLst/>
          </a:prstGeom>
        </p:spPr>
      </p:pic>
      <p:pic>
        <p:nvPicPr>
          <p:cNvPr id="4116" name="Picture 20" descr="El que cree en el Hijo tiene vida eterna | Movimiento Familiar Cristiano  Zihuatanejo">
            <a:extLst>
              <a:ext uri="{FF2B5EF4-FFF2-40B4-BE49-F238E27FC236}">
                <a16:creationId xmlns:a16="http://schemas.microsoft.com/office/drawing/2014/main" id="{C376D4BC-DEB1-4F56-9166-70CCE03C5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7" y="4717688"/>
            <a:ext cx="3455650" cy="21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hrist on Cross 2 Clipart | Clipart Panda - Free Clipart Images">
            <a:extLst>
              <a:ext uri="{FF2B5EF4-FFF2-40B4-BE49-F238E27FC236}">
                <a16:creationId xmlns:a16="http://schemas.microsoft.com/office/drawing/2014/main" id="{333BD503-022A-41B6-B642-AD256C55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61" y="4636262"/>
            <a:ext cx="1426875" cy="21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677467-5A92-48C8-A6EA-EFF1BC5F81D4}"/>
              </a:ext>
            </a:extLst>
          </p:cNvPr>
          <p:cNvSpPr txBox="1"/>
          <p:nvPr/>
        </p:nvSpPr>
        <p:spPr>
          <a:xfrm>
            <a:off x="5252752" y="4813867"/>
            <a:ext cx="16033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Pago por </a:t>
            </a:r>
            <a:r>
              <a:rPr lang="en-U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nuestros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pecados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en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la </a:t>
            </a:r>
            <a:r>
              <a:rPr lang="en-U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cruz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y </a:t>
            </a:r>
            <a:r>
              <a:rPr lang="en-U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nos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dio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6722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55575"/>
            <a:ext cx="11144250" cy="506767"/>
          </a:xfrm>
        </p:spPr>
        <p:txBody>
          <a:bodyPr/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¿Por qué es importante dar de lo que tenemos a la Iglesia y a los necesitados?</a:t>
            </a:r>
            <a:endParaRPr lang="en-US" sz="2200" b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0F1051-CCD0-4E63-BEF2-0530CD49389B}"/>
              </a:ext>
            </a:extLst>
          </p:cNvPr>
          <p:cNvSpPr txBox="1">
            <a:spLocks/>
          </p:cNvSpPr>
          <p:nvPr/>
        </p:nvSpPr>
        <p:spPr>
          <a:xfrm>
            <a:off x="228600" y="2766218"/>
            <a:ext cx="5273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Iglesia necesita de nosotros para comunicar el mensaje de amor de Jesús para que todos se salven, </a:t>
            </a:r>
            <a:endParaRPr lang="en-US" sz="2200" b="1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DCA33-DD11-4054-A0C7-0DA1437D1B76}"/>
              </a:ext>
            </a:extLst>
          </p:cNvPr>
          <p:cNvSpPr txBox="1"/>
          <p:nvPr/>
        </p:nvSpPr>
        <p:spPr>
          <a:xfrm>
            <a:off x="8214360" y="3322340"/>
            <a:ext cx="374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para ayudar a los necesitados, 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0D5A5-FC0C-4B70-B0FE-C0C3FA49258F}"/>
              </a:ext>
            </a:extLst>
          </p:cNvPr>
          <p:cNvSpPr txBox="1"/>
          <p:nvPr/>
        </p:nvSpPr>
        <p:spPr>
          <a:xfrm>
            <a:off x="3832860" y="6075804"/>
            <a:ext cx="452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para construir colegios que enseñan la fe a los niños…</a:t>
            </a:r>
            <a:endParaRPr lang="en-US" sz="2200" dirty="0"/>
          </a:p>
        </p:txBody>
      </p:sp>
      <p:pic>
        <p:nvPicPr>
          <p:cNvPr id="5122" name="Picture 2" descr="22,604 Sacerdote Catolico Imágenes y Fotos - 123RF">
            <a:extLst>
              <a:ext uri="{FF2B5EF4-FFF2-40B4-BE49-F238E27FC236}">
                <a16:creationId xmlns:a16="http://schemas.microsoft.com/office/drawing/2014/main" id="{3CF233E6-C321-4060-AFA6-BE9609D7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59" y="838200"/>
            <a:ext cx="2632522" cy="206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olunteer at a soup kitchen - Fun Fall Activities Your Kids Will Love -  Livingly">
            <a:extLst>
              <a:ext uri="{FF2B5EF4-FFF2-40B4-BE49-F238E27FC236}">
                <a16:creationId xmlns:a16="http://schemas.microsoft.com/office/drawing/2014/main" id="{CCA698C5-248F-4700-8083-202A153AA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21" y="779021"/>
            <a:ext cx="3637629" cy="24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rogramas humanitarios para niños pobres | Children International |  Programas humanitarios mundiales">
            <a:extLst>
              <a:ext uri="{FF2B5EF4-FFF2-40B4-BE49-F238E27FC236}">
                <a16:creationId xmlns:a16="http://schemas.microsoft.com/office/drawing/2014/main" id="{FC63759B-F3D5-4505-8A27-E087672F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06" y="4098310"/>
            <a:ext cx="3954988" cy="19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35025"/>
          </a:xfrm>
        </p:spPr>
        <p:txBody>
          <a:bodyPr/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Cuando damos, estamos adorando a Dios, dejándole saber que lo amamos, y estamos agradecidos de todo lo que hace por nosotros.</a:t>
            </a:r>
            <a:endParaRPr lang="en-US" sz="2200" b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Niños Adorando a Dios | Dios, Adoracion a dios, Oraciones por la paz">
            <a:extLst>
              <a:ext uri="{FF2B5EF4-FFF2-40B4-BE49-F238E27FC236}">
                <a16:creationId xmlns:a16="http://schemas.microsoft.com/office/drawing/2014/main" id="{EBFAEDE8-1D44-4F0D-8195-D26F9925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02" y="1493519"/>
            <a:ext cx="6817995" cy="46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2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391</Words>
  <Application>Microsoft Office PowerPoint</Application>
  <PresentationFormat>Widescreen</PresentationFormat>
  <Paragraphs>51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Agency FB</vt:lpstr>
      <vt:lpstr>Arial</vt:lpstr>
      <vt:lpstr>Arial Black</vt:lpstr>
      <vt:lpstr>Calibri</vt:lpstr>
      <vt:lpstr>Calibri Light</vt:lpstr>
      <vt:lpstr>Cambria</vt:lpstr>
      <vt:lpstr>Comic Sans MS</vt:lpstr>
      <vt:lpstr>Office Theme</vt:lpstr>
      <vt:lpstr>Amigos de Jesús y María</vt:lpstr>
      <vt:lpstr>Ofrenda de la Viuda Pobre, The Global Gospel, https://youtu.be/chxGLF-hhQw</vt:lpstr>
      <vt:lpstr>PowerPoint Presentation</vt:lpstr>
      <vt:lpstr>Jesús dice que la viuda pobre, con solo sus 2 moneditas, ha dado más que nadie.</vt:lpstr>
      <vt:lpstr>Los ricos habían dado de lo que les sobraba pero la viuda dio de lo que tenía para vivir. </vt:lpstr>
      <vt:lpstr>Ella amaba mucho a Dios, y quería agradecerle todo lo que había hecho por ella.</vt:lpstr>
      <vt:lpstr>¿Que ha hecho Dios por nosotros? </vt:lpstr>
      <vt:lpstr>¿Por qué es importante dar de lo que tenemos a la Iglesia y a los necesitados?</vt:lpstr>
      <vt:lpstr>Cuando damos, estamos adorando a Dios, dejándole saber que lo amamos, y estamos agradecidos de todo lo que hace por nosotros.</vt:lpstr>
      <vt:lpstr>Le damos una ofrenda muy valiosa.</vt:lpstr>
      <vt:lpstr>¿Qué tienes de talento, tiempo, o tesoro que puedas ofrecer para ayudar a construir el Reino de Dios? </vt:lpstr>
      <vt:lpstr>PowerPoint Presentation</vt:lpstr>
      <vt:lpstr>PowerPoint Presentation</vt:lpstr>
      <vt:lpstr>Oración  Señor, de tu generosidad hemos recibido la vida y todo lo que somos y tenemos. Ayúdanos a poner todos Tus regalos al  servicio de los demás.   Amen. </vt:lpstr>
      <vt:lpstr>Todo lo que Soy, Danae Solano (Ctrl Click) https://youtu.be/Z5sExCgeE-A (2-6 años)</vt:lpstr>
      <vt:lpstr>Nuestro Buen Señor, Lifetree Kids (Ctrl Click) https://youtu.be/t2L9qTSbhMA (7+)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18</cp:revision>
  <dcterms:created xsi:type="dcterms:W3CDTF">2021-11-01T14:21:30Z</dcterms:created>
  <dcterms:modified xsi:type="dcterms:W3CDTF">2021-11-02T14:40:38Z</dcterms:modified>
</cp:coreProperties>
</file>