
<file path=[Content_Types].xml><?xml version="1.0" encoding="utf-8"?>
<Types xmlns="http://schemas.openxmlformats.org/package/2006/content-types">
  <Default Extension="crdownload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8" r:id="rId2"/>
    <p:sldId id="260" r:id="rId3"/>
    <p:sldId id="261" r:id="rId4"/>
    <p:sldId id="262" r:id="rId5"/>
    <p:sldId id="267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68" r:id="rId16"/>
    <p:sldId id="280" r:id="rId17"/>
    <p:sldId id="281" r:id="rId18"/>
    <p:sldId id="282" r:id="rId19"/>
    <p:sldId id="283" r:id="rId20"/>
    <p:sldId id="284" r:id="rId21"/>
    <p:sldId id="265" r:id="rId22"/>
    <p:sldId id="264" r:id="rId23"/>
    <p:sldId id="263" r:id="rId24"/>
    <p:sldId id="266" r:id="rId25"/>
    <p:sldId id="28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8/11/2021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8/11/2021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8/11/2021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8/11/2021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8/11/2021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8/11/2021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8/11/2021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8/11/2021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8/11/2021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8/11/2021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8/11/2021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8/11/2021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8/11/2021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8/11/2021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8/11/2021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LGln-iqIOo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crdownload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Title and Content Layout with List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Add your first bullet point here</a:t>
            </a:r>
          </a:p>
          <a:p>
            <a:r>
              <a:rPr dirty="0"/>
              <a:t>Add your second bullet point here</a:t>
            </a:r>
          </a:p>
          <a:p>
            <a:r>
              <a:rPr dirty="0"/>
              <a:t>Add your third bullet point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57413F-C57D-4738-81DE-F8C274B21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4">
            <a:extLst>
              <a:ext uri="{FF2B5EF4-FFF2-40B4-BE49-F238E27FC236}">
                <a16:creationId xmlns:a16="http://schemas.microsoft.com/office/drawing/2014/main" id="{A7422745-A48C-4286-8180-4655F4B9E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3828D4-DF9C-4E03-A4E1-635E0B1C5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31" y="1250303"/>
            <a:ext cx="11150081" cy="56076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11B71C-FBBD-4E16-B47D-446E002D2B9A}"/>
              </a:ext>
            </a:extLst>
          </p:cNvPr>
          <p:cNvSpPr txBox="1"/>
          <p:nvPr/>
        </p:nvSpPr>
        <p:spPr>
          <a:xfrm>
            <a:off x="1" y="0"/>
            <a:ext cx="119991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200" dirty="0">
                <a:solidFill>
                  <a:schemeClr val="bg1"/>
                </a:solidFill>
                <a:latin typeface="Arial Black" panose="020B0A04020102020204" pitchFamily="34" charset="0"/>
              </a:rPr>
              <a:t>Entonces dijo María: “Mi alma glorifica al Señor y mi espíritu se llena de júbilo en Dios, mi salvador, porque puso sus ojos en la humildad de su esclava. </a:t>
            </a:r>
            <a:endParaRPr lang="en-US" sz="3200" b="1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24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4">
            <a:extLst>
              <a:ext uri="{FF2B5EF4-FFF2-40B4-BE49-F238E27FC236}">
                <a16:creationId xmlns:a16="http://schemas.microsoft.com/office/drawing/2014/main" id="{A7422745-A48C-4286-8180-4655F4B9E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BD86F6-2BFF-4E3A-BAB5-D87A7680B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82" y="1436914"/>
            <a:ext cx="11206064" cy="54210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11B71C-FBBD-4E16-B47D-446E002D2B9A}"/>
              </a:ext>
            </a:extLst>
          </p:cNvPr>
          <p:cNvSpPr txBox="1"/>
          <p:nvPr/>
        </p:nvSpPr>
        <p:spPr>
          <a:xfrm>
            <a:off x="0" y="0"/>
            <a:ext cx="1219199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800" dirty="0">
                <a:solidFill>
                  <a:schemeClr val="bg1"/>
                </a:solidFill>
                <a:latin typeface="Arial Black" panose="020B0A04020102020204" pitchFamily="34" charset="0"/>
              </a:rPr>
              <a:t>Desde ahora me llamarán dichosa todas las generaciones, porque ha hecho en mí grandes cosas el que todo lo puede. Santo es su nombre y su misericordia llega de generación en generación a los que lo temen.</a:t>
            </a:r>
            <a:endParaRPr lang="en-US" sz="2800" b="1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78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4">
            <a:extLst>
              <a:ext uri="{FF2B5EF4-FFF2-40B4-BE49-F238E27FC236}">
                <a16:creationId xmlns:a16="http://schemas.microsoft.com/office/drawing/2014/main" id="{A7422745-A48C-4286-8180-4655F4B9E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62BCF9-BECF-4970-BD12-98080069A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67" y="1502421"/>
            <a:ext cx="11700588" cy="53555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11B71C-FBBD-4E16-B47D-446E002D2B9A}"/>
              </a:ext>
            </a:extLst>
          </p:cNvPr>
          <p:cNvSpPr txBox="1"/>
          <p:nvPr/>
        </p:nvSpPr>
        <p:spPr>
          <a:xfrm>
            <a:off x="0" y="-18661"/>
            <a:ext cx="1219199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200" dirty="0">
                <a:solidFill>
                  <a:schemeClr val="bg1"/>
                </a:solidFill>
                <a:latin typeface="Arial Black" panose="020B0A04020102020204" pitchFamily="34" charset="0"/>
              </a:rPr>
              <a:t>Ha hecho sentir el poder de su brazo: dispersó a los de corazón altanero, destronó a los potentados y exaltó a los humildes. A los hambrientos los colmó de bienes y a los ricos los despidió sin nada.</a:t>
            </a:r>
            <a:endParaRPr lang="en-US" sz="3200" b="1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30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4">
            <a:extLst>
              <a:ext uri="{FF2B5EF4-FFF2-40B4-BE49-F238E27FC236}">
                <a16:creationId xmlns:a16="http://schemas.microsoft.com/office/drawing/2014/main" id="{A7422745-A48C-4286-8180-4655F4B9E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391519-A5C1-47F5-AAB4-2ACA505E6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59" y="1442818"/>
            <a:ext cx="11784563" cy="54338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11B71C-FBBD-4E16-B47D-446E002D2B9A}"/>
              </a:ext>
            </a:extLst>
          </p:cNvPr>
          <p:cNvSpPr txBox="1"/>
          <p:nvPr/>
        </p:nvSpPr>
        <p:spPr>
          <a:xfrm>
            <a:off x="65315" y="0"/>
            <a:ext cx="1206137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200" dirty="0">
                <a:solidFill>
                  <a:schemeClr val="bg1"/>
                </a:solidFill>
                <a:latin typeface="Arial Black" panose="020B0A04020102020204" pitchFamily="34" charset="0"/>
              </a:rPr>
              <a:t>Acordándose de su misericordia, vino en ayuda de Israel, su siervo, como lo había prometido a nuestros padres, a Abraham y a su descendencia para siempre’’.</a:t>
            </a:r>
            <a:endParaRPr lang="en-US" sz="3200" b="1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10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4">
            <a:extLst>
              <a:ext uri="{FF2B5EF4-FFF2-40B4-BE49-F238E27FC236}">
                <a16:creationId xmlns:a16="http://schemas.microsoft.com/office/drawing/2014/main" id="{A7422745-A48C-4286-8180-4655F4B9E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DA4570-162A-4340-9C5A-A28F80D55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11B71C-FBBD-4E16-B47D-446E002D2B9A}"/>
              </a:ext>
            </a:extLst>
          </p:cNvPr>
          <p:cNvSpPr txBox="1"/>
          <p:nvPr/>
        </p:nvSpPr>
        <p:spPr>
          <a:xfrm>
            <a:off x="177282" y="5187821"/>
            <a:ext cx="1183743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200" dirty="0">
                <a:solidFill>
                  <a:schemeClr val="bg1"/>
                </a:solidFill>
                <a:latin typeface="Arial Black" panose="020B0A04020102020204" pitchFamily="34" charset="0"/>
              </a:rPr>
              <a:t>María permaneció con Isabel unos tres meses, y luego regresó a su casa.</a:t>
            </a:r>
          </a:p>
          <a:p>
            <a:pPr algn="just"/>
            <a:r>
              <a:rPr lang="en-US" sz="32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PALABRA DEL SEÑOR.  </a:t>
            </a:r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GLORIA A TI SEÑOR JESUS</a:t>
            </a:r>
            <a:endParaRPr lang="en-US" sz="3200" dirty="0">
              <a:solidFill>
                <a:schemeClr val="bg1"/>
              </a:solidFill>
            </a:endParaRPr>
          </a:p>
          <a:p>
            <a:pPr algn="just"/>
            <a:r>
              <a:rPr lang="es-ES" sz="32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56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3" name="Text Placeholder 12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4" name="Text Placeholder 13"/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Picture 24">
            <a:extLst>
              <a:ext uri="{FF2B5EF4-FFF2-40B4-BE49-F238E27FC236}">
                <a16:creationId xmlns:a16="http://schemas.microsoft.com/office/drawing/2014/main" id="{A5E7222A-FAD8-4CAC-9760-090C9FD40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F3E6F41-0F21-4798-BFE5-30822BA30A78}"/>
              </a:ext>
            </a:extLst>
          </p:cNvPr>
          <p:cNvSpPr txBox="1"/>
          <p:nvPr/>
        </p:nvSpPr>
        <p:spPr>
          <a:xfrm>
            <a:off x="3378357" y="37035"/>
            <a:ext cx="10226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latin typeface="Arial Black" panose="020B0A04020102020204" pitchFamily="34" charset="0"/>
              </a:rPr>
              <a:t>REFLEXION</a:t>
            </a:r>
            <a:endParaRPr lang="en-US" sz="5400" b="1" dirty="0">
              <a:latin typeface="Arial Black" panose="020B0A04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7D81AB-0D6D-48A4-BE12-5CFD4540F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2" y="911015"/>
            <a:ext cx="3275607" cy="469553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EEE4216-C20E-4430-8065-7E20557742FC}"/>
              </a:ext>
            </a:extLst>
          </p:cNvPr>
          <p:cNvSpPr txBox="1"/>
          <p:nvPr/>
        </p:nvSpPr>
        <p:spPr>
          <a:xfrm>
            <a:off x="3505531" y="1188613"/>
            <a:ext cx="42295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Arial Black" panose="020B0A04020102020204" pitchFamily="34" charset="0"/>
              </a:rPr>
              <a:t>Este es Zacarías, Un sacerdote </a:t>
            </a:r>
          </a:p>
          <a:p>
            <a:pPr algn="ctr"/>
            <a:r>
              <a:rPr lang="es-ES" sz="3200" b="1" dirty="0">
                <a:latin typeface="Arial Black" panose="020B0A04020102020204" pitchFamily="34" charset="0"/>
              </a:rPr>
              <a:t>anciano que estaba casado con…..</a:t>
            </a:r>
            <a:endParaRPr lang="en-US" sz="3200" b="1" dirty="0">
              <a:latin typeface="Arial Black" panose="020B0A040201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FB86A0-B914-4AA5-95DE-C748B6A55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1241" y="882221"/>
            <a:ext cx="4084836" cy="475312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3C217C0-2776-4684-A326-C714173D308D}"/>
              </a:ext>
            </a:extLst>
          </p:cNvPr>
          <p:cNvSpPr txBox="1"/>
          <p:nvPr/>
        </p:nvSpPr>
        <p:spPr>
          <a:xfrm>
            <a:off x="4100620" y="4134701"/>
            <a:ext cx="68346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Arial Black" panose="020B0A04020102020204" pitchFamily="34" charset="0"/>
              </a:rPr>
              <a:t>Isabel, la prima </a:t>
            </a:r>
          </a:p>
          <a:p>
            <a:r>
              <a:rPr lang="es-ES" sz="3200" b="1" dirty="0">
                <a:latin typeface="Arial Black" panose="020B0A04020102020204" pitchFamily="34" charset="0"/>
              </a:rPr>
              <a:t>de María</a:t>
            </a:r>
            <a:endParaRPr lang="en-US" sz="3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091205-E444-4D36-A73C-CE489B96534B}"/>
              </a:ext>
            </a:extLst>
          </p:cNvPr>
          <p:cNvSpPr txBox="1"/>
          <p:nvPr/>
        </p:nvSpPr>
        <p:spPr>
          <a:xfrm>
            <a:off x="709126" y="5757721"/>
            <a:ext cx="109842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atin typeface="Arial Black" panose="020B0A04020102020204" pitchFamily="34" charset="0"/>
              </a:rPr>
              <a:t>Ambos ya eran muy viejitos y no habían podido tener hijos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3" name="Text Placeholder 12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4" name="Text Placeholder 13"/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Picture 24">
            <a:extLst>
              <a:ext uri="{FF2B5EF4-FFF2-40B4-BE49-F238E27FC236}">
                <a16:creationId xmlns:a16="http://schemas.microsoft.com/office/drawing/2014/main" id="{A5E7222A-FAD8-4CAC-9760-090C9FD40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F3E6F41-0F21-4798-BFE5-30822BA30A78}"/>
              </a:ext>
            </a:extLst>
          </p:cNvPr>
          <p:cNvSpPr txBox="1"/>
          <p:nvPr/>
        </p:nvSpPr>
        <p:spPr>
          <a:xfrm>
            <a:off x="3378357" y="37035"/>
            <a:ext cx="10226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latin typeface="Arial Black" panose="020B0A04020102020204" pitchFamily="34" charset="0"/>
              </a:rPr>
              <a:t>REFLEXION</a:t>
            </a:r>
            <a:endParaRPr lang="en-US" sz="5400" b="1" dirty="0">
              <a:latin typeface="Arial Black" panose="020B0A040201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EE4216-C20E-4430-8065-7E20557742FC}"/>
              </a:ext>
            </a:extLst>
          </p:cNvPr>
          <p:cNvSpPr txBox="1"/>
          <p:nvPr/>
        </p:nvSpPr>
        <p:spPr>
          <a:xfrm>
            <a:off x="67702" y="1088707"/>
            <a:ext cx="118417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>
                <a:latin typeface="Arial Black" panose="020B0A04020102020204" pitchFamily="34" charset="0"/>
              </a:rPr>
              <a:t>Después de que El Angel Gabriel se le apareció a la Virgen y le dijo que su prima estaba embarazada, La Virgen maría salió enseguida para ayudarla.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FB3366-ECED-46E1-8547-EEC1418A9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20" y="2602044"/>
            <a:ext cx="7676800" cy="387220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2FEA84A-B9EC-4ABD-95D5-3B25F6D7D620}"/>
              </a:ext>
            </a:extLst>
          </p:cNvPr>
          <p:cNvSpPr txBox="1"/>
          <p:nvPr/>
        </p:nvSpPr>
        <p:spPr>
          <a:xfrm>
            <a:off x="7898689" y="2049072"/>
            <a:ext cx="4225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Arial Black" panose="020B0A04020102020204" pitchFamily="34" charset="0"/>
              </a:rPr>
              <a:t>¿</a:t>
            </a:r>
            <a:r>
              <a:rPr lang="es-ES" sz="2400" b="1" dirty="0">
                <a:latin typeface="Arial Black" panose="020B0A04020102020204" pitchFamily="34" charset="0"/>
              </a:rPr>
              <a:t>Recuerdas qué sintió Isabel cuando escuchó el saludo de María?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CA8FEF-9C1A-4E8D-ABB7-F4F21DCDEC1D}"/>
              </a:ext>
            </a:extLst>
          </p:cNvPr>
          <p:cNvSpPr txBox="1"/>
          <p:nvPr/>
        </p:nvSpPr>
        <p:spPr>
          <a:xfrm>
            <a:off x="8052318" y="3249401"/>
            <a:ext cx="40719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El niño que estaba en el vientre de Isabel saltó. Entonces Isabel quedó llena del……..</a:t>
            </a:r>
            <a:endParaRPr lang="en-US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503756-0709-49AE-9BC6-538F45C8E3CA}"/>
              </a:ext>
            </a:extLst>
          </p:cNvPr>
          <p:cNvSpPr txBox="1"/>
          <p:nvPr/>
        </p:nvSpPr>
        <p:spPr>
          <a:xfrm>
            <a:off x="8052318" y="4819830"/>
            <a:ext cx="3885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accent4">
                    <a:lumMod val="50000"/>
                  </a:schemeClr>
                </a:solidFill>
              </a:rPr>
              <a:t>ESPIRITU SANTO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7D731C8-31AB-4AEC-BAD5-5CF131735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640" y="5336171"/>
            <a:ext cx="1432817" cy="143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39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3" name="Text Placeholder 12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4" name="Text Placeholder 13"/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Picture 24">
            <a:extLst>
              <a:ext uri="{FF2B5EF4-FFF2-40B4-BE49-F238E27FC236}">
                <a16:creationId xmlns:a16="http://schemas.microsoft.com/office/drawing/2014/main" id="{A5E7222A-FAD8-4CAC-9760-090C9FD40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F3E6F41-0F21-4798-BFE5-30822BA30A78}"/>
              </a:ext>
            </a:extLst>
          </p:cNvPr>
          <p:cNvSpPr txBox="1"/>
          <p:nvPr/>
        </p:nvSpPr>
        <p:spPr>
          <a:xfrm>
            <a:off x="3378357" y="37035"/>
            <a:ext cx="10226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latin typeface="Arial Black" panose="020B0A04020102020204" pitchFamily="34" charset="0"/>
              </a:rPr>
              <a:t>REFLEXION</a:t>
            </a:r>
            <a:endParaRPr lang="en-US" sz="5400" b="1" dirty="0">
              <a:latin typeface="Arial Black" panose="020B0A040201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EE4216-C20E-4430-8065-7E20557742FC}"/>
              </a:ext>
            </a:extLst>
          </p:cNvPr>
          <p:cNvSpPr txBox="1"/>
          <p:nvPr/>
        </p:nvSpPr>
        <p:spPr>
          <a:xfrm>
            <a:off x="67702" y="1088707"/>
            <a:ext cx="11841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800" b="1" dirty="0">
              <a:latin typeface="Arial Black" panose="020B0A040201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FEA84A-B9EC-4ABD-95D5-3B25F6D7D620}"/>
              </a:ext>
            </a:extLst>
          </p:cNvPr>
          <p:cNvSpPr txBox="1"/>
          <p:nvPr/>
        </p:nvSpPr>
        <p:spPr>
          <a:xfrm>
            <a:off x="212739" y="983202"/>
            <a:ext cx="11338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 Black" panose="020B0A04020102020204" pitchFamily="34" charset="0"/>
              </a:rPr>
              <a:t>¿</a:t>
            </a:r>
            <a:r>
              <a:rPr lang="es-ES" sz="3600" b="1" dirty="0">
                <a:latin typeface="Arial Black" panose="020B0A04020102020204" pitchFamily="34" charset="0"/>
              </a:rPr>
              <a:t>Qué palabras exclamó Isabel cuando vio a su prima, la Virgen María?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CA8FEF-9C1A-4E8D-ABB7-F4F21DCDEC1D}"/>
              </a:ext>
            </a:extLst>
          </p:cNvPr>
          <p:cNvSpPr txBox="1"/>
          <p:nvPr/>
        </p:nvSpPr>
        <p:spPr>
          <a:xfrm>
            <a:off x="7436692" y="1807577"/>
            <a:ext cx="44727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Bendita tú eres entre todas las mujeres y bendito es el fruto de tu vientre.</a:t>
            </a:r>
            <a:endParaRPr lang="en-US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en-US" sz="32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91345FA-79B1-43FC-BDCA-5951C6077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39" y="2258485"/>
            <a:ext cx="6951872" cy="37322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2C14A82-CFEE-455A-B5D9-8B65128DA7F2}"/>
              </a:ext>
            </a:extLst>
          </p:cNvPr>
          <p:cNvSpPr txBox="1"/>
          <p:nvPr/>
        </p:nvSpPr>
        <p:spPr>
          <a:xfrm>
            <a:off x="7610565" y="4674470"/>
            <a:ext cx="39402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Black" panose="020B0A04020102020204" pitchFamily="34" charset="0"/>
              </a:rPr>
              <a:t>¿</a:t>
            </a:r>
            <a:r>
              <a:rPr lang="es-ES" sz="2800" b="1" dirty="0">
                <a:latin typeface="Arial Black" panose="020B0A04020102020204" pitchFamily="34" charset="0"/>
              </a:rPr>
              <a:t>Dónde más has escuchado estas palabras?</a:t>
            </a:r>
          </a:p>
        </p:txBody>
      </p:sp>
    </p:spTree>
    <p:extLst>
      <p:ext uri="{BB962C8B-B14F-4D97-AF65-F5344CB8AC3E}">
        <p14:creationId xmlns:p14="http://schemas.microsoft.com/office/powerpoint/2010/main" val="288996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3" name="Text Placeholder 12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4" name="Text Placeholder 13"/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Picture 24">
            <a:extLst>
              <a:ext uri="{FF2B5EF4-FFF2-40B4-BE49-F238E27FC236}">
                <a16:creationId xmlns:a16="http://schemas.microsoft.com/office/drawing/2014/main" id="{A5E7222A-FAD8-4CAC-9760-090C9FD40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F3E6F41-0F21-4798-BFE5-30822BA30A78}"/>
              </a:ext>
            </a:extLst>
          </p:cNvPr>
          <p:cNvSpPr txBox="1"/>
          <p:nvPr/>
        </p:nvSpPr>
        <p:spPr>
          <a:xfrm>
            <a:off x="3378357" y="37035"/>
            <a:ext cx="10226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latin typeface="Arial Black" panose="020B0A04020102020204" pitchFamily="34" charset="0"/>
              </a:rPr>
              <a:t>REFLEXION</a:t>
            </a:r>
            <a:endParaRPr lang="en-US" sz="5400" b="1" dirty="0">
              <a:latin typeface="Arial Black" panose="020B0A040201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EE4216-C20E-4430-8065-7E20557742FC}"/>
              </a:ext>
            </a:extLst>
          </p:cNvPr>
          <p:cNvSpPr txBox="1"/>
          <p:nvPr/>
        </p:nvSpPr>
        <p:spPr>
          <a:xfrm>
            <a:off x="67702" y="1088707"/>
            <a:ext cx="11841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800" b="1" dirty="0">
              <a:latin typeface="Arial Black" panose="020B0A040201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FEA84A-B9EC-4ABD-95D5-3B25F6D7D620}"/>
              </a:ext>
            </a:extLst>
          </p:cNvPr>
          <p:cNvSpPr txBox="1"/>
          <p:nvPr/>
        </p:nvSpPr>
        <p:spPr>
          <a:xfrm>
            <a:off x="212739" y="933276"/>
            <a:ext cx="11338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>
                <a:latin typeface="Arial Black" panose="020B0A04020102020204" pitchFamily="34" charset="0"/>
              </a:rPr>
              <a:t>Isabel se sintió pequeña frente a la Virgen, a tal punto que le preguntó a la Virgen algo sobre su visita, lo recuerdas?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CA8FEF-9C1A-4E8D-ABB7-F4F21DCDEC1D}"/>
              </a:ext>
            </a:extLst>
          </p:cNvPr>
          <p:cNvSpPr txBox="1"/>
          <p:nvPr/>
        </p:nvSpPr>
        <p:spPr>
          <a:xfrm>
            <a:off x="7642315" y="3107491"/>
            <a:ext cx="40719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Isabel preguntó, </a:t>
            </a:r>
            <a:r>
              <a:rPr lang="es-ES" sz="32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¿Quién soy yo para que la madre de mi Señor venga a verme?</a:t>
            </a:r>
            <a:r>
              <a:rPr lang="es-ES" sz="3200" b="1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91345FA-79B1-43FC-BDCA-5951C6077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39" y="2658367"/>
            <a:ext cx="6951872" cy="373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3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3" name="Text Placeholder 12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4" name="Text Placeholder 13"/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Picture 24">
            <a:extLst>
              <a:ext uri="{FF2B5EF4-FFF2-40B4-BE49-F238E27FC236}">
                <a16:creationId xmlns:a16="http://schemas.microsoft.com/office/drawing/2014/main" id="{A5E7222A-FAD8-4CAC-9760-090C9FD40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9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EEE4216-C20E-4430-8065-7E20557742FC}"/>
              </a:ext>
            </a:extLst>
          </p:cNvPr>
          <p:cNvSpPr txBox="1"/>
          <p:nvPr/>
        </p:nvSpPr>
        <p:spPr>
          <a:xfrm>
            <a:off x="67702" y="1088707"/>
            <a:ext cx="11841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800" b="1" dirty="0">
              <a:latin typeface="Arial Black" panose="020B0A040201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CA8FEF-9C1A-4E8D-ABB7-F4F21DCDEC1D}"/>
              </a:ext>
            </a:extLst>
          </p:cNvPr>
          <p:cNvSpPr txBox="1"/>
          <p:nvPr/>
        </p:nvSpPr>
        <p:spPr>
          <a:xfrm>
            <a:off x="7519895" y="4561739"/>
            <a:ext cx="44727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Porque la Virgen siempre estaba abierta a la voluntad de Dios, orando y ayudando a los demás.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C14B21-2B07-40E2-A8CA-353AF0393C15}"/>
              </a:ext>
            </a:extLst>
          </p:cNvPr>
          <p:cNvSpPr txBox="1"/>
          <p:nvPr/>
        </p:nvSpPr>
        <p:spPr>
          <a:xfrm>
            <a:off x="67702" y="439244"/>
            <a:ext cx="116651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La Virgen María, </a:t>
            </a:r>
            <a:r>
              <a:rPr lang="en-US" sz="3600" b="1" dirty="0" err="1">
                <a:latin typeface="Arial Black" panose="020B0A04020102020204" pitchFamily="34" charset="0"/>
              </a:rPr>
              <a:t>siempre</a:t>
            </a:r>
            <a:r>
              <a:rPr lang="en-US" sz="3600" b="1" dirty="0">
                <a:latin typeface="Arial Black" panose="020B0A04020102020204" pitchFamily="34" charset="0"/>
              </a:rPr>
              <a:t> tan </a:t>
            </a:r>
            <a:r>
              <a:rPr lang="en-US" sz="3600" b="1" dirty="0" err="1">
                <a:latin typeface="Arial Black" panose="020B0A04020102020204" pitchFamily="34" charset="0"/>
              </a:rPr>
              <a:t>humilde</a:t>
            </a:r>
            <a:r>
              <a:rPr lang="en-US" sz="3600" b="1" dirty="0">
                <a:latin typeface="Arial Black" panose="020B0A04020102020204" pitchFamily="34" charset="0"/>
              </a:rPr>
              <a:t>, </a:t>
            </a:r>
            <a:r>
              <a:rPr lang="en-US" sz="3600" b="1" dirty="0" err="1">
                <a:latin typeface="Arial Black" panose="020B0A04020102020204" pitchFamily="34" charset="0"/>
              </a:rPr>
              <a:t>aun</a:t>
            </a:r>
            <a:r>
              <a:rPr lang="en-US" sz="3600" b="1" dirty="0">
                <a:latin typeface="Arial Black" panose="020B0A04020102020204" pitchFamily="34" charset="0"/>
              </a:rPr>
              <a:t> y </a:t>
            </a:r>
            <a:r>
              <a:rPr lang="en-US" sz="3600" b="1" dirty="0" err="1">
                <a:latin typeface="Arial Black" panose="020B0A04020102020204" pitchFamily="34" charset="0"/>
              </a:rPr>
              <a:t>cuando</a:t>
            </a:r>
            <a:r>
              <a:rPr lang="en-US" sz="3600" b="1" dirty="0"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latin typeface="Arial Black" panose="020B0A04020102020204" pitchFamily="34" charset="0"/>
              </a:rPr>
              <a:t>llevaba</a:t>
            </a:r>
            <a:r>
              <a:rPr lang="en-US" sz="3600" b="1" dirty="0"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latin typeface="Arial Black" panose="020B0A04020102020204" pitchFamily="34" charset="0"/>
              </a:rPr>
              <a:t>en</a:t>
            </a:r>
            <a:r>
              <a:rPr lang="en-US" sz="3600" b="1" dirty="0"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latin typeface="Arial Black" panose="020B0A04020102020204" pitchFamily="34" charset="0"/>
              </a:rPr>
              <a:t>su</a:t>
            </a:r>
            <a:r>
              <a:rPr lang="en-US" sz="3600" b="1" dirty="0"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latin typeface="Arial Black" panose="020B0A04020102020204" pitchFamily="34" charset="0"/>
              </a:rPr>
              <a:t>vientre</a:t>
            </a:r>
            <a:r>
              <a:rPr lang="en-US" sz="3600" b="1" dirty="0">
                <a:latin typeface="Arial Black" panose="020B0A04020102020204" pitchFamily="34" charset="0"/>
              </a:rPr>
              <a:t> al SALVADOR, </a:t>
            </a:r>
            <a:r>
              <a:rPr lang="en-US" sz="3600" b="1" dirty="0" err="1">
                <a:latin typeface="Arial Black" panose="020B0A04020102020204" pitchFamily="34" charset="0"/>
              </a:rPr>
              <a:t>dijo</a:t>
            </a:r>
            <a:r>
              <a:rPr lang="en-US" sz="3600" b="1" dirty="0">
                <a:latin typeface="Arial Black" panose="020B0A04020102020204" pitchFamily="34" charset="0"/>
              </a:rPr>
              <a:t>: Mi alma </a:t>
            </a:r>
            <a:r>
              <a:rPr lang="en-US" sz="3600" b="1" dirty="0" err="1">
                <a:latin typeface="Arial Black" panose="020B0A04020102020204" pitchFamily="34" charset="0"/>
              </a:rPr>
              <a:t>glorifica</a:t>
            </a:r>
            <a:r>
              <a:rPr lang="en-US" sz="3600" b="1" dirty="0">
                <a:latin typeface="Arial Black" panose="020B0A04020102020204" pitchFamily="34" charset="0"/>
              </a:rPr>
              <a:t> al </a:t>
            </a:r>
            <a:r>
              <a:rPr lang="en-US" sz="3600" b="1" dirty="0" err="1">
                <a:latin typeface="Arial Black" panose="020B0A04020102020204" pitchFamily="34" charset="0"/>
              </a:rPr>
              <a:t>Señor</a:t>
            </a:r>
            <a:r>
              <a:rPr lang="en-US" sz="3600" b="1" dirty="0">
                <a:latin typeface="Arial Black" panose="020B0A04020102020204" pitchFamily="34" charset="0"/>
              </a:rPr>
              <a:t>….</a:t>
            </a:r>
            <a:r>
              <a:rPr lang="en-US" sz="3600" b="1" dirty="0" err="1">
                <a:latin typeface="Arial Black" panose="020B0A04020102020204" pitchFamily="34" charset="0"/>
              </a:rPr>
              <a:t>porque</a:t>
            </a:r>
            <a:r>
              <a:rPr lang="en-US" sz="3600" b="1" dirty="0"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latin typeface="Arial Black" panose="020B0A04020102020204" pitchFamily="34" charset="0"/>
              </a:rPr>
              <a:t>puso</a:t>
            </a:r>
            <a:r>
              <a:rPr lang="en-US" sz="3600" b="1" dirty="0">
                <a:latin typeface="Arial Black" panose="020B0A04020102020204" pitchFamily="34" charset="0"/>
              </a:rPr>
              <a:t> sus </a:t>
            </a:r>
            <a:r>
              <a:rPr lang="en-US" sz="3600" b="1" dirty="0" err="1">
                <a:latin typeface="Arial Black" panose="020B0A04020102020204" pitchFamily="34" charset="0"/>
              </a:rPr>
              <a:t>ojos</a:t>
            </a:r>
            <a:r>
              <a:rPr lang="en-US" sz="3600" b="1" dirty="0"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latin typeface="Arial Black" panose="020B0A04020102020204" pitchFamily="34" charset="0"/>
              </a:rPr>
              <a:t>en</a:t>
            </a:r>
            <a:r>
              <a:rPr lang="en-US" sz="3600" b="1" dirty="0">
                <a:latin typeface="Arial Black" panose="020B0A04020102020204" pitchFamily="34" charset="0"/>
              </a:rPr>
              <a:t> la </a:t>
            </a:r>
            <a:r>
              <a:rPr lang="en-US" sz="3600" b="1" dirty="0" err="1">
                <a:latin typeface="Arial Black" panose="020B0A04020102020204" pitchFamily="34" charset="0"/>
              </a:rPr>
              <a:t>humildad</a:t>
            </a:r>
            <a:r>
              <a:rPr lang="en-US" sz="3600" b="1" dirty="0">
                <a:latin typeface="Arial Black" panose="020B0A04020102020204" pitchFamily="34" charset="0"/>
              </a:rPr>
              <a:t> de </a:t>
            </a:r>
            <a:r>
              <a:rPr lang="en-US" sz="3600" b="1" dirty="0" err="1">
                <a:latin typeface="Arial Black" panose="020B0A04020102020204" pitchFamily="34" charset="0"/>
              </a:rPr>
              <a:t>su</a:t>
            </a:r>
            <a:r>
              <a:rPr lang="en-US" sz="3600" b="1" dirty="0"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latin typeface="Arial Black" panose="020B0A04020102020204" pitchFamily="34" charset="0"/>
              </a:rPr>
              <a:t>esclava</a:t>
            </a:r>
            <a:r>
              <a:rPr lang="en-US" sz="3600" b="1" dirty="0">
                <a:latin typeface="Arial Black" panose="020B0A04020102020204" pitchFamily="34" charset="0"/>
              </a:rPr>
              <a:t>¨.</a:t>
            </a:r>
            <a:endParaRPr lang="es-ES" sz="3600" b="1" dirty="0">
              <a:latin typeface="Arial Black" panose="020B0A040201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87E720E-3B7D-4C9B-BF9A-2D3B41244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9" y="2959926"/>
            <a:ext cx="7295385" cy="352924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21D0C46-F46D-4442-A563-C69782033BF9}"/>
              </a:ext>
            </a:extLst>
          </p:cNvPr>
          <p:cNvSpPr txBox="1"/>
          <p:nvPr/>
        </p:nvSpPr>
        <p:spPr>
          <a:xfrm>
            <a:off x="7652080" y="3045843"/>
            <a:ext cx="52281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 Black" panose="020B0A04020102020204" pitchFamily="34" charset="0"/>
              </a:rPr>
              <a:t>¿</a:t>
            </a:r>
            <a:r>
              <a:rPr lang="es-ES" sz="2800" b="1" dirty="0">
                <a:latin typeface="Arial Black" panose="020B0A04020102020204" pitchFamily="34" charset="0"/>
              </a:rPr>
              <a:t>Por qué se llama esclava?</a:t>
            </a:r>
          </a:p>
        </p:txBody>
      </p:sp>
    </p:spTree>
    <p:extLst>
      <p:ext uri="{BB962C8B-B14F-4D97-AF65-F5344CB8AC3E}">
        <p14:creationId xmlns:p14="http://schemas.microsoft.com/office/powerpoint/2010/main" val="295799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995" y="139679"/>
            <a:ext cx="10058402" cy="679577"/>
          </a:xfrm>
        </p:spPr>
        <p:txBody>
          <a:bodyPr>
            <a:normAutofit fontScale="90000"/>
          </a:bodyPr>
          <a:lstStyle/>
          <a:p>
            <a:r>
              <a:rPr lang="en-US" dirty="0"/>
              <a:t>Esta </a:t>
            </a:r>
            <a:r>
              <a:rPr lang="en-US" dirty="0" err="1"/>
              <a:t>semana</a:t>
            </a:r>
            <a:r>
              <a:rPr lang="en-US" dirty="0"/>
              <a:t> </a:t>
            </a:r>
            <a:r>
              <a:rPr lang="en-US" dirty="0" err="1"/>
              <a:t>celebramos</a:t>
            </a:r>
            <a:r>
              <a:rPr lang="en-US" dirty="0"/>
              <a:t> una Gran Fiesta!!!!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6A170E0-0FB8-4436-A74F-655A3AF37F1E}"/>
              </a:ext>
            </a:extLst>
          </p:cNvPr>
          <p:cNvSpPr txBox="1">
            <a:spLocks/>
          </p:cNvSpPr>
          <p:nvPr/>
        </p:nvSpPr>
        <p:spPr>
          <a:xfrm>
            <a:off x="2133598" y="764103"/>
            <a:ext cx="10058402" cy="6795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La Asunción de la Virgen María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324171-069D-4B24-B16B-29DC257A7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51" y="1592441"/>
            <a:ext cx="2981107" cy="454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CB35C2D-854D-48C0-8FFE-4A2DD92106B7}"/>
              </a:ext>
            </a:extLst>
          </p:cNvPr>
          <p:cNvSpPr txBox="1">
            <a:spLocks/>
          </p:cNvSpPr>
          <p:nvPr/>
        </p:nvSpPr>
        <p:spPr>
          <a:xfrm>
            <a:off x="3062302" y="2526780"/>
            <a:ext cx="8590006" cy="8109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chemeClr val="tx2"/>
                </a:solidFill>
              </a:rPr>
              <a:t>Esta fiesta </a:t>
            </a:r>
            <a:r>
              <a:rPr lang="en-US" sz="2400" b="1" dirty="0" err="1">
                <a:solidFill>
                  <a:schemeClr val="tx2"/>
                </a:solidFill>
              </a:rPr>
              <a:t>celebra</a:t>
            </a:r>
            <a:r>
              <a:rPr lang="en-US" sz="2400" b="1" dirty="0">
                <a:solidFill>
                  <a:schemeClr val="tx2"/>
                </a:solidFill>
              </a:rPr>
              <a:t> que la Virgen, </a:t>
            </a:r>
            <a:r>
              <a:rPr lang="en-US" sz="2400" b="1" dirty="0" err="1">
                <a:solidFill>
                  <a:schemeClr val="tx2"/>
                </a:solidFill>
              </a:rPr>
              <a:t>luego</a:t>
            </a:r>
            <a:r>
              <a:rPr lang="en-US" sz="2400" b="1" dirty="0">
                <a:solidFill>
                  <a:schemeClr val="tx2"/>
                </a:solidFill>
              </a:rPr>
              <a:t> de </a:t>
            </a:r>
            <a:r>
              <a:rPr lang="en-US" sz="2400" b="1" dirty="0" err="1">
                <a:solidFill>
                  <a:schemeClr val="tx2"/>
                </a:solidFill>
              </a:rPr>
              <a:t>su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vida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en</a:t>
            </a:r>
            <a:r>
              <a:rPr lang="en-US" sz="2400" b="1" dirty="0">
                <a:solidFill>
                  <a:schemeClr val="tx2"/>
                </a:solidFill>
              </a:rPr>
              <a:t> la tierra, </a:t>
            </a:r>
            <a:r>
              <a:rPr lang="en-US" sz="2400" b="1" dirty="0" err="1">
                <a:solidFill>
                  <a:schemeClr val="accent5"/>
                </a:solidFill>
              </a:rPr>
              <a:t>fue</a:t>
            </a:r>
            <a:r>
              <a:rPr lang="en-US" sz="2400" b="1" dirty="0">
                <a:solidFill>
                  <a:schemeClr val="accent5"/>
                </a:solidFill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</a:rPr>
              <a:t>llevada</a:t>
            </a:r>
            <a:r>
              <a:rPr lang="en-US" sz="2400" b="1" dirty="0">
                <a:solidFill>
                  <a:schemeClr val="accent5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en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cuerpo</a:t>
            </a:r>
            <a:r>
              <a:rPr lang="en-US" sz="2400" b="1" dirty="0">
                <a:solidFill>
                  <a:schemeClr val="tx2"/>
                </a:solidFill>
              </a:rPr>
              <a:t> y alma al Cielo.</a:t>
            </a:r>
          </a:p>
          <a:p>
            <a:pPr>
              <a:lnSpc>
                <a:spcPct val="100000"/>
              </a:lnSpc>
            </a:pPr>
            <a:endParaRPr lang="en-US" sz="2400" b="1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800" u="sng" dirty="0" err="1">
                <a:solidFill>
                  <a:schemeClr val="tx2"/>
                </a:solidFill>
              </a:rPr>
              <a:t>Fue</a:t>
            </a:r>
            <a:r>
              <a:rPr lang="en-US" sz="1800" u="sng" dirty="0">
                <a:solidFill>
                  <a:schemeClr val="tx2"/>
                </a:solidFill>
              </a:rPr>
              <a:t> </a:t>
            </a:r>
            <a:r>
              <a:rPr lang="en-US" sz="1800" u="sng" dirty="0" err="1">
                <a:solidFill>
                  <a:schemeClr val="tx2"/>
                </a:solidFill>
              </a:rPr>
              <a:t>llevada</a:t>
            </a:r>
            <a:r>
              <a:rPr lang="en-US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>
                <a:solidFill>
                  <a:schemeClr val="tx2"/>
                </a:solidFill>
              </a:rPr>
              <a:t>por los Angeles al Cielo, No </a:t>
            </a:r>
            <a:r>
              <a:rPr lang="en-US" sz="1800" dirty="0" err="1">
                <a:solidFill>
                  <a:schemeClr val="tx2"/>
                </a:solidFill>
              </a:rPr>
              <a:t>subió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solita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como</a:t>
            </a:r>
            <a:r>
              <a:rPr lang="en-US" sz="1800" dirty="0">
                <a:solidFill>
                  <a:schemeClr val="tx2"/>
                </a:solidFill>
              </a:rPr>
              <a:t> Jesús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063ED6-CD0C-4B74-84FC-5FB4959ABA2E}"/>
              </a:ext>
            </a:extLst>
          </p:cNvPr>
          <p:cNvSpPr txBox="1"/>
          <p:nvPr/>
        </p:nvSpPr>
        <p:spPr>
          <a:xfrm>
            <a:off x="3228660" y="4215461"/>
            <a:ext cx="72365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Esta Fiesta es un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Dogma</a:t>
            </a:r>
            <a:r>
              <a:rPr lang="en-US" dirty="0">
                <a:solidFill>
                  <a:schemeClr val="tx2"/>
                </a:solidFill>
              </a:rPr>
              <a:t> de Fe: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Es una VERDAD </a:t>
            </a:r>
            <a:r>
              <a:rPr lang="en-US" dirty="0">
                <a:solidFill>
                  <a:schemeClr val="tx2"/>
                </a:solidFill>
              </a:rPr>
              <a:t>que ha </a:t>
            </a:r>
            <a:r>
              <a:rPr lang="en-US" dirty="0" err="1">
                <a:solidFill>
                  <a:schemeClr val="tx2"/>
                </a:solidFill>
              </a:rPr>
              <a:t>pasado</a:t>
            </a:r>
            <a:r>
              <a:rPr lang="en-US" dirty="0">
                <a:solidFill>
                  <a:schemeClr val="tx2"/>
                </a:solidFill>
              </a:rPr>
              <a:t> por </a:t>
            </a:r>
            <a:r>
              <a:rPr lang="en-US" dirty="0" err="1">
                <a:solidFill>
                  <a:schemeClr val="tx2"/>
                </a:solidFill>
              </a:rPr>
              <a:t>muchos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estudios</a:t>
            </a:r>
            <a:r>
              <a:rPr lang="en-US" dirty="0">
                <a:solidFill>
                  <a:schemeClr val="tx2"/>
                </a:solidFill>
              </a:rPr>
              <a:t> para </a:t>
            </a:r>
            <a:r>
              <a:rPr lang="en-US" dirty="0" err="1">
                <a:solidFill>
                  <a:schemeClr val="tx2"/>
                </a:solidFill>
              </a:rPr>
              <a:t>su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proclamación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Este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DOGMA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fue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proclamado</a:t>
            </a:r>
            <a:r>
              <a:rPr lang="en-US" dirty="0">
                <a:solidFill>
                  <a:schemeClr val="tx2"/>
                </a:solidFill>
              </a:rPr>
              <a:t> por </a:t>
            </a:r>
            <a:r>
              <a:rPr lang="en-US" dirty="0" err="1">
                <a:solidFill>
                  <a:schemeClr val="tx2"/>
                </a:solidFill>
              </a:rPr>
              <a:t>el</a:t>
            </a:r>
            <a:r>
              <a:rPr lang="en-US" dirty="0">
                <a:solidFill>
                  <a:schemeClr val="tx2"/>
                </a:solidFill>
              </a:rPr>
              <a:t> PAPA PIO XII </a:t>
            </a:r>
            <a:r>
              <a:rPr lang="en-US" dirty="0" err="1">
                <a:solidFill>
                  <a:schemeClr val="tx2"/>
                </a:solidFill>
              </a:rPr>
              <a:t>en</a:t>
            </a:r>
            <a:r>
              <a:rPr lang="en-US" dirty="0">
                <a:solidFill>
                  <a:schemeClr val="tx2"/>
                </a:solidFill>
              </a:rPr>
              <a:t> 1.950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53D58F5-AC72-483D-8A7F-3C6A4FD81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590" y="3500936"/>
            <a:ext cx="1479259" cy="22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3" name="Text Placeholder 12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4" name="Text Placeholder 13"/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Picture 24">
            <a:extLst>
              <a:ext uri="{FF2B5EF4-FFF2-40B4-BE49-F238E27FC236}">
                <a16:creationId xmlns:a16="http://schemas.microsoft.com/office/drawing/2014/main" id="{A5E7222A-FAD8-4CAC-9760-090C9FD40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92" y="-1904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EEE4216-C20E-4430-8065-7E20557742FC}"/>
              </a:ext>
            </a:extLst>
          </p:cNvPr>
          <p:cNvSpPr txBox="1"/>
          <p:nvPr/>
        </p:nvSpPr>
        <p:spPr>
          <a:xfrm>
            <a:off x="67702" y="1088707"/>
            <a:ext cx="11841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800" b="1" dirty="0">
              <a:latin typeface="Arial Black" panose="020B0A040201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CA8FEF-9C1A-4E8D-ABB7-F4F21DCDEC1D}"/>
              </a:ext>
            </a:extLst>
          </p:cNvPr>
          <p:cNvSpPr txBox="1"/>
          <p:nvPr/>
        </p:nvSpPr>
        <p:spPr>
          <a:xfrm>
            <a:off x="6904503" y="3470077"/>
            <a:ext cx="508507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Abraham era muy anciano y no podía tener hijos con su esposa Sara. Pero Dios le prometió que tendría una descendencia más numerosa que las estrellas del cielo.</a:t>
            </a:r>
          </a:p>
          <a:p>
            <a:pPr algn="just"/>
            <a:endParaRPr lang="en-US" sz="2400" b="1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C14B21-2B07-40E2-A8CA-353AF0393C15}"/>
              </a:ext>
            </a:extLst>
          </p:cNvPr>
          <p:cNvSpPr txBox="1"/>
          <p:nvPr/>
        </p:nvSpPr>
        <p:spPr>
          <a:xfrm>
            <a:off x="156003" y="199883"/>
            <a:ext cx="11665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Black" panose="020B0A04020102020204" pitchFamily="34" charset="0"/>
              </a:rPr>
              <a:t>La Virgen dice que Dios </a:t>
            </a:r>
            <a:r>
              <a:rPr lang="en-US" sz="3200" b="1" dirty="0" err="1">
                <a:latin typeface="Arial Black" panose="020B0A04020102020204" pitchFamily="34" charset="0"/>
              </a:rPr>
              <a:t>habia</a:t>
            </a:r>
            <a:r>
              <a:rPr lang="en-US" sz="3200" b="1" dirty="0">
                <a:latin typeface="Arial Black" panose="020B0A04020102020204" pitchFamily="34" charset="0"/>
              </a:rPr>
              <a:t> </a:t>
            </a:r>
            <a:r>
              <a:rPr lang="en-US" sz="3200" b="1" dirty="0" err="1">
                <a:latin typeface="Arial Black" panose="020B0A04020102020204" pitchFamily="34" charset="0"/>
              </a:rPr>
              <a:t>venido</a:t>
            </a:r>
            <a:r>
              <a:rPr lang="en-US" sz="3200" b="1" dirty="0">
                <a:latin typeface="Arial Black" panose="020B0A04020102020204" pitchFamily="34" charset="0"/>
              </a:rPr>
              <a:t> a </a:t>
            </a:r>
            <a:r>
              <a:rPr lang="en-US" sz="3200" b="1" dirty="0" err="1">
                <a:latin typeface="Arial Black" panose="020B0A04020102020204" pitchFamily="34" charset="0"/>
              </a:rPr>
              <a:t>ayudar</a:t>
            </a:r>
            <a:r>
              <a:rPr lang="en-US" sz="3200" b="1" dirty="0">
                <a:latin typeface="Arial Black" panose="020B0A04020102020204" pitchFamily="34" charset="0"/>
              </a:rPr>
              <a:t> a Israel, </a:t>
            </a:r>
            <a:r>
              <a:rPr lang="en-US" sz="3200" b="1" dirty="0" err="1">
                <a:latin typeface="Arial Black" panose="020B0A04020102020204" pitchFamily="34" charset="0"/>
              </a:rPr>
              <a:t>como</a:t>
            </a:r>
            <a:r>
              <a:rPr lang="en-US" sz="3200" b="1" dirty="0">
                <a:latin typeface="Arial Black" panose="020B0A04020102020204" pitchFamily="34" charset="0"/>
              </a:rPr>
              <a:t> lo </a:t>
            </a:r>
            <a:r>
              <a:rPr lang="en-US" sz="3200" b="1" dirty="0" err="1">
                <a:latin typeface="Arial Black" panose="020B0A04020102020204" pitchFamily="34" charset="0"/>
              </a:rPr>
              <a:t>habia</a:t>
            </a:r>
            <a:r>
              <a:rPr lang="en-US" sz="3200" b="1" dirty="0">
                <a:latin typeface="Arial Black" panose="020B0A04020102020204" pitchFamily="34" charset="0"/>
              </a:rPr>
              <a:t> </a:t>
            </a:r>
            <a:r>
              <a:rPr lang="en-US" sz="3200" b="1" dirty="0" err="1">
                <a:latin typeface="Arial Black" panose="020B0A04020102020204" pitchFamily="34" charset="0"/>
              </a:rPr>
              <a:t>prometido</a:t>
            </a:r>
            <a:r>
              <a:rPr lang="en-US" sz="3200" b="1" dirty="0">
                <a:latin typeface="Arial Black" panose="020B0A04020102020204" pitchFamily="34" charset="0"/>
              </a:rPr>
              <a:t> a </a:t>
            </a:r>
            <a:r>
              <a:rPr lang="en-US" sz="3200" b="1" dirty="0" err="1">
                <a:latin typeface="Arial Black" panose="020B0A04020102020204" pitchFamily="34" charset="0"/>
              </a:rPr>
              <a:t>nuestros</a:t>
            </a:r>
            <a:r>
              <a:rPr lang="en-US" sz="3200" b="1" dirty="0">
                <a:latin typeface="Arial Black" panose="020B0A04020102020204" pitchFamily="34" charset="0"/>
              </a:rPr>
              <a:t> padres, a Abraham y a </a:t>
            </a:r>
            <a:r>
              <a:rPr lang="en-US" sz="3200" b="1" dirty="0" err="1">
                <a:latin typeface="Arial Black" panose="020B0A04020102020204" pitchFamily="34" charset="0"/>
              </a:rPr>
              <a:t>su</a:t>
            </a:r>
            <a:r>
              <a:rPr lang="en-US" sz="3200" b="1" dirty="0">
                <a:latin typeface="Arial Black" panose="020B0A04020102020204" pitchFamily="34" charset="0"/>
              </a:rPr>
              <a:t> </a:t>
            </a:r>
            <a:r>
              <a:rPr lang="en-US" sz="3200" b="1" dirty="0" err="1">
                <a:latin typeface="Arial Black" panose="020B0A04020102020204" pitchFamily="34" charset="0"/>
              </a:rPr>
              <a:t>descendencia</a:t>
            </a:r>
            <a:r>
              <a:rPr lang="en-US" sz="3200" b="1" dirty="0">
                <a:latin typeface="Arial Black" panose="020B0A04020102020204" pitchFamily="34" charset="0"/>
              </a:rPr>
              <a:t>¨. </a:t>
            </a:r>
            <a:endParaRPr lang="es-ES" sz="3200" b="1" dirty="0">
              <a:latin typeface="Arial Black" panose="020B0A040201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87E720E-3B7D-4C9B-BF9A-2D3B41244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27" y="2373927"/>
            <a:ext cx="6325750" cy="34878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21D0C46-F46D-4442-A563-C69782033BF9}"/>
              </a:ext>
            </a:extLst>
          </p:cNvPr>
          <p:cNvSpPr txBox="1"/>
          <p:nvPr/>
        </p:nvSpPr>
        <p:spPr>
          <a:xfrm>
            <a:off x="6896187" y="2024957"/>
            <a:ext cx="522811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 Black" panose="020B0A04020102020204" pitchFamily="34" charset="0"/>
              </a:rPr>
              <a:t>¿</a:t>
            </a:r>
            <a:r>
              <a:rPr lang="es-ES" sz="2800" b="1" dirty="0">
                <a:latin typeface="Arial Black" panose="020B0A04020102020204" pitchFamily="34" charset="0"/>
              </a:rPr>
              <a:t>Recuerdas quién era Abraham y qué promesa le hizo Dios?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6DE5AE-56E2-4AF8-8DD2-5CD8D0978777}"/>
              </a:ext>
            </a:extLst>
          </p:cNvPr>
          <p:cNvSpPr txBox="1"/>
          <p:nvPr/>
        </p:nvSpPr>
        <p:spPr>
          <a:xfrm>
            <a:off x="1897544" y="6134897"/>
            <a:ext cx="115928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latin typeface="Arial Black" panose="020B0A04020102020204" pitchFamily="34" charset="0"/>
              </a:rPr>
              <a:t>PARA DIOS NO HAY NADA IMPOSIBLE</a:t>
            </a:r>
          </a:p>
        </p:txBody>
      </p:sp>
    </p:spTree>
    <p:extLst>
      <p:ext uri="{BB962C8B-B14F-4D97-AF65-F5344CB8AC3E}">
        <p14:creationId xmlns:p14="http://schemas.microsoft.com/office/powerpoint/2010/main" val="112899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21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1CD412-9A80-4E3E-BD67-69DD2D0AD6B0}"/>
              </a:ext>
            </a:extLst>
          </p:cNvPr>
          <p:cNvSpPr txBox="1"/>
          <p:nvPr/>
        </p:nvSpPr>
        <p:spPr>
          <a:xfrm>
            <a:off x="4779818" y="350322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Arial Black" pitchFamily="34" charset="0"/>
              </a:rPr>
              <a:t>ACTIVIDAD</a:t>
            </a:r>
            <a:endParaRPr lang="en-US" sz="3600" b="1" dirty="0">
              <a:latin typeface="Arial Black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0E76B4F-A1A9-49CB-91B6-F4233D529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7" y="1307275"/>
            <a:ext cx="7553325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1EF30FE-106C-41F9-969B-F53FD5593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486" y="0"/>
            <a:ext cx="92570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40E6EAE-99E9-4F3B-B2B8-4B0E690C4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55" y="566892"/>
            <a:ext cx="11858845" cy="57242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0F359F-DFC8-4BAC-83FE-6209A6C747C0}"/>
              </a:ext>
            </a:extLst>
          </p:cNvPr>
          <p:cNvSpPr txBox="1"/>
          <p:nvPr/>
        </p:nvSpPr>
        <p:spPr>
          <a:xfrm>
            <a:off x="3550723" y="1888177"/>
            <a:ext cx="1235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SER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FAE9DC-C6BF-40D0-8141-EAE93D98A014}"/>
              </a:ext>
            </a:extLst>
          </p:cNvPr>
          <p:cNvSpPr txBox="1"/>
          <p:nvPr/>
        </p:nvSpPr>
        <p:spPr>
          <a:xfrm>
            <a:off x="5478483" y="1888177"/>
            <a:ext cx="1927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GRANDEZA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3A7771-98D8-4A34-9465-4DF1B577A521}"/>
              </a:ext>
            </a:extLst>
          </p:cNvPr>
          <p:cNvSpPr txBox="1"/>
          <p:nvPr/>
        </p:nvSpPr>
        <p:spPr>
          <a:xfrm>
            <a:off x="2240476" y="2420588"/>
            <a:ext cx="1927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SENOR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514E47-BC13-45D2-A037-72F6275CB983}"/>
              </a:ext>
            </a:extLst>
          </p:cNvPr>
          <p:cNvSpPr txBox="1"/>
          <p:nvPr/>
        </p:nvSpPr>
        <p:spPr>
          <a:xfrm>
            <a:off x="5298695" y="2420588"/>
            <a:ext cx="1927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ESPIRITU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F68800-C325-4426-BBA3-4C68943E708D}"/>
              </a:ext>
            </a:extLst>
          </p:cNvPr>
          <p:cNvSpPr txBox="1"/>
          <p:nvPr/>
        </p:nvSpPr>
        <p:spPr>
          <a:xfrm>
            <a:off x="2240476" y="2880966"/>
            <a:ext cx="1927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ALEGRA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734ADB-88B1-4DEE-9D8F-1DE554AEB39B}"/>
              </a:ext>
            </a:extLst>
          </p:cNvPr>
          <p:cNvSpPr txBox="1"/>
          <p:nvPr/>
        </p:nvSpPr>
        <p:spPr>
          <a:xfrm>
            <a:off x="5111678" y="2880966"/>
            <a:ext cx="1927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DIOS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18B488-CA9C-4157-8B41-DFF804C7B915}"/>
              </a:ext>
            </a:extLst>
          </p:cNvPr>
          <p:cNvSpPr txBox="1"/>
          <p:nvPr/>
        </p:nvSpPr>
        <p:spPr>
          <a:xfrm>
            <a:off x="1775359" y="3341344"/>
            <a:ext cx="1927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SALVA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A23C1D-C99D-4746-ACE5-C8EB962F4F74}"/>
              </a:ext>
            </a:extLst>
          </p:cNvPr>
          <p:cNvSpPr txBox="1"/>
          <p:nvPr/>
        </p:nvSpPr>
        <p:spPr>
          <a:xfrm>
            <a:off x="5622964" y="3338374"/>
            <a:ext cx="1927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MIRAR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A811E2-66BF-4091-A5DA-41D4118DA569}"/>
              </a:ext>
            </a:extLst>
          </p:cNvPr>
          <p:cNvSpPr txBox="1"/>
          <p:nvPr/>
        </p:nvSpPr>
        <p:spPr>
          <a:xfrm>
            <a:off x="2586841" y="3801722"/>
            <a:ext cx="1927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HUMILDE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7D38A2-F4EC-4BD9-936B-79A6ACB22398}"/>
              </a:ext>
            </a:extLst>
          </p:cNvPr>
          <p:cNvSpPr txBox="1"/>
          <p:nvPr/>
        </p:nvSpPr>
        <p:spPr>
          <a:xfrm>
            <a:off x="5749635" y="3790209"/>
            <a:ext cx="1927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ESCLAVA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A92717-C8C6-4E14-A24B-0E6466B427D0}"/>
              </a:ext>
            </a:extLst>
          </p:cNvPr>
          <p:cNvSpPr txBox="1"/>
          <p:nvPr/>
        </p:nvSpPr>
        <p:spPr>
          <a:xfrm>
            <a:off x="4334813" y="4264256"/>
            <a:ext cx="1927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HOMBRES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735D6A-914C-4815-A307-822145BDD7CD}"/>
              </a:ext>
            </a:extLst>
          </p:cNvPr>
          <p:cNvSpPr txBox="1"/>
          <p:nvPr/>
        </p:nvSpPr>
        <p:spPr>
          <a:xfrm>
            <a:off x="3550720" y="4704158"/>
            <a:ext cx="1927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FELIZ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E07165-621E-4E3F-8C1D-B1E172B63B88}"/>
              </a:ext>
            </a:extLst>
          </p:cNvPr>
          <p:cNvSpPr txBox="1"/>
          <p:nvPr/>
        </p:nvSpPr>
        <p:spPr>
          <a:xfrm>
            <a:off x="4589813" y="177718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 Black" pitchFamily="34" charset="0"/>
              </a:rPr>
              <a:t>ORACION.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4310CE-DC0A-490E-8FDE-13F5CCD52C89}"/>
              </a:ext>
            </a:extLst>
          </p:cNvPr>
          <p:cNvSpPr txBox="1"/>
          <p:nvPr/>
        </p:nvSpPr>
        <p:spPr>
          <a:xfrm>
            <a:off x="483920" y="1306032"/>
            <a:ext cx="609797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Señor, hazme humilde como la Virgen María, para que Jesús viva en mi corazón. Manda tu Espíritu Santo y lléname de amor para amarte y servirte más y amar y servir a mis hermanos más. Te quiero mucho. Amen.</a:t>
            </a:r>
          </a:p>
          <a:p>
            <a:endParaRPr lang="es-ES" sz="2800" dirty="0">
              <a:latin typeface="Arial Black" panose="020B0A04020102020204" pitchFamily="34" charset="0"/>
            </a:endParaRPr>
          </a:p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Canción</a:t>
            </a:r>
            <a:r>
              <a:rPr lang="es-ES" dirty="0"/>
              <a:t>:   https://www.youtube.com/watch?v=vLGln-iqIOo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32E9BDC-95B7-4498-9D62-6D3E026C4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387" y="824049"/>
            <a:ext cx="3626149" cy="572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E07165-621E-4E3F-8C1D-B1E172B63B88}"/>
              </a:ext>
            </a:extLst>
          </p:cNvPr>
          <p:cNvSpPr txBox="1"/>
          <p:nvPr/>
        </p:nvSpPr>
        <p:spPr>
          <a:xfrm>
            <a:off x="261082" y="0"/>
            <a:ext cx="11930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Canción</a:t>
            </a:r>
            <a:r>
              <a:rPr lang="es-ES" sz="2400" dirty="0"/>
              <a:t>:   https://www.youtube.com/watch?v=vLGln-iqIOo</a:t>
            </a:r>
          </a:p>
        </p:txBody>
      </p:sp>
      <p:pic>
        <p:nvPicPr>
          <p:cNvPr id="3" name="Online Media 2" title="María mirame">
            <a:hlinkClick r:id="" action="ppaction://media"/>
            <a:extLst>
              <a:ext uri="{FF2B5EF4-FFF2-40B4-BE49-F238E27FC236}">
                <a16:creationId xmlns:a16="http://schemas.microsoft.com/office/drawing/2014/main" id="{1607C1E6-6620-4AE8-A66A-2E4E413E654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543583"/>
            <a:ext cx="12192000" cy="631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5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4">
            <a:extLst>
              <a:ext uri="{FF2B5EF4-FFF2-40B4-BE49-F238E27FC236}">
                <a16:creationId xmlns:a16="http://schemas.microsoft.com/office/drawing/2014/main" id="{10084A29-E02F-4F02-975D-7793AD478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6878" y="187689"/>
            <a:ext cx="6256946" cy="701879"/>
          </a:xfrm>
        </p:spPr>
        <p:txBody>
          <a:bodyPr>
            <a:normAutofit/>
          </a:bodyPr>
          <a:lstStyle/>
          <a:p>
            <a:r>
              <a:rPr lang="en-US" sz="3000" b="1" dirty="0"/>
              <a:t>¿</a:t>
            </a:r>
            <a:r>
              <a:rPr lang="en-US" sz="3000" b="1" dirty="0" err="1"/>
              <a:t>Cuándo</a:t>
            </a:r>
            <a:r>
              <a:rPr lang="en-US" sz="3000" b="1" dirty="0"/>
              <a:t> se </a:t>
            </a:r>
            <a:r>
              <a:rPr lang="en-US" sz="3000" b="1" dirty="0" err="1"/>
              <a:t>celebra</a:t>
            </a:r>
            <a:r>
              <a:rPr lang="en-US" sz="3000" b="1" dirty="0"/>
              <a:t> esta Fiesta?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83806C-C683-4C33-9494-4740F1F4A22F}"/>
              </a:ext>
            </a:extLst>
          </p:cNvPr>
          <p:cNvSpPr txBox="1">
            <a:spLocks/>
          </p:cNvSpPr>
          <p:nvPr/>
        </p:nvSpPr>
        <p:spPr>
          <a:xfrm>
            <a:off x="7037851" y="1159340"/>
            <a:ext cx="4232248" cy="7018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El 15 de Agosto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FFBB861-00DA-4DFE-9FEE-30033839FDD1}"/>
              </a:ext>
            </a:extLst>
          </p:cNvPr>
          <p:cNvSpPr txBox="1">
            <a:spLocks/>
          </p:cNvSpPr>
          <p:nvPr/>
        </p:nvSpPr>
        <p:spPr>
          <a:xfrm>
            <a:off x="6494407" y="2027583"/>
            <a:ext cx="5070063" cy="37666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s-CL" sz="2400" dirty="0"/>
              <a:t>La Virgen María siempre hizo lo que le </a:t>
            </a:r>
            <a:r>
              <a:rPr lang="es-CL" sz="2400" b="1" dirty="0"/>
              <a:t>agradaba</a:t>
            </a:r>
            <a:r>
              <a:rPr lang="es-CL" sz="2400" dirty="0"/>
              <a:t> a Dios y ahora está FELIZ con Jesús en el Cielo. </a:t>
            </a:r>
          </a:p>
          <a:p>
            <a:pPr algn="just">
              <a:lnSpc>
                <a:spcPct val="100000"/>
              </a:lnSpc>
            </a:pPr>
            <a:endParaRPr lang="es-CL" sz="2400" dirty="0"/>
          </a:p>
          <a:p>
            <a:pPr algn="just">
              <a:lnSpc>
                <a:spcPct val="100000"/>
              </a:lnSpc>
            </a:pPr>
            <a:r>
              <a:rPr lang="es-CL" sz="2400" dirty="0"/>
              <a:t>La Virgen quiere que vayamos al Cielo, ella nos guía y nos invita a siempre hacer lo que le agrada a Dios, a obrar bien y ser bueno con todos.</a:t>
            </a: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29AAFA42-1E92-4982-8D3C-1504CE45F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8" y="138112"/>
            <a:ext cx="5829300" cy="658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4">
            <a:extLst>
              <a:ext uri="{FF2B5EF4-FFF2-40B4-BE49-F238E27FC236}">
                <a16:creationId xmlns:a16="http://schemas.microsoft.com/office/drawing/2014/main" id="{42686818-F144-4DE7-B585-C473D1C6E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501" y="2586363"/>
            <a:ext cx="5150841" cy="2103120"/>
          </a:xfrm>
        </p:spPr>
        <p:txBody>
          <a:bodyPr>
            <a:normAutofit/>
          </a:bodyPr>
          <a:lstStyle/>
          <a:p>
            <a:r>
              <a:rPr lang="es-ES" sz="2400" dirty="0"/>
              <a:t>E</a:t>
            </a:r>
            <a:r>
              <a:rPr lang="en-US" sz="2400" dirty="0" err="1"/>
              <a:t>vangelio</a:t>
            </a:r>
            <a:r>
              <a:rPr lang="en-US" sz="2400" dirty="0"/>
              <a:t> XX Domingo </a:t>
            </a:r>
            <a:br>
              <a:rPr lang="en-US" sz="2400" dirty="0"/>
            </a:br>
            <a:r>
              <a:rPr lang="en-US" sz="2400" dirty="0" err="1"/>
              <a:t>Tiempo</a:t>
            </a:r>
            <a:r>
              <a:rPr lang="en-US" sz="2400" dirty="0"/>
              <a:t> </a:t>
            </a:r>
            <a:r>
              <a:rPr lang="en-US" sz="2400" dirty="0" err="1"/>
              <a:t>Ordinario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2457" y="4984006"/>
            <a:ext cx="3840480" cy="2168517"/>
          </a:xfrm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Lucas 1, 39-56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C060399-2B0A-4A40-BA17-6844A790798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" r="2442"/>
          <a:stretch>
            <a:fillRect/>
          </a:stretch>
        </p:blipFill>
        <p:spPr>
          <a:xfrm>
            <a:off x="4965101" y="1755827"/>
            <a:ext cx="6102223" cy="4694018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7800B2-8F12-4774-92C7-4ECFF73F8847}"/>
              </a:ext>
            </a:extLst>
          </p:cNvPr>
          <p:cNvSpPr txBox="1"/>
          <p:nvPr/>
        </p:nvSpPr>
        <p:spPr>
          <a:xfrm>
            <a:off x="3400991" y="369852"/>
            <a:ext cx="10226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latin typeface="Arial Black" panose="020B0A04020102020204" pitchFamily="34" charset="0"/>
              </a:rPr>
              <a:t>LA VISITACION</a:t>
            </a:r>
            <a:endParaRPr lang="en-US" sz="5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E6C9768-898B-4E0E-83EF-B098E9AF1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368"/>
            <a:ext cx="12191999" cy="68967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11B71C-FBBD-4E16-B47D-446E002D2B9A}"/>
              </a:ext>
            </a:extLst>
          </p:cNvPr>
          <p:cNvSpPr txBox="1"/>
          <p:nvPr/>
        </p:nvSpPr>
        <p:spPr>
          <a:xfrm>
            <a:off x="0" y="838628"/>
            <a:ext cx="1193753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b="1" dirty="0" err="1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En</a:t>
            </a:r>
            <a:r>
              <a:rPr lang="en-US" sz="35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aquellos</a:t>
            </a:r>
            <a:r>
              <a:rPr lang="en-US" sz="35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días, María se </a:t>
            </a:r>
            <a:r>
              <a:rPr lang="en-US" sz="3500" b="1" dirty="0" err="1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encaminó</a:t>
            </a:r>
            <a:r>
              <a:rPr lang="en-US" sz="35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presurosa</a:t>
            </a:r>
            <a:r>
              <a:rPr lang="en-US" sz="35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a un pueblo </a:t>
            </a:r>
            <a:r>
              <a:rPr lang="en-US" sz="3500" b="1" dirty="0" err="1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en</a:t>
            </a:r>
            <a:r>
              <a:rPr lang="en-US" sz="35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las </a:t>
            </a:r>
            <a:r>
              <a:rPr lang="en-US" sz="3500" b="1" dirty="0" err="1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montañas</a:t>
            </a:r>
            <a:r>
              <a:rPr lang="en-US" sz="35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de Judea,</a:t>
            </a:r>
          </a:p>
        </p:txBody>
      </p:sp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E5F8FFC-0855-432D-A4C5-C03506FDE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76" y="877078"/>
            <a:ext cx="11032373" cy="59809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11B71C-FBBD-4E16-B47D-446E002D2B9A}"/>
              </a:ext>
            </a:extLst>
          </p:cNvPr>
          <p:cNvSpPr txBox="1"/>
          <p:nvPr/>
        </p:nvSpPr>
        <p:spPr>
          <a:xfrm>
            <a:off x="127233" y="-74645"/>
            <a:ext cx="1193753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Y </a:t>
            </a:r>
            <a:r>
              <a:rPr lang="en-US" sz="3200" b="1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entrando</a:t>
            </a:r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en</a:t>
            </a:r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la casa de </a:t>
            </a:r>
            <a:r>
              <a:rPr lang="en-US" sz="3200" b="1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Zacarías</a:t>
            </a:r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saludó</a:t>
            </a:r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a Isabel. </a:t>
            </a:r>
            <a:r>
              <a:rPr lang="en-US" sz="3200" b="1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En</a:t>
            </a:r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cuanto</a:t>
            </a:r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ésta</a:t>
            </a:r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oyó</a:t>
            </a:r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el</a:t>
            </a:r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saludo</a:t>
            </a:r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de María, la </a:t>
            </a:r>
            <a:r>
              <a:rPr lang="en-US" sz="3200" b="1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creatura</a:t>
            </a:r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          </a:t>
            </a:r>
            <a:r>
              <a:rPr lang="en-US" sz="3200" b="1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saltó</a:t>
            </a:r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en</a:t>
            </a:r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su</a:t>
            </a:r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seno</a:t>
            </a:r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51294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E850A4-FD03-479A-8716-B10E995CF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53" y="942663"/>
            <a:ext cx="11160968" cy="59153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11B71C-FBBD-4E16-B47D-446E002D2B9A}"/>
              </a:ext>
            </a:extLst>
          </p:cNvPr>
          <p:cNvSpPr txBox="1"/>
          <p:nvPr/>
        </p:nvSpPr>
        <p:spPr>
          <a:xfrm>
            <a:off x="0" y="-27992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200" dirty="0">
                <a:solidFill>
                  <a:schemeClr val="bg1"/>
                </a:solidFill>
                <a:latin typeface="Arial Black" panose="020B0A04020102020204" pitchFamily="34" charset="0"/>
              </a:rPr>
              <a:t>Entonces Isabel quedó llena del Espíritu Santo, y levantando la voz, exclamó: “¡Bendita tú entre las mujeres y bendito el fruto de tu vientre!</a:t>
            </a:r>
            <a:endParaRPr lang="en-US" sz="3200" b="1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31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F85EBE-F5BD-425E-8BD3-EB35C4010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73" y="979715"/>
            <a:ext cx="11653935" cy="58782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11B71C-FBBD-4E16-B47D-446E002D2B9A}"/>
              </a:ext>
            </a:extLst>
          </p:cNvPr>
          <p:cNvSpPr txBox="1"/>
          <p:nvPr/>
        </p:nvSpPr>
        <p:spPr>
          <a:xfrm>
            <a:off x="0" y="-27992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200" dirty="0">
                <a:solidFill>
                  <a:schemeClr val="bg1"/>
                </a:solidFill>
                <a:latin typeface="Arial Black" panose="020B0A04020102020204" pitchFamily="34" charset="0"/>
              </a:rPr>
              <a:t>¿Quién soy yo para que la madre de mi Señor venga a verme? Apenas llegó tu saludo a mis oídos, el niño saltó de gozo en mi seno.</a:t>
            </a:r>
            <a:endParaRPr lang="en-US" sz="3200" b="1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52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9AD9B8-20C4-4BE8-A44E-174F69098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49" y="995443"/>
            <a:ext cx="10919901" cy="58625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11B71C-FBBD-4E16-B47D-446E002D2B9A}"/>
              </a:ext>
            </a:extLst>
          </p:cNvPr>
          <p:cNvSpPr txBox="1"/>
          <p:nvPr/>
        </p:nvSpPr>
        <p:spPr>
          <a:xfrm>
            <a:off x="135293" y="0"/>
            <a:ext cx="118638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200" dirty="0">
                <a:solidFill>
                  <a:schemeClr val="bg1"/>
                </a:solidFill>
                <a:latin typeface="Arial Black" panose="020B0A04020102020204" pitchFamily="34" charset="0"/>
              </a:rPr>
              <a:t>Dichosa tú, que has creído, porque se cumplirá cuanto te fue anunciado de parte del Señor”</a:t>
            </a:r>
            <a:endParaRPr lang="en-US" sz="3200" b="1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18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282</TotalTime>
  <Words>885</Words>
  <Application>Microsoft Office PowerPoint</Application>
  <PresentationFormat>Widescreen</PresentationFormat>
  <Paragraphs>75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Arial Black</vt:lpstr>
      <vt:lpstr>Segoe Print</vt:lpstr>
      <vt:lpstr>Nature Illustration 16x9</vt:lpstr>
      <vt:lpstr>Title and Content Layout with List</vt:lpstr>
      <vt:lpstr>Esta semana celebramos una Gran Fiesta!!!!</vt:lpstr>
      <vt:lpstr>¿Cuándo se celebra esta Fiesta?</vt:lpstr>
      <vt:lpstr>Evangelio XX Domingo  Tiempo Ordinario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Miguel Angel Di Geronimo O</dc:creator>
  <cp:lastModifiedBy>Maria Varona</cp:lastModifiedBy>
  <cp:revision>11</cp:revision>
  <dcterms:created xsi:type="dcterms:W3CDTF">2021-08-11T10:14:49Z</dcterms:created>
  <dcterms:modified xsi:type="dcterms:W3CDTF">2021-08-11T20:42:45Z</dcterms:modified>
</cp:coreProperties>
</file>