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8" r:id="rId3"/>
    <p:sldId id="257" r:id="rId4"/>
    <p:sldId id="258" r:id="rId5"/>
    <p:sldId id="260" r:id="rId6"/>
    <p:sldId id="278" r:id="rId7"/>
    <p:sldId id="263" r:id="rId8"/>
    <p:sldId id="284" r:id="rId9"/>
    <p:sldId id="279" r:id="rId10"/>
    <p:sldId id="264" r:id="rId11"/>
    <p:sldId id="280" r:id="rId12"/>
    <p:sldId id="285" r:id="rId13"/>
    <p:sldId id="286" r:id="rId14"/>
    <p:sldId id="287" r:id="rId15"/>
    <p:sldId id="288" r:id="rId16"/>
    <p:sldId id="289" r:id="rId17"/>
    <p:sldId id="267" r:id="rId18"/>
    <p:sldId id="266" r:id="rId19"/>
    <p:sldId id="281" r:id="rId20"/>
    <p:sldId id="297" r:id="rId21"/>
    <p:sldId id="283" r:id="rId22"/>
    <p:sldId id="272" r:id="rId23"/>
    <p:sldId id="299" r:id="rId24"/>
  </p:sldIdLst>
  <p:sldSz cx="12192000" cy="6858000"/>
  <p:notesSz cx="6858000" cy="9144000"/>
  <p:embeddedFontLst>
    <p:embeddedFont>
      <p:font typeface="Amaranth" panose="020B060402020202020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Arima Madurai" panose="00000500000000000000" charset="0"/>
      <p:regular r:id="rId32"/>
    </p:embeddedFont>
    <p:embeddedFont>
      <p:font typeface="Arima Madurai Black" panose="00000A00000000000000" charset="0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Euphemia" panose="020B0503040102020104" pitchFamily="34" charset="0"/>
      <p:regular r:id="rId38"/>
    </p:embeddedFont>
    <p:embeddedFont>
      <p:font typeface="TrashHand" panose="020B060402020202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  <a:srgbClr val="B41A1B"/>
    <a:srgbClr val="ECD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8/21/2024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8/21/2024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8/21/2024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8/21/2024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8/21/2024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8/21/2024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8/21/2024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8/21/2024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8/21/2024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8/21/2024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8/21/2024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8/21/2024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8/21/2024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X7KE8T_oze0?feature=oembed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1dpygNgoWPw?feature=oembed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s://youtu.be/1dpygNgoWPw?si=474n5iKh72zI2QV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dpygNgoWPw?si=474n5iKh72zI2QVs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GS7fW3KQoE?feature=oembed" TargetMode="Externa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221" y="1584960"/>
            <a:ext cx="5939246" cy="184404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Ministerio</a:t>
            </a:r>
            <a:b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b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0851" y="3944688"/>
            <a:ext cx="8090366" cy="148307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- XX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Domingo del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Ordinario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come de este pan, vive unido a mí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6:51-58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www.fcpeace.org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960483"/>
            <a:ext cx="12192000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quería decir Jesús?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0004" y="2949043"/>
            <a:ext cx="3999623" cy="1785919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Los que comen el pan vivo, que es igual a comer su cuerpo, tendrán vida eterna.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5598597-B23C-4066-9CC2-297836A80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50" y="2129557"/>
            <a:ext cx="5885083" cy="2848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49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960483"/>
            <a:ext cx="12192000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¿Cuándo fue que nos dio ese </a:t>
            </a: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pan vivo para comer?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014" y="2348753"/>
            <a:ext cx="4745646" cy="4150659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400" b="1" i="1" dirty="0">
                <a:latin typeface="Arima Madurai" panose="00000500000000000000" pitchFamily="50" charset="0"/>
                <a:cs typeface="Arima Madurai" panose="00000500000000000000" pitchFamily="50" charset="0"/>
              </a:rPr>
              <a:t>“Esto es mi cuerpo, que será entregado por ustedes.”</a:t>
            </a: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Después de cenar, hizo lo mismo con la copa, diciendo: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400" b="1" i="1" dirty="0">
                <a:latin typeface="Arima Madurai" panose="00000500000000000000" pitchFamily="50" charset="0"/>
                <a:cs typeface="Arima Madurai" panose="00000500000000000000" pitchFamily="50" charset="0"/>
              </a:rPr>
              <a:t>“Esto es mi sangre, sangre de la alianza nueva, que será derramada por ustedes.</a:t>
            </a: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“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1030" name="Picture 6" descr="VÍDEO ANIMADO DE LA ÚLTIMA CENA PARA NIÑOS.(JUEVES SANTO). ~ PARROQUIA DE  AGÜIMES-GRAN CANARIA">
            <a:extLst>
              <a:ext uri="{FF2B5EF4-FFF2-40B4-BE49-F238E27FC236}">
                <a16:creationId xmlns:a16="http://schemas.microsoft.com/office/drawing/2014/main" id="{C564BE80-979D-A2BF-7CD4-E0EAA657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60" y="2017059"/>
            <a:ext cx="6785600" cy="355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50860-406E-7908-4A57-691B588CB7B6}"/>
              </a:ext>
            </a:extLst>
          </p:cNvPr>
          <p:cNvSpPr txBox="1"/>
          <p:nvPr/>
        </p:nvSpPr>
        <p:spPr>
          <a:xfrm>
            <a:off x="2796988" y="940894"/>
            <a:ext cx="844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En la última cena con los apóstoles, Jesús tomó el pan, dando gracias lo partió, y se los dio diciendo:</a:t>
            </a:r>
            <a:endParaRPr lang="en-US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960483"/>
            <a:ext cx="12192000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¿Dónde oímos estas palabras?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5341" y="328380"/>
            <a:ext cx="6203577" cy="206519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En la Misa, </a:t>
            </a:r>
          </a:p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durante la Consagración, </a:t>
            </a:r>
          </a:p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cumple el milagro de la Transubstanciación. 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A5070F4-7A1C-4AC8-85F4-8AA429B161B3}"/>
              </a:ext>
            </a:extLst>
          </p:cNvPr>
          <p:cNvSpPr/>
          <p:nvPr/>
        </p:nvSpPr>
        <p:spPr>
          <a:xfrm>
            <a:off x="8955742" y="1770704"/>
            <a:ext cx="3058208" cy="36432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 Transubstanciación?</a:t>
            </a:r>
          </a:p>
          <a:p>
            <a:pPr algn="ctr"/>
            <a:endParaRPr lang="es-MX" dirty="0">
              <a:solidFill>
                <a:schemeClr val="bg1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  <a:p>
            <a:pPr algn="ctr"/>
            <a:r>
              <a:rPr lang="es-MX" dirty="0">
                <a:solidFill>
                  <a:schemeClr val="bg1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Es la conversión del pan y el vino en el cuerpo y la sangre del Señor.</a:t>
            </a:r>
          </a:p>
          <a:p>
            <a:pPr algn="ctr"/>
            <a:endParaRPr lang="es-MX" dirty="0">
              <a:solidFill>
                <a:schemeClr val="bg1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  <a:p>
            <a:pPr algn="ctr"/>
            <a:r>
              <a:rPr lang="es-MX" dirty="0">
                <a:solidFill>
                  <a:schemeClr val="bg1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Se realiza en la Misa durante la Consagración.</a:t>
            </a:r>
            <a:endParaRPr lang="es-PE" dirty="0">
              <a:solidFill>
                <a:schemeClr val="bg1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967695-4F25-4855-A71F-0C734634B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90" y="4990302"/>
            <a:ext cx="1849910" cy="186769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F6C65E-F3F0-4D3A-ABD5-9C008D8A7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8" y="2553268"/>
            <a:ext cx="7707371" cy="37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7893" y="1038243"/>
            <a:ext cx="7782962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AB3C19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No siempre entendemos todo lo que dice Jesús, pero sabemos que siempre dice la verdad y que nos ama. Pidamos fe para siempre aceptar lo que dice Jesús.</a:t>
            </a:r>
            <a:endParaRPr lang="es-PE" sz="3200" b="1" dirty="0">
              <a:solidFill>
                <a:srgbClr val="AB3C19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9F3D4C-3FD9-4D9B-A3A6-FA69917DC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29" y="3234360"/>
            <a:ext cx="5805341" cy="36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A2ADF34-4E5C-4DB8-92EC-81F7A2AB22D3}"/>
              </a:ext>
            </a:extLst>
          </p:cNvPr>
          <p:cNvSpPr txBox="1"/>
          <p:nvPr/>
        </p:nvSpPr>
        <p:spPr>
          <a:xfrm>
            <a:off x="1408885" y="2305615"/>
            <a:ext cx="93742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En la siguiente página, ubicar en cada grilla las palabras a la izquierda en el orden correcto. En la otra página, escribir o dibujar en cada rectángulo, como Jesús nos ayuda a crecer en amor a Dios y en amor al prójimo, así ayudándonos a llegar al cielo.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A469DD-FDF7-4E4D-A9F6-778105A51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42" y="306600"/>
            <a:ext cx="7018133" cy="6027517"/>
          </a:xfrm>
          <a:prstGeom prst="rect">
            <a:avLst/>
          </a:prstGeom>
        </p:spPr>
      </p:pic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00C34DA6-251B-4D36-8065-035BE51C7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43568"/>
              </p:ext>
            </p:extLst>
          </p:nvPr>
        </p:nvGraphicFramePr>
        <p:xfrm>
          <a:off x="5247469" y="1443944"/>
          <a:ext cx="1512000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160794112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119272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236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3822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97665"/>
                  </a:ext>
                </a:extLst>
              </a:tr>
            </a:tbl>
          </a:graphicData>
        </a:graphic>
      </p:graphicFrame>
      <p:graphicFrame>
        <p:nvGraphicFramePr>
          <p:cNvPr id="21" name="Tabla 7">
            <a:extLst>
              <a:ext uri="{FF2B5EF4-FFF2-40B4-BE49-F238E27FC236}">
                <a16:creationId xmlns:a16="http://schemas.microsoft.com/office/drawing/2014/main" id="{28DC5E3C-F041-4BD5-811F-12448547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449220"/>
              </p:ext>
            </p:extLst>
          </p:nvPr>
        </p:nvGraphicFramePr>
        <p:xfrm>
          <a:off x="4767635" y="3429000"/>
          <a:ext cx="2664000" cy="74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160794112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119272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236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38229"/>
                  </a:ext>
                </a:extLst>
              </a:tr>
            </a:tbl>
          </a:graphicData>
        </a:graphic>
      </p:graphicFrame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FBC3E376-F2BB-4A0E-BCD2-2F0B63D0D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98323"/>
              </p:ext>
            </p:extLst>
          </p:nvPr>
        </p:nvGraphicFramePr>
        <p:xfrm>
          <a:off x="3977489" y="5423193"/>
          <a:ext cx="4032000" cy="74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1420032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2000012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81145972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74457166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07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70530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BE7440A1-4EAE-4FA8-A962-9B6B970C4239}"/>
              </a:ext>
            </a:extLst>
          </p:cNvPr>
          <p:cNvSpPr txBox="1"/>
          <p:nvPr/>
        </p:nvSpPr>
        <p:spPr>
          <a:xfrm>
            <a:off x="2628206" y="112708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CARNE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7CE8F18-1FBC-4086-9B92-7B48C87D9437}"/>
              </a:ext>
            </a:extLst>
          </p:cNvPr>
          <p:cNvSpPr txBox="1"/>
          <p:nvPr/>
        </p:nvSpPr>
        <p:spPr>
          <a:xfrm>
            <a:off x="2628206" y="145915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COME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D6870FD-9593-4507-9E6A-AB3D93062027}"/>
              </a:ext>
            </a:extLst>
          </p:cNvPr>
          <p:cNvSpPr txBox="1"/>
          <p:nvPr/>
        </p:nvSpPr>
        <p:spPr>
          <a:xfrm>
            <a:off x="2640616" y="179566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EL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67833B3-7BA1-4E4E-8F84-414A3037DBFA}"/>
              </a:ext>
            </a:extLst>
          </p:cNvPr>
          <p:cNvSpPr txBox="1"/>
          <p:nvPr/>
        </p:nvSpPr>
        <p:spPr>
          <a:xfrm>
            <a:off x="2640616" y="213899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QUE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E02BBFD-A5B8-4D48-B788-641BF149345B}"/>
              </a:ext>
            </a:extLst>
          </p:cNvPr>
          <p:cNvSpPr txBox="1"/>
          <p:nvPr/>
        </p:nvSpPr>
        <p:spPr>
          <a:xfrm>
            <a:off x="2628205" y="2449499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MI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421A837-1E46-43E0-8F18-F6F61BFB054A}"/>
              </a:ext>
            </a:extLst>
          </p:cNvPr>
          <p:cNvSpPr txBox="1"/>
          <p:nvPr/>
        </p:nvSpPr>
        <p:spPr>
          <a:xfrm>
            <a:off x="2633452" y="410523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Y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95F70EE-A04F-43A3-B8BC-57A4C7F6BC97}"/>
              </a:ext>
            </a:extLst>
          </p:cNvPr>
          <p:cNvSpPr txBox="1"/>
          <p:nvPr/>
        </p:nvSpPr>
        <p:spPr>
          <a:xfrm>
            <a:off x="2543248" y="346141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BEBE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4D2D58E-7BFD-49B2-9821-FEC6A43A93D2}"/>
              </a:ext>
            </a:extLst>
          </p:cNvPr>
          <p:cNvSpPr txBox="1"/>
          <p:nvPr/>
        </p:nvSpPr>
        <p:spPr>
          <a:xfrm>
            <a:off x="2543248" y="321192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MI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78CA373-EC81-443D-9CB1-6EDAFECA9B23}"/>
              </a:ext>
            </a:extLst>
          </p:cNvPr>
          <p:cNvSpPr txBox="1"/>
          <p:nvPr/>
        </p:nvSpPr>
        <p:spPr>
          <a:xfrm>
            <a:off x="2566009" y="3770078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SANGRE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5EF70BE-9B92-44CF-8A01-9E447D2F41E0}"/>
              </a:ext>
            </a:extLst>
          </p:cNvPr>
          <p:cNvSpPr txBox="1"/>
          <p:nvPr/>
        </p:nvSpPr>
        <p:spPr>
          <a:xfrm>
            <a:off x="2515253" y="4880999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EL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14CBB02-48DE-467B-A351-19909CCC68F5}"/>
              </a:ext>
            </a:extLst>
          </p:cNvPr>
          <p:cNvSpPr txBox="1"/>
          <p:nvPr/>
        </p:nvSpPr>
        <p:spPr>
          <a:xfrm>
            <a:off x="2520806" y="518192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EN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32E7DE9-7025-438E-A6B7-9AC6C3B4932C}"/>
              </a:ext>
            </a:extLst>
          </p:cNvPr>
          <p:cNvSpPr txBox="1"/>
          <p:nvPr/>
        </p:nvSpPr>
        <p:spPr>
          <a:xfrm>
            <a:off x="2519168" y="5415311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EN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948E06C-EDDE-4EED-9EC4-27DD172FFE9F}"/>
              </a:ext>
            </a:extLst>
          </p:cNvPr>
          <p:cNvSpPr txBox="1"/>
          <p:nvPr/>
        </p:nvSpPr>
        <p:spPr>
          <a:xfrm>
            <a:off x="2516850" y="5670957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MI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1F2294E-D0B6-4B27-A38E-29B22CD4BDE4}"/>
              </a:ext>
            </a:extLst>
          </p:cNvPr>
          <p:cNvSpPr txBox="1"/>
          <p:nvPr/>
        </p:nvSpPr>
        <p:spPr>
          <a:xfrm>
            <a:off x="2515253" y="595768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PERMANECE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69BF814-C467-4616-9A04-709B3D92D4BB}"/>
              </a:ext>
            </a:extLst>
          </p:cNvPr>
          <p:cNvSpPr txBox="1"/>
          <p:nvPr/>
        </p:nvSpPr>
        <p:spPr>
          <a:xfrm>
            <a:off x="2495375" y="62444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Y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ACA0A8B-304C-42DB-A53E-7349D92DF7CE}"/>
              </a:ext>
            </a:extLst>
          </p:cNvPr>
          <p:cNvSpPr txBox="1"/>
          <p:nvPr/>
        </p:nvSpPr>
        <p:spPr>
          <a:xfrm>
            <a:off x="2525903" y="653449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YO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22761 -0.0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2789 -0.09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21133 0.05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8477 -0.09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23672 0.1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21849 -0.1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31615 0.006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21849 0.09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0091 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13672 -0.0745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30834 0.0386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39206 -0.030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14987 -0.0608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22188 -0.098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30547 0.0638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3931 0.14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D2946-ECC2-2BFF-5293-B1996476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719" y="0"/>
            <a:ext cx="9372600" cy="313765"/>
          </a:xfrm>
        </p:spPr>
        <p:txBody>
          <a:bodyPr>
            <a:normAutofit/>
          </a:bodyPr>
          <a:lstStyle/>
          <a:p>
            <a:r>
              <a:rPr lang="en-US" sz="1600" dirty="0"/>
              <a:t>https://youtu.be/X7KE8T_oze0</a:t>
            </a:r>
          </a:p>
        </p:txBody>
      </p:sp>
      <p:pic>
        <p:nvPicPr>
          <p:cNvPr id="3" name="Online Media 2" title="Discurso sobre el Pan de Vida. Juan 6,51 58.">
            <a:hlinkClick r:id="" action="ppaction://media"/>
            <a:extLst>
              <a:ext uri="{FF2B5EF4-FFF2-40B4-BE49-F238E27FC236}">
                <a16:creationId xmlns:a16="http://schemas.microsoft.com/office/drawing/2014/main" id="{AABE46DD-18E7-6C23-4FAA-BFD4C0F128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313765"/>
            <a:ext cx="12147550" cy="65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DC51E6-51BF-46AC-934F-79813E778B65}"/>
              </a:ext>
            </a:extLst>
          </p:cNvPr>
          <p:cNvSpPr txBox="1"/>
          <p:nvPr/>
        </p:nvSpPr>
        <p:spPr>
          <a:xfrm>
            <a:off x="1982709" y="535133"/>
            <a:ext cx="891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necesitamos para llegar a la vida eterna?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2C925E2-2080-44B6-ACF2-34CAA7158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266477"/>
              </p:ext>
            </p:extLst>
          </p:nvPr>
        </p:nvGraphicFramePr>
        <p:xfrm>
          <a:off x="2379335" y="1754813"/>
          <a:ext cx="8122970" cy="34744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58970">
                  <a:extLst>
                    <a:ext uri="{9D8B030D-6E8A-4147-A177-3AD203B41FA5}">
                      <a16:colId xmlns:a16="http://schemas.microsoft.com/office/drawing/2014/main" val="29849314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29178252"/>
                    </a:ext>
                  </a:extLst>
                </a:gridCol>
              </a:tblGrid>
              <a:tr h="413120">
                <a:tc>
                  <a:txBody>
                    <a:bodyPr/>
                    <a:lstStyle/>
                    <a:p>
                      <a:pPr algn="ctr"/>
                      <a:r>
                        <a:rPr lang="es-PE" sz="2800" b="1" kern="1200" dirty="0">
                          <a:solidFill>
                            <a:schemeClr val="tx1"/>
                          </a:solidFill>
                          <a:latin typeface="Arima Madurai" panose="00000500000000000000" pitchFamily="50" charset="0"/>
                          <a:ea typeface="+mn-ea"/>
                          <a:cs typeface="Arima Madurai" panose="00000500000000000000" pitchFamily="50" charset="0"/>
                        </a:rPr>
                        <a:t>Amor a Dios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800" b="1" kern="1200" dirty="0">
                          <a:solidFill>
                            <a:schemeClr val="tx1"/>
                          </a:solidFill>
                          <a:latin typeface="Arima Madurai" panose="00000500000000000000" pitchFamily="50" charset="0"/>
                          <a:ea typeface="+mn-ea"/>
                          <a:cs typeface="Arima Madurai" panose="00000500000000000000" pitchFamily="50" charset="0"/>
                        </a:rPr>
                        <a:t>Amor al prójimo</a:t>
                      </a:r>
                      <a:endParaRPr lang="es-PE" sz="2800" b="1" kern="1200" dirty="0">
                        <a:solidFill>
                          <a:schemeClr val="tx1"/>
                        </a:solidFill>
                        <a:latin typeface="Arima Madurai" panose="00000500000000000000" pitchFamily="50" charset="0"/>
                        <a:ea typeface="+mn-ea"/>
                        <a:cs typeface="Arima Madurai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289699"/>
                  </a:ext>
                </a:extLst>
              </a:tr>
              <a:tr h="2956328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491682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2B0CA21-A225-4577-B078-F46FD686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4" y="1941366"/>
            <a:ext cx="1465825" cy="1465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8950B7-C251-4B06-BFF2-DC7BA58CD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2" y="5261777"/>
            <a:ext cx="1429567" cy="14333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048284-5FF8-4A46-BC07-98EBE56F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84" y="5478545"/>
            <a:ext cx="1446174" cy="1112876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A991126E-8B8D-474E-9C8C-C3AB117541F3}"/>
              </a:ext>
            </a:extLst>
          </p:cNvPr>
          <p:cNvGrpSpPr/>
          <p:nvPr/>
        </p:nvGrpSpPr>
        <p:grpSpPr>
          <a:xfrm>
            <a:off x="498705" y="3586418"/>
            <a:ext cx="1473224" cy="1496131"/>
            <a:chOff x="516884" y="3617809"/>
            <a:chExt cx="1473224" cy="149613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8B26417-2068-47EC-B1A3-A8D1884A0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7" r="8393" b="10825"/>
            <a:stretch/>
          </p:blipFill>
          <p:spPr>
            <a:xfrm>
              <a:off x="516884" y="3617809"/>
              <a:ext cx="1473224" cy="1433349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C490ACE-D28F-476D-96B8-E36CB48B23FE}"/>
                </a:ext>
              </a:extLst>
            </p:cNvPr>
            <p:cNvSpPr/>
            <p:nvPr/>
          </p:nvSpPr>
          <p:spPr>
            <a:xfrm>
              <a:off x="516884" y="4807390"/>
              <a:ext cx="1473224" cy="2437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9DB29F4-9BA2-48F4-82D4-9B926E902BB6}"/>
                </a:ext>
              </a:extLst>
            </p:cNvPr>
            <p:cNvSpPr txBox="1"/>
            <p:nvPr/>
          </p:nvSpPr>
          <p:spPr>
            <a:xfrm>
              <a:off x="577542" y="4744608"/>
              <a:ext cx="1412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TrashHand" panose="00000400000000000000" pitchFamily="2" charset="0"/>
                </a:rPr>
                <a:t>Rezar el Rosario</a:t>
              </a:r>
              <a:endParaRPr lang="es-PE" dirty="0">
                <a:latin typeface="TrashHand" panose="00000400000000000000" pitchFamily="2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B447033-E232-4C45-8015-288C204F072A}"/>
              </a:ext>
            </a:extLst>
          </p:cNvPr>
          <p:cNvGrpSpPr/>
          <p:nvPr/>
        </p:nvGrpSpPr>
        <p:grpSpPr>
          <a:xfrm>
            <a:off x="2720058" y="5270830"/>
            <a:ext cx="1728332" cy="1528306"/>
            <a:chOff x="2720058" y="5270830"/>
            <a:chExt cx="1728332" cy="152830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7EBF9219-F6A7-4CEF-836E-45B7FA597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9" r="15896"/>
            <a:stretch/>
          </p:blipFill>
          <p:spPr>
            <a:xfrm>
              <a:off x="2720058" y="5270830"/>
              <a:ext cx="1728332" cy="1528306"/>
            </a:xfrm>
            <a:prstGeom prst="rect">
              <a:avLst/>
            </a:prstGeom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C22BDE8-2D23-4B2A-88E6-4822D75C2F74}"/>
                </a:ext>
              </a:extLst>
            </p:cNvPr>
            <p:cNvSpPr/>
            <p:nvPr/>
          </p:nvSpPr>
          <p:spPr>
            <a:xfrm>
              <a:off x="2720058" y="6437014"/>
              <a:ext cx="1728332" cy="25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60D580C-EE99-49A6-9004-D8406FE76D4C}"/>
                </a:ext>
              </a:extLst>
            </p:cNvPr>
            <p:cNvSpPr txBox="1"/>
            <p:nvPr/>
          </p:nvSpPr>
          <p:spPr>
            <a:xfrm>
              <a:off x="3168885" y="638140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TrashHand" panose="00000400000000000000" pitchFamily="2" charset="0"/>
                </a:rPr>
                <a:t>Ir a Misa</a:t>
              </a:r>
              <a:endParaRPr lang="es-PE" dirty="0">
                <a:latin typeface="TrashHand" panose="00000400000000000000" pitchFamily="2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EE1D2A6-876A-497D-B1B4-7585AA5C21C4}"/>
              </a:ext>
            </a:extLst>
          </p:cNvPr>
          <p:cNvGrpSpPr/>
          <p:nvPr/>
        </p:nvGrpSpPr>
        <p:grpSpPr>
          <a:xfrm>
            <a:off x="8649377" y="5478545"/>
            <a:ext cx="1390915" cy="1196359"/>
            <a:chOff x="5504507" y="5261777"/>
            <a:chExt cx="1837853" cy="1580781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9498849-411A-47B4-AD5B-FE3763CE0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3" b="21056"/>
            <a:stretch/>
          </p:blipFill>
          <p:spPr>
            <a:xfrm>
              <a:off x="5540449" y="5261777"/>
              <a:ext cx="1800741" cy="1569835"/>
            </a:xfrm>
            <a:prstGeom prst="rect">
              <a:avLst/>
            </a:prstGeom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E66F2F8E-599D-4BF0-9A71-F228FBBBF23F}"/>
                </a:ext>
              </a:extLst>
            </p:cNvPr>
            <p:cNvSpPr/>
            <p:nvPr/>
          </p:nvSpPr>
          <p:spPr>
            <a:xfrm>
              <a:off x="5504507" y="6473226"/>
              <a:ext cx="1837853" cy="313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9C92244-9F8B-425F-B2EE-472E07057CCB}"/>
                </a:ext>
              </a:extLst>
            </p:cNvPr>
            <p:cNvSpPr txBox="1"/>
            <p:nvPr/>
          </p:nvSpPr>
          <p:spPr>
            <a:xfrm>
              <a:off x="5840883" y="6473226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latin typeface="TrashHand" panose="00000400000000000000" pitchFamily="2" charset="0"/>
                </a:rPr>
                <a:t>Confesarse</a:t>
              </a:r>
              <a:endParaRPr lang="es-PE" dirty="0">
                <a:latin typeface="TrashHand" panose="000004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7E2B36-AF48-945D-DAB7-1EA004DB64D7}"/>
              </a:ext>
            </a:extLst>
          </p:cNvPr>
          <p:cNvSpPr txBox="1"/>
          <p:nvPr/>
        </p:nvSpPr>
        <p:spPr>
          <a:xfrm>
            <a:off x="2494672" y="1175518"/>
            <a:ext cx="8007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Tener a Jesús en nuestro corazón y así amar a Dios y al prójimo.</a:t>
            </a:r>
          </a:p>
        </p:txBody>
      </p:sp>
    </p:spTree>
    <p:extLst>
      <p:ext uri="{BB962C8B-B14F-4D97-AF65-F5344CB8AC3E}">
        <p14:creationId xmlns:p14="http://schemas.microsoft.com/office/powerpoint/2010/main" val="8800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5 L 0.50495 0.06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6524 -0.176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67304 -0.4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6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15469 -0.423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3386 -0.22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0.03218 L -0.41159 -0.206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593" y="2362954"/>
            <a:ext cx="4924288" cy="3648589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Señor, ayúdame a entender el gran regalo de Tu presencia en la Eucaristía, el pan vivo. Tu alimento me da fuerza y me ayuda a llegar a la vida eterna. Ayúdame a aceptar con fe todo lo que me dices. Gracias por amarme tanto. Te quiero mucho. </a:t>
            </a:r>
          </a:p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srgbClr val="B41A1B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C1C829-3600-4D02-BDA4-AA31E507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1881" y="1466763"/>
            <a:ext cx="6216712" cy="47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EB04D5-23EF-61DE-9BC4-BD7381502147}"/>
              </a:ext>
            </a:extLst>
          </p:cNvPr>
          <p:cNvSpPr txBox="1"/>
          <p:nvPr/>
        </p:nvSpPr>
        <p:spPr>
          <a:xfrm>
            <a:off x="1667435" y="98612"/>
            <a:ext cx="10408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Pan de la Vida, </a:t>
            </a:r>
            <a:r>
              <a:rPr lang="es-ES" sz="16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kikojuandi</a:t>
            </a:r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https://youtu.be/1dpygNgoWPw?si=474n5iKh72zI2QVs</a:t>
            </a:r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(3-7 años)</a:t>
            </a:r>
            <a:endParaRPr lang="en-US" sz="1600" dirty="0"/>
          </a:p>
        </p:txBody>
      </p:sp>
      <p:pic>
        <p:nvPicPr>
          <p:cNvPr id="6" name="Online Media 5" title="Pan de la vida">
            <a:hlinkClick r:id="" action="ppaction://media"/>
            <a:extLst>
              <a:ext uri="{FF2B5EF4-FFF2-40B4-BE49-F238E27FC236}">
                <a16:creationId xmlns:a16="http://schemas.microsoft.com/office/drawing/2014/main" id="{14DC3694-86D3-5CEF-7726-4E3AA1C276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437166"/>
            <a:ext cx="12192000" cy="64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EB04D5-23EF-61DE-9BC4-BD7381502147}"/>
              </a:ext>
            </a:extLst>
          </p:cNvPr>
          <p:cNvSpPr txBox="1"/>
          <p:nvPr/>
        </p:nvSpPr>
        <p:spPr>
          <a:xfrm>
            <a:off x="1667435" y="98612"/>
            <a:ext cx="10408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Pan de la Vida, </a:t>
            </a:r>
            <a:r>
              <a:rPr lang="es-ES" sz="16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kikojuandi</a:t>
            </a:r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6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https://youtu.be/1dpygNgoWPw?si=474n5iKh72zI2QVs</a:t>
            </a:r>
            <a:r>
              <a:rPr lang="es-E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(3-7 años)</a:t>
            </a:r>
            <a:endParaRPr lang="en-US" sz="1600" dirty="0"/>
          </a:p>
        </p:txBody>
      </p:sp>
      <p:pic>
        <p:nvPicPr>
          <p:cNvPr id="2" name="Online Media 1" title="UN CUERPO / 5° HIMNO JMJ (DENVER 1993)">
            <a:hlinkClick r:id="" action="ppaction://media"/>
            <a:extLst>
              <a:ext uri="{FF2B5EF4-FFF2-40B4-BE49-F238E27FC236}">
                <a16:creationId xmlns:a16="http://schemas.microsoft.com/office/drawing/2014/main" id="{1D20F759-4FD4-9B4E-C9CA-D1276B63F0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25" y="437166"/>
            <a:ext cx="12147550" cy="64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3786" y="2442848"/>
            <a:ext cx="3262325" cy="220610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900" dirty="0"/>
              <a:t>Yo soy ese pan vivo que ha bajado del cielo; el que come de este pan, vivirá para siempre. El pan que yo daré es mi propio cuerpo. Lo daré por la vida del mundo.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1343592" y="1168353"/>
            <a:ext cx="99007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El que come de este pan, vive unido a mí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434971" y="2045095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Juan 6:51-58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221AF2-36E6-49F9-AA91-96897823F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04" y="2119221"/>
            <a:ext cx="2921000" cy="3784600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228AC1-6896-E3D8-EF78-6BB1F98577E4}"/>
              </a:ext>
            </a:extLst>
          </p:cNvPr>
          <p:cNvSpPr txBox="1"/>
          <p:nvPr/>
        </p:nvSpPr>
        <p:spPr>
          <a:xfrm>
            <a:off x="7893497" y="4826140"/>
            <a:ext cx="3982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/>
              <a:t>Los judíos se pusieron a discutir unos con otros: ¿Cómo puede éste darnos a comer su propio cuerpo?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05755-FEF4-5643-7D4B-DD844DC040B3}"/>
              </a:ext>
            </a:extLst>
          </p:cNvPr>
          <p:cNvSpPr txBox="1"/>
          <p:nvPr/>
        </p:nvSpPr>
        <p:spPr>
          <a:xfrm>
            <a:off x="2296975" y="6058171"/>
            <a:ext cx="799395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900" dirty="0"/>
              <a:t>Jesús les dijo: Les aseguro que, si ustedes no comen el cuerpo del Hijo del hombre y beben su sangre, no tendrán vida.</a:t>
            </a:r>
            <a:endParaRPr lang="es-PE" sz="19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A72F55-BFA1-2D55-693D-B8C4CC7F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97" y="2112397"/>
            <a:ext cx="3976833" cy="253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D281D-5559-4874-9847-60DF1478E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6446" y="197100"/>
            <a:ext cx="7109012" cy="120032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000" dirty="0"/>
              <a:t>El que come mi cuerpo y bebe mi sangre, tiene vida eterna; y yo lo resucitaré en el día último. Porque mi cuerpo es verdadera comida, y mi sangre es verdadera bebida.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998CA6-3676-4317-9CAB-FE73360A8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67" y="516902"/>
            <a:ext cx="2940755" cy="2666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B411F-D8C8-617B-80A1-C59CA2E9E609}"/>
              </a:ext>
            </a:extLst>
          </p:cNvPr>
          <p:cNvSpPr txBox="1"/>
          <p:nvPr/>
        </p:nvSpPr>
        <p:spPr>
          <a:xfrm>
            <a:off x="5440598" y="6158266"/>
            <a:ext cx="6160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200" b="1" dirty="0">
                <a:solidFill>
                  <a:srgbClr val="FF0000"/>
                </a:solidFill>
              </a:rPr>
              <a:t>Palabra del Señor	Gloria a ti Señor Jesús.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C44FB-5998-0242-D680-0B663FCC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56" y="1685515"/>
            <a:ext cx="3637868" cy="270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A95C2-D3DC-D395-D2BC-BA2C58865331}"/>
              </a:ext>
            </a:extLst>
          </p:cNvPr>
          <p:cNvSpPr txBox="1"/>
          <p:nvPr/>
        </p:nvSpPr>
        <p:spPr>
          <a:xfrm>
            <a:off x="9555806" y="1674426"/>
            <a:ext cx="25196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/>
              <a:t>El que come mi cuerpo y bebe mi sangre, vive unido a mí, y yo vivo unido a él. El Padre, que me ha enviado, tiene vida, y yo vivo por él; de la misma manera, el que se alimenta de mí, vivirá por mí.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A5E16-73C0-223E-E7F6-02E977A67FD2}"/>
              </a:ext>
            </a:extLst>
          </p:cNvPr>
          <p:cNvSpPr txBox="1"/>
          <p:nvPr/>
        </p:nvSpPr>
        <p:spPr>
          <a:xfrm>
            <a:off x="4428563" y="4813745"/>
            <a:ext cx="7664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800" dirty="0"/>
              <a:t>Hablo del pan que ha bajado del cielo. Este pan no es como el maná que comieron los antepasados de ustedes, que a pesar de haberlo comido murieron; el que come de este pan, vivirá para siempre.</a:t>
            </a:r>
            <a:endParaRPr lang="es-PE" dirty="0"/>
          </a:p>
        </p:txBody>
      </p:sp>
      <p:pic>
        <p:nvPicPr>
          <p:cNvPr id="10" name="Picture 4" descr="Kamiano » Tu pan nos lleva al cielo">
            <a:extLst>
              <a:ext uri="{FF2B5EF4-FFF2-40B4-BE49-F238E27FC236}">
                <a16:creationId xmlns:a16="http://schemas.microsoft.com/office/drawing/2014/main" id="{C74C455F-6C4A-76B9-AA9E-B1E054D4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0" y="3674201"/>
            <a:ext cx="3827929" cy="272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0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4A183-CE15-40DE-8311-49989C33F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0899" y="1682019"/>
            <a:ext cx="8670201" cy="219286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400" b="1" dirty="0">
                <a:solidFill>
                  <a:srgbClr val="C0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Jesús dice primero, “Yo soy ese pan vivo que ha bajado del cielo; el que come de este pan, vivirá para siempre.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400" dirty="0">
                <a:solidFill>
                  <a:srgbClr val="C0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Después dice, </a:t>
            </a:r>
            <a:r>
              <a:rPr lang="es-ES" sz="2400" b="1" dirty="0">
                <a:solidFill>
                  <a:srgbClr val="C0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“El que come mi cuerpo y bebe mi sangre, tiene vida eterna.”</a:t>
            </a:r>
            <a:endParaRPr lang="es-PE" sz="24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01DEE6-E51E-4572-A420-ECEA6D84B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51" y="3788272"/>
            <a:ext cx="8626695" cy="291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909097"/>
            <a:ext cx="121920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da vida eterna?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5136" y="2625505"/>
            <a:ext cx="8081727" cy="1957139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Cuando los judíos oyeron esto no entendieron. ¿Qué pensaban algunos judíos que Él quería decir?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957C43A-1278-49A3-88B4-06B9D9674643}"/>
              </a:ext>
            </a:extLst>
          </p:cNvPr>
          <p:cNvSpPr txBox="1">
            <a:spLocks/>
          </p:cNvSpPr>
          <p:nvPr/>
        </p:nvSpPr>
        <p:spPr>
          <a:xfrm>
            <a:off x="7178566" y="3141809"/>
            <a:ext cx="3983866" cy="222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Que Jesús quería que comieran su carne y tomaran su sangre como caníbales.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8642D64-E8F5-4B8C-8BCF-C8AE25ED2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92"/>
          <a:stretch/>
        </p:blipFill>
        <p:spPr>
          <a:xfrm>
            <a:off x="1131684" y="1665708"/>
            <a:ext cx="6046882" cy="4472541"/>
          </a:xfrm>
        </p:spPr>
      </p:pic>
    </p:spTree>
    <p:extLst>
      <p:ext uri="{BB962C8B-B14F-4D97-AF65-F5344CB8AC3E}">
        <p14:creationId xmlns:p14="http://schemas.microsoft.com/office/powerpoint/2010/main" val="6953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2662</TotalTime>
  <Words>771</Words>
  <Application>Microsoft Office PowerPoint</Application>
  <PresentationFormat>Widescreen</PresentationFormat>
  <Paragraphs>71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Wingdings</vt:lpstr>
      <vt:lpstr>Arial Black</vt:lpstr>
      <vt:lpstr>Amaranth</vt:lpstr>
      <vt:lpstr>Cambria</vt:lpstr>
      <vt:lpstr>Arima Madurai</vt:lpstr>
      <vt:lpstr>Arial</vt:lpstr>
      <vt:lpstr>TrashHand</vt:lpstr>
      <vt:lpstr>Arima Madurai Black</vt:lpstr>
      <vt:lpstr>Euphemia</vt:lpstr>
      <vt:lpstr>Children Playing 16x9</vt:lpstr>
      <vt:lpstr>Ministerio Amigos de  Jesús y María</vt:lpstr>
      <vt:lpstr>https://youtu.be/X7KE8T_oze0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Mercedes Cristina Bermudez-Garcia</dc:creator>
  <cp:lastModifiedBy>Maria Varona</cp:lastModifiedBy>
  <cp:revision>145</cp:revision>
  <dcterms:created xsi:type="dcterms:W3CDTF">2021-03-01T17:42:30Z</dcterms:created>
  <dcterms:modified xsi:type="dcterms:W3CDTF">2024-08-21T18:28:42Z</dcterms:modified>
</cp:coreProperties>
</file>