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handoutMasterIdLst>
    <p:handoutMasterId r:id="rId24"/>
  </p:handoutMasterIdLst>
  <p:sldIdLst>
    <p:sldId id="256" r:id="rId2"/>
    <p:sldId id="257" r:id="rId3"/>
    <p:sldId id="258" r:id="rId4"/>
    <p:sldId id="308" r:id="rId5"/>
    <p:sldId id="260" r:id="rId6"/>
    <p:sldId id="278" r:id="rId7"/>
    <p:sldId id="261" r:id="rId8"/>
    <p:sldId id="263" r:id="rId9"/>
    <p:sldId id="262" r:id="rId10"/>
    <p:sldId id="284" r:id="rId11"/>
    <p:sldId id="309" r:id="rId12"/>
    <p:sldId id="310" r:id="rId13"/>
    <p:sldId id="311" r:id="rId14"/>
    <p:sldId id="312" r:id="rId15"/>
    <p:sldId id="313" r:id="rId16"/>
    <p:sldId id="314" r:id="rId17"/>
    <p:sldId id="315" r:id="rId18"/>
    <p:sldId id="267" r:id="rId19"/>
    <p:sldId id="281" r:id="rId20"/>
    <p:sldId id="316" r:id="rId21"/>
    <p:sldId id="283" r:id="rId22"/>
  </p:sldIdLst>
  <p:sldSz cx="12192000" cy="6858000"/>
  <p:notesSz cx="6858000" cy="9144000"/>
  <p:embeddedFontLst>
    <p:embeddedFont>
      <p:font typeface="Amaranth" panose="020B0604020202020204" charset="0"/>
      <p:regular r:id="rId25"/>
      <p:bold r:id="rId26"/>
      <p:italic r:id="rId27"/>
      <p:boldItalic r:id="rId28"/>
    </p:embeddedFont>
    <p:embeddedFont>
      <p:font typeface="Arial Black" panose="020B0A04020102020204" pitchFamily="34" charset="0"/>
      <p:bold r:id="rId29"/>
    </p:embeddedFont>
    <p:embeddedFont>
      <p:font typeface="Arima Madurai" panose="00000500000000000000" charset="0"/>
      <p:regular r:id="rId30"/>
    </p:embeddedFont>
    <p:embeddedFont>
      <p:font typeface="Arima Madurai Black" panose="00000A00000000000000" charset="0"/>
      <p:bold r:id="rId31"/>
    </p:embeddedFont>
    <p:embeddedFont>
      <p:font typeface="Boogaloo" panose="020B0604020202020204" charset="0"/>
      <p:regular r:id="rId32"/>
    </p:embeddedFont>
    <p:embeddedFont>
      <p:font typeface="Euphemia" panose="020B0503040102020104" pitchFamily="3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2884"/>
    <a:srgbClr val="4F2270"/>
    <a:srgbClr val="DAB3EF"/>
    <a:srgbClr val="B41A1B"/>
    <a:srgbClr val="ECD9FB"/>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sorterViewPr>
    <p:cViewPr>
      <p:scale>
        <a:sx n="100" d="100"/>
        <a:sy n="100" d="100"/>
      </p:scale>
      <p:origin x="0" y="-195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12/6/2021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12/6/2021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12/6/2021</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12/6/2021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12/6/2021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12/6/2021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12/6/2021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12/6/2021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12/6/2021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12/6/2021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12/6/2021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12/6/2021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12/6/2021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12/6/2021</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pic>
        <p:nvPicPr>
          <p:cNvPr id="8" name="Picture 7" descr="A picture containing diagram&#10;&#10;Description automatically generated">
            <a:extLst>
              <a:ext uri="{FF2B5EF4-FFF2-40B4-BE49-F238E27FC236}">
                <a16:creationId xmlns:a16="http://schemas.microsoft.com/office/drawing/2014/main" id="{EC9BC92D-D441-4A08-84AC-08548648DE4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8287" y="124322"/>
            <a:ext cx="1436205" cy="143620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97036" y="387931"/>
            <a:ext cx="9446285" cy="891487"/>
          </a:xfrm>
        </p:spPr>
        <p:txBody>
          <a:bodyPr>
            <a:noAutofit/>
          </a:bodyPr>
          <a:lstStyle/>
          <a:p>
            <a:pPr algn="ctr">
              <a:lnSpc>
                <a:spcPct val="150000"/>
              </a:lnSpc>
              <a:spcBef>
                <a:spcPts val="1200"/>
              </a:spcBef>
            </a:pPr>
            <a:r>
              <a:rPr lang="en-US" sz="4800" b="1" dirty="0">
                <a:ln w="6600">
                  <a:solidFill>
                    <a:srgbClr val="7030A0"/>
                  </a:solidFill>
                  <a:prstDash val="solid"/>
                </a:ln>
                <a:solidFill>
                  <a:srgbClr val="FFFFFF"/>
                </a:solidFill>
                <a:effectLst>
                  <a:outerShdw dist="38100" dir="2700000" algn="tl" rotWithShape="0">
                    <a:schemeClr val="accent2"/>
                  </a:outerShdw>
                </a:effectLst>
                <a:latin typeface="Arial Black" panose="020B0A04020102020204" pitchFamily="34" charset="0"/>
              </a:rPr>
              <a:t>Amigos de </a:t>
            </a:r>
            <a:r>
              <a:rPr lang="en-US" sz="4800" b="1" dirty="0" err="1">
                <a:ln w="6600">
                  <a:solidFill>
                    <a:srgbClr val="7030A0"/>
                  </a:solidFill>
                  <a:prstDash val="solid"/>
                </a:ln>
                <a:solidFill>
                  <a:srgbClr val="FFFFFF"/>
                </a:solidFill>
                <a:effectLst>
                  <a:outerShdw dist="38100" dir="2700000" algn="tl" rotWithShape="0">
                    <a:schemeClr val="accent2"/>
                  </a:outerShdw>
                </a:effectLst>
                <a:latin typeface="Arial Black" panose="020B0A04020102020204" pitchFamily="34" charset="0"/>
              </a:rPr>
              <a:t>Jesús</a:t>
            </a:r>
            <a:r>
              <a:rPr lang="en-US" sz="4800" b="1" dirty="0">
                <a:ln w="6600">
                  <a:solidFill>
                    <a:srgbClr val="7030A0"/>
                  </a:solidFill>
                  <a:prstDash val="solid"/>
                </a:ln>
                <a:solidFill>
                  <a:srgbClr val="FFFFFF"/>
                </a:solidFill>
                <a:effectLst>
                  <a:outerShdw dist="38100" dir="2700000" algn="tl" rotWithShape="0">
                    <a:schemeClr val="accent2"/>
                  </a:outerShdw>
                </a:effectLst>
                <a:latin typeface="Arial Black" panose="020B0A04020102020204" pitchFamily="34" charset="0"/>
              </a:rPr>
              <a:t> y María</a:t>
            </a:r>
          </a:p>
        </p:txBody>
      </p:sp>
      <p:sp>
        <p:nvSpPr>
          <p:cNvPr id="4" name="Rectángulo 3"/>
          <p:cNvSpPr/>
          <p:nvPr/>
        </p:nvSpPr>
        <p:spPr>
          <a:xfrm>
            <a:off x="-228600" y="4398434"/>
            <a:ext cx="12522200" cy="1879600"/>
          </a:xfrm>
          <a:prstGeom prst="rect">
            <a:avLst/>
          </a:prstGeom>
          <a:solidFill>
            <a:schemeClr val="accent2">
              <a:lumMod val="50000"/>
              <a:alpha val="82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Subtitle 2"/>
          <p:cNvSpPr>
            <a:spLocks noGrp="1"/>
          </p:cNvSpPr>
          <p:nvPr>
            <p:ph type="subTitle" idx="1"/>
          </p:nvPr>
        </p:nvSpPr>
        <p:spPr>
          <a:xfrm>
            <a:off x="-228600" y="4600229"/>
            <a:ext cx="12420600" cy="1483074"/>
          </a:xfrm>
        </p:spPr>
        <p:txBody>
          <a:bodyPr>
            <a:noAutofit/>
          </a:bodyPr>
          <a:lstStyle/>
          <a:p>
            <a:pPr algn="ctr"/>
            <a:r>
              <a:rPr lang="es-ES" sz="5400" b="1" dirty="0">
                <a:solidFill>
                  <a:schemeClr val="bg1"/>
                </a:solidFill>
                <a:latin typeface="Boogaloo" panose="03060902030202020203" pitchFamily="66" charset="0"/>
              </a:rPr>
              <a:t>El niño Jesús en el templo </a:t>
            </a:r>
            <a:endParaRPr lang="es-ES" sz="5400" b="1" dirty="0">
              <a:ln w="12700">
                <a:solidFill>
                  <a:srgbClr val="4F2270"/>
                </a:solidFill>
              </a:ln>
              <a:solidFill>
                <a:schemeClr val="bg1"/>
              </a:solidFill>
              <a:latin typeface="Boogaloo" panose="03060902030202020203" pitchFamily="66" charset="0"/>
              <a:cs typeface="Arial" panose="020B0604020202020204" pitchFamily="34" charset="0"/>
            </a:endParaRPr>
          </a:p>
          <a:p>
            <a:pPr algn="ctr">
              <a:lnSpc>
                <a:spcPct val="100000"/>
              </a:lnSpc>
            </a:pPr>
            <a:r>
              <a:rPr lang="es-ES" sz="4000" b="1" dirty="0">
                <a:ln w="12700">
                  <a:solidFill>
                    <a:srgbClr val="4F2270"/>
                  </a:solidFill>
                </a:ln>
                <a:solidFill>
                  <a:schemeClr val="bg1"/>
                </a:solidFill>
                <a:latin typeface="Boogaloo" panose="03060902030202020203" pitchFamily="66" charset="0"/>
                <a:cs typeface="Arial" panose="020B0604020202020204" pitchFamily="34" charset="0"/>
              </a:rPr>
              <a:t>Ciclo C- I Domingo de Navidad, Lucas 2, 41-52</a:t>
            </a:r>
          </a:p>
        </p:txBody>
      </p:sp>
    </p:spTree>
    <p:extLst>
      <p:ext uri="{BB962C8B-B14F-4D97-AF65-F5344CB8AC3E}">
        <p14:creationId xmlns:p14="http://schemas.microsoft.com/office/powerpoint/2010/main" val="35784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476500" y="2705897"/>
            <a:ext cx="7861300" cy="1601120"/>
          </a:xfrm>
        </p:spPr>
        <p:txBody>
          <a:bodyPr>
            <a:normAutofit/>
          </a:bodyPr>
          <a:lstStyle/>
          <a:p>
            <a:pPr marL="45720" indent="0" algn="ctr">
              <a:lnSpc>
                <a:spcPct val="100000"/>
              </a:lnSpc>
              <a:buNone/>
            </a:pPr>
            <a:r>
              <a:rPr lang="es-ES" sz="2700" b="1" dirty="0">
                <a:solidFill>
                  <a:srgbClr val="5D2884"/>
                </a:solidFill>
                <a:latin typeface="Arima Madurai" panose="00000500000000000000" pitchFamily="50" charset="0"/>
                <a:cs typeface="Arima Madurai" panose="00000500000000000000" pitchFamily="50" charset="0"/>
              </a:rPr>
              <a:t>¿Cómo se sentirían José y María al no encontrar a Jesús en Nazaret?</a:t>
            </a:r>
            <a:endParaRPr lang="es-PE" sz="2700" b="1" dirty="0">
              <a:solidFill>
                <a:srgbClr val="5D2884"/>
              </a:solidFill>
              <a:latin typeface="Arima Madurai" panose="00000500000000000000" pitchFamily="50" charset="0"/>
              <a:cs typeface="Arima Madurai" panose="00000500000000000000" pitchFamily="50" charset="0"/>
            </a:endParaRPr>
          </a:p>
        </p:txBody>
      </p:sp>
      <p:sp>
        <p:nvSpPr>
          <p:cNvPr id="2" name="CuadroTexto 1"/>
          <p:cNvSpPr txBox="1"/>
          <p:nvPr/>
        </p:nvSpPr>
        <p:spPr>
          <a:xfrm>
            <a:off x="2637695" y="4314091"/>
            <a:ext cx="6916616" cy="523220"/>
          </a:xfrm>
          <a:prstGeom prst="rect">
            <a:avLst/>
          </a:prstGeom>
          <a:noFill/>
        </p:spPr>
        <p:txBody>
          <a:bodyPr wrap="square" rtlCol="0">
            <a:spAutoFit/>
          </a:bodyPr>
          <a:lstStyle/>
          <a:p>
            <a:pPr algn="ctr"/>
            <a:r>
              <a:rPr lang="es-ES" sz="2800" b="1" dirty="0">
                <a:latin typeface="Arima Madurai" panose="00000500000000000000" pitchFamily="50" charset="0"/>
                <a:cs typeface="Arima Madurai" panose="00000500000000000000" pitchFamily="50" charset="0"/>
              </a:rPr>
              <a:t>Compartir</a:t>
            </a:r>
          </a:p>
        </p:txBody>
      </p:sp>
    </p:spTree>
    <p:extLst>
      <p:ext uri="{BB962C8B-B14F-4D97-AF65-F5344CB8AC3E}">
        <p14:creationId xmlns:p14="http://schemas.microsoft.com/office/powerpoint/2010/main" val="351581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1725679" y="3148334"/>
            <a:ext cx="8750300" cy="1341604"/>
          </a:xfrm>
        </p:spPr>
        <p:txBody>
          <a:bodyPr>
            <a:noAutofit/>
          </a:bodyPr>
          <a:lstStyle/>
          <a:p>
            <a:pPr marL="45720" indent="0" algn="ctr">
              <a:lnSpc>
                <a:spcPct val="100000"/>
              </a:lnSpc>
              <a:buNone/>
            </a:pPr>
            <a:r>
              <a:rPr lang="es-ES" sz="2700" b="1" dirty="0">
                <a:solidFill>
                  <a:srgbClr val="5D2884"/>
                </a:solidFill>
                <a:latin typeface="Arima Madurai" panose="00000500000000000000" pitchFamily="50" charset="0"/>
                <a:cs typeface="Arima Madurai" panose="00000500000000000000" pitchFamily="50" charset="0"/>
              </a:rPr>
              <a:t>Después de 3 días buscándolo, ¿dónde encontraron a Jesús?</a:t>
            </a:r>
            <a:endParaRPr lang="es-PE" sz="2700" dirty="0">
              <a:solidFill>
                <a:srgbClr val="5D2884"/>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213406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33DB4590-318E-4CA4-B76A-0B29669D36FF}"/>
              </a:ext>
            </a:extLst>
          </p:cNvPr>
          <p:cNvSpPr>
            <a:spLocks noGrp="1"/>
          </p:cNvSpPr>
          <p:nvPr>
            <p:ph sz="half" idx="2"/>
          </p:nvPr>
        </p:nvSpPr>
        <p:spPr>
          <a:xfrm>
            <a:off x="6666688" y="2830226"/>
            <a:ext cx="4828765" cy="3387764"/>
          </a:xfrm>
        </p:spPr>
        <p:txBody>
          <a:bodyPr>
            <a:noAutofit/>
          </a:bodyPr>
          <a:lstStyle/>
          <a:p>
            <a:pPr marL="45720" indent="0" algn="ctr">
              <a:lnSpc>
                <a:spcPct val="100000"/>
              </a:lnSpc>
              <a:buNone/>
            </a:pPr>
            <a:r>
              <a:rPr lang="es-ES" sz="2800" b="1" dirty="0">
                <a:latin typeface="Arima Madurai" panose="00000500000000000000" pitchFamily="50" charset="0"/>
                <a:cs typeface="Arima Madurai" panose="00000500000000000000" pitchFamily="50" charset="0"/>
              </a:rPr>
              <a:t>En el templo escuchando los doctores de la ley de Moisés.</a:t>
            </a:r>
            <a:endParaRPr lang="es-PE" sz="2800" b="1" dirty="0">
              <a:latin typeface="Arima Madurai" panose="00000500000000000000" pitchFamily="50" charset="0"/>
              <a:cs typeface="Arima Madurai" panose="00000500000000000000" pitchFamily="50" charset="0"/>
            </a:endParaRPr>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9257" t="38632" r="4496" b="13675"/>
          <a:stretch/>
        </p:blipFill>
        <p:spPr>
          <a:xfrm>
            <a:off x="969273" y="2203938"/>
            <a:ext cx="5310553" cy="32707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5727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1725679" y="3148334"/>
            <a:ext cx="8750300" cy="1236097"/>
          </a:xfrm>
        </p:spPr>
        <p:txBody>
          <a:bodyPr>
            <a:noAutofit/>
          </a:bodyPr>
          <a:lstStyle/>
          <a:p>
            <a:pPr marL="45720" indent="0" algn="ctr">
              <a:lnSpc>
                <a:spcPct val="100000"/>
              </a:lnSpc>
              <a:buNone/>
            </a:pPr>
            <a:r>
              <a:rPr lang="es-ES" sz="2700" b="1" dirty="0">
                <a:solidFill>
                  <a:srgbClr val="5D2884"/>
                </a:solidFill>
                <a:latin typeface="Arima Madurai" panose="00000500000000000000" pitchFamily="50" charset="0"/>
                <a:cs typeface="Arima Madurai" panose="00000500000000000000" pitchFamily="50" charset="0"/>
              </a:rPr>
              <a:t>¿Su Madre le pregunta por qué se portó así y que le contesta Jesús?</a:t>
            </a:r>
            <a:endParaRPr lang="es-PE" sz="2700" dirty="0">
              <a:solidFill>
                <a:srgbClr val="5D2884"/>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343156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33DB4590-318E-4CA4-B76A-0B29669D36FF}"/>
              </a:ext>
            </a:extLst>
          </p:cNvPr>
          <p:cNvSpPr>
            <a:spLocks noGrp="1"/>
          </p:cNvSpPr>
          <p:nvPr>
            <p:ph sz="half" idx="2"/>
          </p:nvPr>
        </p:nvSpPr>
        <p:spPr>
          <a:xfrm>
            <a:off x="758257" y="1899138"/>
            <a:ext cx="4828765" cy="4039497"/>
          </a:xfrm>
        </p:spPr>
        <p:txBody>
          <a:bodyPr>
            <a:noAutofit/>
          </a:bodyPr>
          <a:lstStyle/>
          <a:p>
            <a:pPr marL="45720" indent="0" algn="ctr">
              <a:lnSpc>
                <a:spcPct val="100000"/>
              </a:lnSpc>
              <a:buNone/>
            </a:pPr>
            <a:r>
              <a:rPr lang="es-ES" sz="2400" b="1" dirty="0">
                <a:latin typeface="Arima Madurai" panose="00000500000000000000" pitchFamily="50" charset="0"/>
                <a:cs typeface="Arima Madurai" panose="00000500000000000000" pitchFamily="50" charset="0"/>
              </a:rPr>
              <a:t>“¿No sabían que debo ocuparme en las cosas de mi Padre?”</a:t>
            </a:r>
          </a:p>
          <a:p>
            <a:pPr marL="45720" indent="0" algn="ctr">
              <a:lnSpc>
                <a:spcPct val="100000"/>
              </a:lnSpc>
              <a:buNone/>
            </a:pPr>
            <a:r>
              <a:rPr lang="es-ES" sz="2400" b="1" dirty="0">
                <a:latin typeface="Arima Madurai" panose="00000500000000000000" pitchFamily="50" charset="0"/>
                <a:cs typeface="Arima Madurai" panose="00000500000000000000" pitchFamily="50" charset="0"/>
              </a:rPr>
              <a:t>Por primera vez, Jesús llama a Dios “Padre”, divulgando que era hijo de Dios. Vemos también como José y María comprenden que Jesús es de Dios. No entendían, pero lo aceptan y María lo conservaba en su corazón.</a:t>
            </a:r>
            <a:endParaRPr lang="es-PE" sz="2400" b="1" dirty="0">
              <a:latin typeface="Arima Madurai" panose="00000500000000000000" pitchFamily="50" charset="0"/>
              <a:cs typeface="Arima Madurai" panose="00000500000000000000" pitchFamily="50"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4362" y="1899138"/>
            <a:ext cx="5323327" cy="36458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6865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1725679" y="3148335"/>
            <a:ext cx="8750300" cy="579604"/>
          </a:xfrm>
        </p:spPr>
        <p:txBody>
          <a:bodyPr>
            <a:noAutofit/>
          </a:bodyPr>
          <a:lstStyle/>
          <a:p>
            <a:pPr marL="45720" indent="0" algn="ctr">
              <a:lnSpc>
                <a:spcPct val="100000"/>
              </a:lnSpc>
              <a:buNone/>
            </a:pPr>
            <a:r>
              <a:rPr lang="es-ES" sz="2700" b="1" dirty="0">
                <a:solidFill>
                  <a:srgbClr val="5D2884"/>
                </a:solidFill>
                <a:latin typeface="Arima Madurai" panose="00000500000000000000" pitchFamily="50" charset="0"/>
                <a:cs typeface="Arima Madurai" panose="00000500000000000000" pitchFamily="50" charset="0"/>
              </a:rPr>
              <a:t>¿Por qué Jesús fue al Templo?</a:t>
            </a:r>
            <a:endParaRPr lang="es-PE" sz="2700" dirty="0">
              <a:solidFill>
                <a:srgbClr val="5D2884"/>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370781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33DB4590-318E-4CA4-B76A-0B29669D36FF}"/>
              </a:ext>
            </a:extLst>
          </p:cNvPr>
          <p:cNvSpPr>
            <a:spLocks noGrp="1"/>
          </p:cNvSpPr>
          <p:nvPr>
            <p:ph sz="half" idx="2"/>
          </p:nvPr>
        </p:nvSpPr>
        <p:spPr>
          <a:xfrm>
            <a:off x="1203734" y="2619211"/>
            <a:ext cx="4828765" cy="3387764"/>
          </a:xfrm>
        </p:spPr>
        <p:txBody>
          <a:bodyPr>
            <a:noAutofit/>
          </a:bodyPr>
          <a:lstStyle/>
          <a:p>
            <a:pPr marL="45720" indent="0" algn="ctr">
              <a:lnSpc>
                <a:spcPct val="100000"/>
              </a:lnSpc>
              <a:buNone/>
            </a:pPr>
            <a:r>
              <a:rPr lang="es-ES" sz="2800" b="1" dirty="0">
                <a:latin typeface="Arima Madurai" panose="00000500000000000000" pitchFamily="50" charset="0"/>
                <a:cs typeface="Arima Madurai" panose="00000500000000000000" pitchFamily="50" charset="0"/>
              </a:rPr>
              <a:t>Jesús se sentía en su casa en el Templo porque Dios, su Padre, estaba presente.</a:t>
            </a:r>
            <a:endParaRPr lang="es-PE" sz="2800" b="1" dirty="0">
              <a:latin typeface="Arima Madurai" panose="00000500000000000000" pitchFamily="50" charset="0"/>
              <a:cs typeface="Arima Madurai" panose="00000500000000000000" pitchFamily="50" charset="0"/>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9120" y="1230923"/>
            <a:ext cx="4690947" cy="41258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00040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33DB4590-318E-4CA4-B76A-0B29669D36FF}"/>
              </a:ext>
            </a:extLst>
          </p:cNvPr>
          <p:cNvSpPr>
            <a:spLocks noGrp="1"/>
          </p:cNvSpPr>
          <p:nvPr>
            <p:ph sz="half" idx="2"/>
          </p:nvPr>
        </p:nvSpPr>
        <p:spPr>
          <a:xfrm>
            <a:off x="2086993" y="592116"/>
            <a:ext cx="8018014" cy="2274176"/>
          </a:xfrm>
        </p:spPr>
        <p:txBody>
          <a:bodyPr>
            <a:noAutofit/>
          </a:bodyPr>
          <a:lstStyle/>
          <a:p>
            <a:pPr marL="45720" indent="0" algn="ctr">
              <a:lnSpc>
                <a:spcPct val="100000"/>
              </a:lnSpc>
              <a:buNone/>
            </a:pPr>
            <a:r>
              <a:rPr lang="es-ES" sz="2800" b="1" dirty="0">
                <a:latin typeface="Arima Madurai" panose="00000500000000000000" pitchFamily="50" charset="0"/>
                <a:cs typeface="Arima Madurai" panose="00000500000000000000" pitchFamily="50" charset="0"/>
              </a:rPr>
              <a:t>Jesús nos enseñó a llamarle Padre a Dios cuando nos enseñó el Padre Nuestro. ¿Sentimos ese deseo de ir a la Iglesia a encontrarnos y hablar con nuestro Padre del Cielo en la Eucaristía?</a:t>
            </a:r>
            <a:endParaRPr lang="es-PE" sz="2800" b="1" dirty="0">
              <a:latin typeface="Arima Madurai" panose="00000500000000000000" pitchFamily="50" charset="0"/>
              <a:cs typeface="Arima Madurai" panose="00000500000000000000" pitchFamily="50" charset="0"/>
            </a:endParaRPr>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r="29119" b="34530"/>
          <a:stretch/>
        </p:blipFill>
        <p:spPr>
          <a:xfrm>
            <a:off x="4376740" y="3124200"/>
            <a:ext cx="3438520" cy="32062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2893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742897"/>
            <a:ext cx="12191999"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8800" dirty="0">
                <a:ln w="0"/>
                <a:solidFill>
                  <a:srgbClr val="5D2884"/>
                </a:solidFill>
                <a:effectLst>
                  <a:reflection blurRad="6350" stA="53000" endA="300" endPos="35500" dir="5400000" sy="-90000" algn="bl" rotWithShape="0"/>
                </a:effectLst>
                <a:latin typeface="Amaranth" panose="02000503050000020004" pitchFamily="50" charset="0"/>
              </a:rPr>
              <a:t>ACTIVIDADES</a:t>
            </a:r>
          </a:p>
        </p:txBody>
      </p:sp>
    </p:spTree>
    <p:extLst>
      <p:ext uri="{BB962C8B-B14F-4D97-AF65-F5344CB8AC3E}">
        <p14:creationId xmlns:p14="http://schemas.microsoft.com/office/powerpoint/2010/main" val="4167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F818E30-BDCF-4E75-A228-3892BEEB278F}"/>
              </a:ext>
            </a:extLst>
          </p:cNvPr>
          <p:cNvSpPr txBox="1"/>
          <p:nvPr/>
        </p:nvSpPr>
        <p:spPr>
          <a:xfrm>
            <a:off x="1986064" y="547331"/>
            <a:ext cx="9446524" cy="1015663"/>
          </a:xfrm>
          <a:prstGeom prst="rect">
            <a:avLst/>
          </a:prstGeom>
          <a:noFill/>
        </p:spPr>
        <p:txBody>
          <a:bodyPr wrap="square" rtlCol="0">
            <a:spAutoFit/>
          </a:bodyPr>
          <a:lstStyle/>
          <a:p>
            <a:pPr algn="just"/>
            <a:r>
              <a:rPr lang="es-ES" sz="2000" b="1" dirty="0">
                <a:latin typeface="Arima Madurai" panose="00000500000000000000" pitchFamily="50" charset="0"/>
                <a:cs typeface="Arima Madurai" panose="00000500000000000000" pitchFamily="50" charset="0"/>
              </a:rPr>
              <a:t>En la siguiente página contestar las preguntas sobre la Sagrada Familia. Hablar de las cualidades de cada uno. Enfatizar que son nuestra familia también que nos aman mucho y nos cuidan desde el Cielo.</a:t>
            </a:r>
            <a:endParaRPr lang="es-MX" sz="2000" b="1" dirty="0">
              <a:latin typeface="Arima Madurai" panose="00000500000000000000" pitchFamily="50" charset="0"/>
              <a:cs typeface="Arima Madurai" panose="00000500000000000000" pitchFamily="50" charset="0"/>
            </a:endParaRPr>
          </a:p>
        </p:txBody>
      </p:sp>
      <p:sp>
        <p:nvSpPr>
          <p:cNvPr id="19" name="CuadroTexto 18"/>
          <p:cNvSpPr txBox="1"/>
          <p:nvPr/>
        </p:nvSpPr>
        <p:spPr>
          <a:xfrm>
            <a:off x="890951" y="2158335"/>
            <a:ext cx="3317631" cy="1200329"/>
          </a:xfrm>
          <a:prstGeom prst="rect">
            <a:avLst/>
          </a:prstGeom>
          <a:noFill/>
        </p:spPr>
        <p:txBody>
          <a:bodyPr wrap="square" rtlCol="0">
            <a:spAutoFit/>
          </a:bodyPr>
          <a:lstStyle/>
          <a:p>
            <a:pPr marL="342900" indent="-342900">
              <a:buAutoNum type="arabicPeriod"/>
            </a:pPr>
            <a:r>
              <a:rPr lang="es-ES" dirty="0"/>
              <a:t>Vivian en _____________</a:t>
            </a:r>
          </a:p>
          <a:p>
            <a:pPr lvl="1"/>
            <a:r>
              <a:rPr lang="es-ES" dirty="0"/>
              <a:t>a. Jerusalén </a:t>
            </a:r>
          </a:p>
          <a:p>
            <a:pPr lvl="1"/>
            <a:r>
              <a:rPr lang="es-ES" dirty="0"/>
              <a:t>b. Belén </a:t>
            </a:r>
          </a:p>
          <a:p>
            <a:pPr lvl="1"/>
            <a:r>
              <a:rPr lang="es-ES" dirty="0"/>
              <a:t>c. Nazaret </a:t>
            </a:r>
          </a:p>
        </p:txBody>
      </p:sp>
      <p:sp>
        <p:nvSpPr>
          <p:cNvPr id="20" name="CuadroTexto 19"/>
          <p:cNvSpPr txBox="1"/>
          <p:nvPr/>
        </p:nvSpPr>
        <p:spPr>
          <a:xfrm>
            <a:off x="4443050" y="2136178"/>
            <a:ext cx="3317631" cy="1200329"/>
          </a:xfrm>
          <a:prstGeom prst="rect">
            <a:avLst/>
          </a:prstGeom>
          <a:noFill/>
        </p:spPr>
        <p:txBody>
          <a:bodyPr wrap="square" rtlCol="0">
            <a:spAutoFit/>
          </a:bodyPr>
          <a:lstStyle/>
          <a:p>
            <a:pPr marL="269875" indent="-269875"/>
            <a:r>
              <a:rPr lang="es-ES" dirty="0"/>
              <a:t>2. José era un ____________ a. Albañil </a:t>
            </a:r>
          </a:p>
          <a:p>
            <a:pPr marL="269875" indent="-269875"/>
            <a:r>
              <a:rPr lang="es-ES" dirty="0"/>
              <a:t>	b. Carpintero</a:t>
            </a:r>
          </a:p>
          <a:p>
            <a:pPr marL="269875" indent="-269875"/>
            <a:r>
              <a:rPr lang="es-ES" dirty="0"/>
              <a:t>	c. Pescador </a:t>
            </a:r>
          </a:p>
        </p:txBody>
      </p:sp>
      <p:sp>
        <p:nvSpPr>
          <p:cNvPr id="21" name="CuadroTexto 20"/>
          <p:cNvSpPr txBox="1"/>
          <p:nvPr/>
        </p:nvSpPr>
        <p:spPr>
          <a:xfrm>
            <a:off x="7995149" y="2158335"/>
            <a:ext cx="3317631" cy="1200329"/>
          </a:xfrm>
          <a:prstGeom prst="rect">
            <a:avLst/>
          </a:prstGeom>
          <a:noFill/>
        </p:spPr>
        <p:txBody>
          <a:bodyPr wrap="square" rtlCol="0">
            <a:spAutoFit/>
          </a:bodyPr>
          <a:lstStyle/>
          <a:p>
            <a:r>
              <a:rPr lang="es-ES" dirty="0"/>
              <a:t>3. Ellos _________ mucho</a:t>
            </a:r>
          </a:p>
          <a:p>
            <a:pPr marL="539750" lvl="1" indent="-269875">
              <a:buAutoNum type="alphaLcPeriod"/>
            </a:pPr>
            <a:r>
              <a:rPr lang="es-ES" dirty="0"/>
              <a:t>Peleaban </a:t>
            </a:r>
          </a:p>
          <a:p>
            <a:pPr marL="269875"/>
            <a:r>
              <a:rPr lang="es-ES" dirty="0"/>
              <a:t>b. Oraban</a:t>
            </a:r>
          </a:p>
          <a:p>
            <a:pPr indent="269875"/>
            <a:r>
              <a:rPr lang="es-ES" dirty="0"/>
              <a:t>c. Gritaban </a:t>
            </a:r>
          </a:p>
        </p:txBody>
      </p:sp>
      <p:sp>
        <p:nvSpPr>
          <p:cNvPr id="22" name="CuadroTexto 21"/>
          <p:cNvSpPr txBox="1"/>
          <p:nvPr/>
        </p:nvSpPr>
        <p:spPr>
          <a:xfrm>
            <a:off x="1582615" y="3677879"/>
            <a:ext cx="4513385" cy="1200329"/>
          </a:xfrm>
          <a:prstGeom prst="rect">
            <a:avLst/>
          </a:prstGeom>
          <a:noFill/>
        </p:spPr>
        <p:txBody>
          <a:bodyPr wrap="square" rtlCol="0">
            <a:spAutoFit/>
          </a:bodyPr>
          <a:lstStyle/>
          <a:p>
            <a:r>
              <a:rPr lang="es-ES" dirty="0"/>
              <a:t>4. Obedecían los _____________________</a:t>
            </a:r>
          </a:p>
          <a:p>
            <a:pPr marL="714375" lvl="1" indent="-350838">
              <a:buAutoNum type="alphaLcPeriod"/>
            </a:pPr>
            <a:r>
              <a:rPr lang="es-ES" dirty="0"/>
              <a:t>Mandamientos de Dios </a:t>
            </a:r>
          </a:p>
          <a:p>
            <a:pPr marL="714375" lvl="1" indent="-350838">
              <a:buAutoNum type="alphaLcPeriod"/>
            </a:pPr>
            <a:r>
              <a:rPr lang="es-ES" dirty="0"/>
              <a:t>Romanos</a:t>
            </a:r>
          </a:p>
          <a:p>
            <a:pPr marL="714375" lvl="1" indent="-350838">
              <a:buAutoNum type="alphaLcPeriod"/>
            </a:pPr>
            <a:r>
              <a:rPr lang="es-ES" dirty="0"/>
              <a:t>A Herodes </a:t>
            </a:r>
          </a:p>
        </p:txBody>
      </p:sp>
      <p:sp>
        <p:nvSpPr>
          <p:cNvPr id="23" name="CuadroTexto 22"/>
          <p:cNvSpPr txBox="1"/>
          <p:nvPr/>
        </p:nvSpPr>
        <p:spPr>
          <a:xfrm>
            <a:off x="6236676" y="3708006"/>
            <a:ext cx="4665786" cy="1200329"/>
          </a:xfrm>
          <a:prstGeom prst="rect">
            <a:avLst/>
          </a:prstGeom>
          <a:noFill/>
        </p:spPr>
        <p:txBody>
          <a:bodyPr wrap="square" rtlCol="0">
            <a:spAutoFit/>
          </a:bodyPr>
          <a:lstStyle/>
          <a:p>
            <a:r>
              <a:rPr lang="es-ES" dirty="0"/>
              <a:t>5. José descendía del Rey ________</a:t>
            </a:r>
          </a:p>
          <a:p>
            <a:pPr marL="269875"/>
            <a:r>
              <a:rPr lang="es-ES" dirty="0"/>
              <a:t>a. </a:t>
            </a:r>
            <a:r>
              <a:rPr lang="es-ES" dirty="0" err="1"/>
              <a:t>Roboam</a:t>
            </a:r>
            <a:endParaRPr lang="es-ES" dirty="0"/>
          </a:p>
          <a:p>
            <a:pPr marL="269875"/>
            <a:r>
              <a:rPr lang="es-ES" dirty="0"/>
              <a:t>b. </a:t>
            </a:r>
            <a:r>
              <a:rPr lang="es-ES" dirty="0" err="1"/>
              <a:t>Acaz</a:t>
            </a:r>
            <a:endParaRPr lang="es-ES" dirty="0"/>
          </a:p>
          <a:p>
            <a:pPr marL="269875"/>
            <a:r>
              <a:rPr lang="es-ES" dirty="0"/>
              <a:t>c. David.</a:t>
            </a:r>
          </a:p>
        </p:txBody>
      </p:sp>
      <p:sp>
        <p:nvSpPr>
          <p:cNvPr id="24" name="CuadroTexto 23"/>
          <p:cNvSpPr txBox="1"/>
          <p:nvPr/>
        </p:nvSpPr>
        <p:spPr>
          <a:xfrm>
            <a:off x="890951" y="5217567"/>
            <a:ext cx="4032728" cy="1477328"/>
          </a:xfrm>
          <a:prstGeom prst="rect">
            <a:avLst/>
          </a:prstGeom>
          <a:noFill/>
        </p:spPr>
        <p:txBody>
          <a:bodyPr wrap="square" rtlCol="0">
            <a:spAutoFit/>
          </a:bodyPr>
          <a:lstStyle/>
          <a:p>
            <a:r>
              <a:rPr lang="es-ES" dirty="0"/>
              <a:t>6. Dios mandaba mensajes </a:t>
            </a:r>
          </a:p>
          <a:p>
            <a:r>
              <a:rPr lang="es-ES" dirty="0"/>
              <a:t>   a José en _________</a:t>
            </a:r>
          </a:p>
          <a:p>
            <a:pPr indent="269875"/>
            <a:r>
              <a:rPr lang="es-ES" dirty="0"/>
              <a:t>a. Profetas</a:t>
            </a:r>
          </a:p>
          <a:p>
            <a:pPr indent="269875"/>
            <a:r>
              <a:rPr lang="es-ES" dirty="0"/>
              <a:t>b. Sueños</a:t>
            </a:r>
          </a:p>
          <a:p>
            <a:pPr indent="269875"/>
            <a:r>
              <a:rPr lang="es-ES" dirty="0"/>
              <a:t>c. Palomas mensajeras</a:t>
            </a:r>
          </a:p>
        </p:txBody>
      </p:sp>
      <p:sp>
        <p:nvSpPr>
          <p:cNvPr id="25" name="CuadroTexto 24"/>
          <p:cNvSpPr txBox="1"/>
          <p:nvPr/>
        </p:nvSpPr>
        <p:spPr>
          <a:xfrm>
            <a:off x="4448907" y="5236370"/>
            <a:ext cx="3317631" cy="1477328"/>
          </a:xfrm>
          <a:prstGeom prst="rect">
            <a:avLst/>
          </a:prstGeom>
          <a:noFill/>
        </p:spPr>
        <p:txBody>
          <a:bodyPr wrap="square" rtlCol="0">
            <a:spAutoFit/>
          </a:bodyPr>
          <a:lstStyle/>
          <a:p>
            <a:r>
              <a:rPr lang="es-ES" dirty="0"/>
              <a:t>7. Eran muy ____________.</a:t>
            </a:r>
          </a:p>
          <a:p>
            <a:pPr marL="269875" lvl="1"/>
            <a:r>
              <a:rPr lang="es-ES" dirty="0"/>
              <a:t>a. Generosos </a:t>
            </a:r>
          </a:p>
          <a:p>
            <a:pPr marL="269875" lvl="1"/>
            <a:r>
              <a:rPr lang="es-ES" dirty="0"/>
              <a:t>b. Egoístas </a:t>
            </a:r>
          </a:p>
          <a:p>
            <a:pPr marL="269875" lvl="1"/>
            <a:r>
              <a:rPr lang="es-ES" dirty="0"/>
              <a:t>c. Ricos </a:t>
            </a:r>
          </a:p>
          <a:p>
            <a:endParaRPr lang="es-ES" dirty="0"/>
          </a:p>
        </p:txBody>
      </p:sp>
      <p:sp>
        <p:nvSpPr>
          <p:cNvPr id="26" name="CuadroTexto 25"/>
          <p:cNvSpPr txBox="1"/>
          <p:nvPr/>
        </p:nvSpPr>
        <p:spPr>
          <a:xfrm>
            <a:off x="8042052" y="5206243"/>
            <a:ext cx="3681045" cy="1477328"/>
          </a:xfrm>
          <a:prstGeom prst="rect">
            <a:avLst/>
          </a:prstGeom>
          <a:noFill/>
        </p:spPr>
        <p:txBody>
          <a:bodyPr wrap="square" rtlCol="0">
            <a:spAutoFit/>
          </a:bodyPr>
          <a:lstStyle/>
          <a:p>
            <a:pPr>
              <a:tabLst>
                <a:tab pos="269875" algn="l"/>
              </a:tabLst>
            </a:pPr>
            <a:r>
              <a:rPr lang="es-ES" dirty="0"/>
              <a:t>8. Los Padres de la Virgen María     	se llamaban: _____________</a:t>
            </a:r>
          </a:p>
          <a:p>
            <a:pPr marL="269875" lvl="1"/>
            <a:r>
              <a:rPr lang="es-ES" dirty="0"/>
              <a:t>a. Sara y Abraham </a:t>
            </a:r>
          </a:p>
          <a:p>
            <a:pPr marL="269875" lvl="1"/>
            <a:r>
              <a:rPr lang="es-ES" dirty="0"/>
              <a:t>b. Ana y Joaquín </a:t>
            </a:r>
          </a:p>
          <a:p>
            <a:pPr marL="269875" lvl="1"/>
            <a:r>
              <a:rPr lang="es-ES" dirty="0"/>
              <a:t>c. Isaac y Rebeca</a:t>
            </a:r>
          </a:p>
        </p:txBody>
      </p:sp>
      <p:sp>
        <p:nvSpPr>
          <p:cNvPr id="27" name="CuadroTexto 26"/>
          <p:cNvSpPr txBox="1"/>
          <p:nvPr/>
        </p:nvSpPr>
        <p:spPr>
          <a:xfrm>
            <a:off x="2509934" y="2136178"/>
            <a:ext cx="1210588" cy="369332"/>
          </a:xfrm>
          <a:prstGeom prst="rect">
            <a:avLst/>
          </a:prstGeom>
          <a:noFill/>
        </p:spPr>
        <p:txBody>
          <a:bodyPr wrap="none" rtlCol="0">
            <a:spAutoFit/>
          </a:bodyPr>
          <a:lstStyle/>
          <a:p>
            <a:r>
              <a:rPr lang="es-ES" dirty="0"/>
              <a:t>Jerusalén</a:t>
            </a:r>
          </a:p>
        </p:txBody>
      </p:sp>
      <p:sp>
        <p:nvSpPr>
          <p:cNvPr id="28" name="CuadroTexto 27"/>
          <p:cNvSpPr txBox="1"/>
          <p:nvPr/>
        </p:nvSpPr>
        <p:spPr>
          <a:xfrm>
            <a:off x="6178053" y="2104123"/>
            <a:ext cx="1294072" cy="369332"/>
          </a:xfrm>
          <a:prstGeom prst="rect">
            <a:avLst/>
          </a:prstGeom>
          <a:noFill/>
        </p:spPr>
        <p:txBody>
          <a:bodyPr wrap="none" rtlCol="0">
            <a:spAutoFit/>
          </a:bodyPr>
          <a:lstStyle/>
          <a:p>
            <a:r>
              <a:rPr lang="es-ES" dirty="0"/>
              <a:t>Carpintero</a:t>
            </a:r>
          </a:p>
        </p:txBody>
      </p:sp>
      <p:sp>
        <p:nvSpPr>
          <p:cNvPr id="29" name="CuadroTexto 28"/>
          <p:cNvSpPr txBox="1"/>
          <p:nvPr/>
        </p:nvSpPr>
        <p:spPr>
          <a:xfrm>
            <a:off x="8855221" y="2127670"/>
            <a:ext cx="974690" cy="369332"/>
          </a:xfrm>
          <a:prstGeom prst="rect">
            <a:avLst/>
          </a:prstGeom>
          <a:noFill/>
        </p:spPr>
        <p:txBody>
          <a:bodyPr wrap="none" rtlCol="0">
            <a:spAutoFit/>
          </a:bodyPr>
          <a:lstStyle/>
          <a:p>
            <a:r>
              <a:rPr lang="es-ES" dirty="0"/>
              <a:t>Oraban</a:t>
            </a:r>
          </a:p>
        </p:txBody>
      </p:sp>
      <p:sp>
        <p:nvSpPr>
          <p:cNvPr id="30" name="CuadroTexto 29"/>
          <p:cNvSpPr txBox="1"/>
          <p:nvPr/>
        </p:nvSpPr>
        <p:spPr>
          <a:xfrm>
            <a:off x="3447786" y="3653801"/>
            <a:ext cx="2683170" cy="369332"/>
          </a:xfrm>
          <a:prstGeom prst="rect">
            <a:avLst/>
          </a:prstGeom>
          <a:noFill/>
        </p:spPr>
        <p:txBody>
          <a:bodyPr wrap="none" rtlCol="0">
            <a:spAutoFit/>
          </a:bodyPr>
          <a:lstStyle/>
          <a:p>
            <a:r>
              <a:rPr lang="es-ES" dirty="0"/>
              <a:t>Mandamientos de Dios</a:t>
            </a:r>
          </a:p>
        </p:txBody>
      </p:sp>
      <p:sp>
        <p:nvSpPr>
          <p:cNvPr id="31" name="CuadroTexto 30"/>
          <p:cNvSpPr txBox="1"/>
          <p:nvPr/>
        </p:nvSpPr>
        <p:spPr>
          <a:xfrm>
            <a:off x="9224617" y="3667896"/>
            <a:ext cx="769763" cy="369332"/>
          </a:xfrm>
          <a:prstGeom prst="rect">
            <a:avLst/>
          </a:prstGeom>
          <a:noFill/>
        </p:spPr>
        <p:txBody>
          <a:bodyPr wrap="none" rtlCol="0">
            <a:spAutoFit/>
          </a:bodyPr>
          <a:lstStyle/>
          <a:p>
            <a:r>
              <a:rPr lang="es-ES" dirty="0"/>
              <a:t>David</a:t>
            </a:r>
          </a:p>
        </p:txBody>
      </p:sp>
      <p:sp>
        <p:nvSpPr>
          <p:cNvPr id="32" name="CuadroTexto 31"/>
          <p:cNvSpPr txBox="1"/>
          <p:nvPr/>
        </p:nvSpPr>
        <p:spPr>
          <a:xfrm>
            <a:off x="2451320" y="5493400"/>
            <a:ext cx="958917" cy="369332"/>
          </a:xfrm>
          <a:prstGeom prst="rect">
            <a:avLst/>
          </a:prstGeom>
          <a:noFill/>
        </p:spPr>
        <p:txBody>
          <a:bodyPr wrap="none" rtlCol="0">
            <a:spAutoFit/>
          </a:bodyPr>
          <a:lstStyle/>
          <a:p>
            <a:r>
              <a:rPr lang="es-ES" dirty="0"/>
              <a:t>Sueños</a:t>
            </a:r>
          </a:p>
        </p:txBody>
      </p:sp>
      <p:sp>
        <p:nvSpPr>
          <p:cNvPr id="34" name="CuadroTexto 33"/>
          <p:cNvSpPr txBox="1"/>
          <p:nvPr/>
        </p:nvSpPr>
        <p:spPr>
          <a:xfrm>
            <a:off x="5879481" y="5206243"/>
            <a:ext cx="1303690" cy="369332"/>
          </a:xfrm>
          <a:prstGeom prst="rect">
            <a:avLst/>
          </a:prstGeom>
          <a:noFill/>
        </p:spPr>
        <p:txBody>
          <a:bodyPr wrap="none" rtlCol="0">
            <a:spAutoFit/>
          </a:bodyPr>
          <a:lstStyle/>
          <a:p>
            <a:r>
              <a:rPr lang="es-ES" dirty="0"/>
              <a:t>Generosos</a:t>
            </a:r>
          </a:p>
        </p:txBody>
      </p:sp>
      <p:sp>
        <p:nvSpPr>
          <p:cNvPr id="35" name="CuadroTexto 34"/>
          <p:cNvSpPr txBox="1"/>
          <p:nvPr/>
        </p:nvSpPr>
        <p:spPr>
          <a:xfrm>
            <a:off x="9677410" y="5479907"/>
            <a:ext cx="1684500" cy="369332"/>
          </a:xfrm>
          <a:prstGeom prst="rect">
            <a:avLst/>
          </a:prstGeom>
          <a:noFill/>
        </p:spPr>
        <p:txBody>
          <a:bodyPr wrap="none" rtlCol="0">
            <a:spAutoFit/>
          </a:bodyPr>
          <a:lstStyle/>
          <a:p>
            <a:r>
              <a:rPr lang="es-ES" dirty="0"/>
              <a:t>Ana y Joaquín</a:t>
            </a:r>
          </a:p>
        </p:txBody>
      </p:sp>
    </p:spTree>
    <p:extLst>
      <p:ext uri="{BB962C8B-B14F-4D97-AF65-F5344CB8AC3E}">
        <p14:creationId xmlns:p14="http://schemas.microsoft.com/office/powerpoint/2010/main" val="307862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8262467A-A24B-4AAB-A0AE-D20587A8EAA8}"/>
              </a:ext>
            </a:extLst>
          </p:cNvPr>
          <p:cNvSpPr>
            <a:spLocks noGrp="1"/>
          </p:cNvSpPr>
          <p:nvPr>
            <p:ph sz="half" idx="1"/>
          </p:nvPr>
        </p:nvSpPr>
        <p:spPr>
          <a:xfrm>
            <a:off x="1019389" y="2913206"/>
            <a:ext cx="4978400" cy="3563794"/>
          </a:xfrm>
        </p:spPr>
        <p:txBody>
          <a:bodyPr>
            <a:normAutofit/>
          </a:bodyPr>
          <a:lstStyle/>
          <a:p>
            <a:pPr marL="45720" indent="0" algn="ctr">
              <a:lnSpc>
                <a:spcPct val="100000"/>
              </a:lnSpc>
              <a:buNone/>
            </a:pPr>
            <a:r>
              <a:rPr lang="es-ES" sz="1900" dirty="0"/>
              <a:t>Los padres de Jesús solían ir cada año a Jerusalén para las festividades de la Pascua. Cuando el niño cumplió doce años, fueron a la fiesta, según la costumbre. Pasados aquellos días, se volvieron, pero el niño Jesús se quedó en Jerusalén, sin que sus padres lo supieran. Creyendo que iba en la caravana, hicieron un día de camino; entonces lo buscaron, y al no encontrarlo, regresaron a Jerusalén en su busca.</a:t>
            </a:r>
            <a:endParaRPr lang="es-PE" sz="1900" b="1" dirty="0"/>
          </a:p>
        </p:txBody>
      </p:sp>
      <p:sp>
        <p:nvSpPr>
          <p:cNvPr id="7" name="Rectángulo 6">
            <a:extLst>
              <a:ext uri="{FF2B5EF4-FFF2-40B4-BE49-F238E27FC236}">
                <a16:creationId xmlns:a16="http://schemas.microsoft.com/office/drawing/2014/main" id="{7CAE6959-4475-4962-AA67-40E97195A49D}"/>
              </a:ext>
            </a:extLst>
          </p:cNvPr>
          <p:cNvSpPr/>
          <p:nvPr/>
        </p:nvSpPr>
        <p:spPr>
          <a:xfrm>
            <a:off x="4011758" y="1054053"/>
            <a:ext cx="4564391" cy="1015663"/>
          </a:xfrm>
          <a:prstGeom prst="rect">
            <a:avLst/>
          </a:prstGeom>
          <a:noFill/>
        </p:spPr>
        <p:txBody>
          <a:bodyPr wrap="none" lIns="91440" tIns="45720" rIns="91440" bIns="45720">
            <a:spAutoFit/>
          </a:bodyPr>
          <a:lstStyle/>
          <a:p>
            <a:pPr algn="ctr"/>
            <a:r>
              <a:rPr lang="es-ES" sz="600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Estén alerta…</a:t>
            </a:r>
            <a:endParaRPr lang="es-ES" sz="6000" b="0" cap="none" spc="0" dirty="0">
              <a:ln w="0"/>
              <a:solidFill>
                <a:schemeClr val="accent3">
                  <a:lumMod val="50000"/>
                </a:schemeClr>
              </a:solidFill>
              <a:effectLst>
                <a:reflection blurRad="6350" stA="53000" endA="300" endPos="35500" dir="5400000" sy="-90000" algn="bl" rotWithShape="0"/>
              </a:effectLst>
              <a:latin typeface="Amaranth" panose="02000503050000020004" pitchFamily="50" charset="0"/>
            </a:endParaRPr>
          </a:p>
        </p:txBody>
      </p:sp>
      <p:sp>
        <p:nvSpPr>
          <p:cNvPr id="6" name="CuadroTexto 5">
            <a:extLst>
              <a:ext uri="{FF2B5EF4-FFF2-40B4-BE49-F238E27FC236}">
                <a16:creationId xmlns:a16="http://schemas.microsoft.com/office/drawing/2014/main" id="{9705172E-8FDB-47FB-AF91-1BC09B39AD00}"/>
              </a:ext>
            </a:extLst>
          </p:cNvPr>
          <p:cNvSpPr txBox="1"/>
          <p:nvPr/>
        </p:nvSpPr>
        <p:spPr>
          <a:xfrm>
            <a:off x="1583995" y="2498452"/>
            <a:ext cx="3849189" cy="338554"/>
          </a:xfrm>
          <a:prstGeom prst="rect">
            <a:avLst/>
          </a:prstGeom>
          <a:noFill/>
        </p:spPr>
        <p:txBody>
          <a:bodyPr wrap="square" rtlCol="0">
            <a:spAutoFit/>
          </a:bodyPr>
          <a:lstStyle/>
          <a:p>
            <a:pPr algn="ctr"/>
            <a:r>
              <a:rPr lang="es-PE" sz="1600" b="1" dirty="0"/>
              <a:t>Lucas 2, 41-52</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9909" y="2498452"/>
            <a:ext cx="3988059" cy="37514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6320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F818E30-BDCF-4E75-A228-3892BEEB278F}"/>
              </a:ext>
            </a:extLst>
          </p:cNvPr>
          <p:cNvSpPr txBox="1"/>
          <p:nvPr/>
        </p:nvSpPr>
        <p:spPr>
          <a:xfrm>
            <a:off x="2930770" y="658159"/>
            <a:ext cx="6333050" cy="830997"/>
          </a:xfrm>
          <a:prstGeom prst="rect">
            <a:avLst/>
          </a:prstGeom>
          <a:noFill/>
        </p:spPr>
        <p:txBody>
          <a:bodyPr wrap="square" rtlCol="0">
            <a:spAutoFit/>
          </a:bodyPr>
          <a:lstStyle/>
          <a:p>
            <a:pPr algn="ctr"/>
            <a:r>
              <a:rPr lang="es-ES" sz="4800" b="1" dirty="0">
                <a:solidFill>
                  <a:schemeClr val="accent3">
                    <a:lumMod val="50000"/>
                  </a:schemeClr>
                </a:solidFill>
                <a:latin typeface="Arima Madurai" panose="00000500000000000000" pitchFamily="50" charset="0"/>
                <a:cs typeface="Arima Madurai" panose="00000500000000000000" pitchFamily="50" charset="0"/>
              </a:rPr>
              <a:t>Colorear</a:t>
            </a:r>
            <a:endParaRPr lang="es-MX" sz="4800" b="1" dirty="0">
              <a:solidFill>
                <a:schemeClr val="accent3">
                  <a:lumMod val="50000"/>
                </a:schemeClr>
              </a:solidFill>
              <a:latin typeface="Arima Madurai" panose="00000500000000000000" pitchFamily="50" charset="0"/>
              <a:cs typeface="Arima Madurai" panose="00000500000000000000" pitchFamily="50"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9044" y="1616192"/>
            <a:ext cx="6359656" cy="4901837"/>
          </a:xfrm>
          <a:prstGeom prst="rect">
            <a:avLst/>
          </a:prstGeom>
        </p:spPr>
      </p:pic>
    </p:spTree>
    <p:extLst>
      <p:ext uri="{BB962C8B-B14F-4D97-AF65-F5344CB8AC3E}">
        <p14:creationId xmlns:p14="http://schemas.microsoft.com/office/powerpoint/2010/main" val="404042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B054D88-B844-4783-9795-68E0A1815E1D}"/>
              </a:ext>
            </a:extLst>
          </p:cNvPr>
          <p:cNvSpPr>
            <a:spLocks noGrp="1"/>
          </p:cNvSpPr>
          <p:nvPr>
            <p:ph sz="half" idx="1"/>
          </p:nvPr>
        </p:nvSpPr>
        <p:spPr>
          <a:xfrm>
            <a:off x="512792" y="2260600"/>
            <a:ext cx="5341907" cy="4474843"/>
          </a:xfrm>
        </p:spPr>
        <p:txBody>
          <a:bodyPr>
            <a:normAutofit/>
          </a:bodyPr>
          <a:lstStyle/>
          <a:p>
            <a:pPr marL="45720" indent="0" algn="ctr">
              <a:lnSpc>
                <a:spcPct val="110000"/>
              </a:lnSpc>
              <a:spcBef>
                <a:spcPts val="600"/>
              </a:spcBef>
              <a:buNone/>
            </a:pPr>
            <a:r>
              <a:rPr lang="es-ES" sz="2400" b="1" dirty="0">
                <a:latin typeface="Arima Madurai" panose="00000500000000000000" pitchFamily="50" charset="0"/>
                <a:cs typeface="Arima Madurai" panose="00000500000000000000" pitchFamily="50" charset="0"/>
              </a:rPr>
              <a:t>Señor Jesús, ayúdanos a amarte mucho y a buscarte en la Iglesia donde estás presente en la Eucaristía, en las escrituras, y en mis hermanos. Gracias por mandar a tu Hijo y por llamarme tu hijo(a). Gracias por mi familia en la tierra y en el Cielo. </a:t>
            </a:r>
          </a:p>
          <a:p>
            <a:pPr marL="45720" indent="0" algn="ctr">
              <a:lnSpc>
                <a:spcPct val="110000"/>
              </a:lnSpc>
              <a:spcBef>
                <a:spcPts val="600"/>
              </a:spcBef>
              <a:buNone/>
            </a:pPr>
            <a:r>
              <a:rPr lang="es-ES" sz="2400" b="1" dirty="0">
                <a:latin typeface="Arima Madurai" panose="00000500000000000000" pitchFamily="50" charset="0"/>
                <a:cs typeface="Arima Madurai" panose="00000500000000000000" pitchFamily="50" charset="0"/>
              </a:rPr>
              <a:t>Amén</a:t>
            </a:r>
            <a:endParaRPr lang="es-PE" sz="2400" b="1" dirty="0">
              <a:latin typeface="Arima Madurai" panose="00000500000000000000" pitchFamily="50" charset="0"/>
              <a:cs typeface="Arima Madurai" panose="00000500000000000000" pitchFamily="50" charset="0"/>
            </a:endParaRPr>
          </a:p>
        </p:txBody>
      </p:sp>
      <p:sp>
        <p:nvSpPr>
          <p:cNvPr id="5" name="Rectángulo 4">
            <a:extLst>
              <a:ext uri="{FF2B5EF4-FFF2-40B4-BE49-F238E27FC236}">
                <a16:creationId xmlns:a16="http://schemas.microsoft.com/office/drawing/2014/main" id="{80413389-4EF0-4643-A9F6-AB4446D1CB08}"/>
              </a:ext>
            </a:extLst>
          </p:cNvPr>
          <p:cNvSpPr/>
          <p:nvPr/>
        </p:nvSpPr>
        <p:spPr>
          <a:xfrm>
            <a:off x="0" y="705738"/>
            <a:ext cx="12191999"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600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ORACIÓN</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5002" y="1863969"/>
            <a:ext cx="4170865" cy="42770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4216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5D281D-5559-4874-9847-60DF1478E9ED}"/>
              </a:ext>
            </a:extLst>
          </p:cNvPr>
          <p:cNvSpPr>
            <a:spLocks noGrp="1"/>
          </p:cNvSpPr>
          <p:nvPr>
            <p:ph sz="half" idx="1"/>
          </p:nvPr>
        </p:nvSpPr>
        <p:spPr>
          <a:xfrm>
            <a:off x="5998233" y="1712673"/>
            <a:ext cx="5488857" cy="4370627"/>
          </a:xfrm>
        </p:spPr>
        <p:txBody>
          <a:bodyPr>
            <a:normAutofit/>
          </a:bodyPr>
          <a:lstStyle/>
          <a:p>
            <a:pPr marL="45720" indent="0" algn="ctr">
              <a:lnSpc>
                <a:spcPct val="100000"/>
              </a:lnSpc>
              <a:buNone/>
            </a:pPr>
            <a:r>
              <a:rPr lang="es-ES" dirty="0"/>
              <a:t>Al tercer día lo encontraron en el templo, sentado en medio de los doctores, escuchándolos y haciéndoles preguntas. Todos los que lo oían se admiraban de su inteligencia y de sus respuestas. Al verlo, sus padres se quedaron atónitos y su madre le dijo: "Hijo mío, ¿por qué te has portado así con nosotros? Tu padre y yo te hemos estado buscando llenos de angustia". Él les respondió: "¿Por qué me andaban buscando? ¿No sabían que debo ocuparme en las cosas de mi Padre?"</a:t>
            </a:r>
            <a:endParaRPr lang="es-PE"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09" y="1712673"/>
            <a:ext cx="4347477" cy="44453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59901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8262467A-A24B-4AAB-A0AE-D20587A8EAA8}"/>
              </a:ext>
            </a:extLst>
          </p:cNvPr>
          <p:cNvSpPr>
            <a:spLocks noGrp="1"/>
          </p:cNvSpPr>
          <p:nvPr>
            <p:ph sz="half" idx="1"/>
          </p:nvPr>
        </p:nvSpPr>
        <p:spPr>
          <a:xfrm>
            <a:off x="1019390" y="2608406"/>
            <a:ext cx="4978400" cy="2810260"/>
          </a:xfrm>
        </p:spPr>
        <p:txBody>
          <a:bodyPr>
            <a:normAutofit/>
          </a:bodyPr>
          <a:lstStyle/>
          <a:p>
            <a:pPr marL="45720" indent="0" algn="ctr">
              <a:lnSpc>
                <a:spcPct val="100000"/>
              </a:lnSpc>
              <a:buNone/>
            </a:pPr>
            <a:r>
              <a:rPr lang="es-ES" sz="1900" dirty="0"/>
              <a:t>Ellos no entendieron la respuesta que les dio. Entonces volvió con ellos a Nazaret y siguió sujeto a su autoridad. Su madre conservaba en su corazón todas aquellas cosas. Jesús iba creciendo en saber, en estatura y en el favor de Dios y de los hombres.</a:t>
            </a:r>
            <a:endParaRPr lang="es-PE" sz="1900" b="1"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9389" y="1888881"/>
            <a:ext cx="3769097" cy="36209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4889187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949934"/>
            <a:ext cx="12191999" cy="1446550"/>
          </a:xfrm>
          <a:prstGeom prst="rect">
            <a:avLst/>
          </a:prstGeom>
          <a:noFill/>
        </p:spPr>
        <p:txBody>
          <a:bodyPr wrap="square" lIns="91440" tIns="45720" rIns="91440" bIns="45720">
            <a:spAutoFit/>
          </a:bodyPr>
          <a:lstStyle/>
          <a:p>
            <a:pPr algn="ctr"/>
            <a:r>
              <a:rPr lang="es-ES" sz="880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REFLEXIÓN</a:t>
            </a:r>
          </a:p>
        </p:txBody>
      </p:sp>
    </p:spTree>
    <p:extLst>
      <p:ext uri="{BB962C8B-B14F-4D97-AF65-F5344CB8AC3E}">
        <p14:creationId xmlns:p14="http://schemas.microsoft.com/office/powerpoint/2010/main" val="84744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E4A183-CE15-40DE-8311-49989C33F412}"/>
              </a:ext>
            </a:extLst>
          </p:cNvPr>
          <p:cNvSpPr>
            <a:spLocks noGrp="1"/>
          </p:cNvSpPr>
          <p:nvPr>
            <p:ph sz="half" idx="1"/>
          </p:nvPr>
        </p:nvSpPr>
        <p:spPr>
          <a:xfrm>
            <a:off x="2207883" y="2620433"/>
            <a:ext cx="7326701" cy="1725789"/>
          </a:xfrm>
        </p:spPr>
        <p:txBody>
          <a:bodyPr>
            <a:normAutofit/>
          </a:bodyPr>
          <a:lstStyle/>
          <a:p>
            <a:pPr marL="45720" indent="0" algn="ctr">
              <a:lnSpc>
                <a:spcPct val="110000"/>
              </a:lnSpc>
              <a:buNone/>
            </a:pPr>
            <a:r>
              <a:rPr lang="es-ES" sz="3200" b="1" dirty="0">
                <a:solidFill>
                  <a:srgbClr val="5D2884"/>
                </a:solidFill>
                <a:latin typeface="Arima Madurai" panose="00000500000000000000" pitchFamily="50" charset="0"/>
                <a:cs typeface="Arima Madurai" panose="00000500000000000000" pitchFamily="50" charset="0"/>
              </a:rPr>
              <a:t>¿Qué fiesta importante celebraban los judíos en el Templo todos los años en Jerusalén?</a:t>
            </a:r>
            <a:endParaRPr lang="es-PE" sz="3200" dirty="0">
              <a:solidFill>
                <a:srgbClr val="5D2884"/>
              </a:solidFill>
              <a:latin typeface="Arima Madurai Black" panose="00000A00000000000000" pitchFamily="50" charset="0"/>
              <a:cs typeface="Arima Madurai Black" panose="00000A00000000000000" pitchFamily="50" charset="0"/>
            </a:endParaRPr>
          </a:p>
        </p:txBody>
      </p:sp>
    </p:spTree>
    <p:extLst>
      <p:ext uri="{BB962C8B-B14F-4D97-AF65-F5344CB8AC3E}">
        <p14:creationId xmlns:p14="http://schemas.microsoft.com/office/powerpoint/2010/main" val="146849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23F32B-0AC4-41B7-B6A1-603346C7566E}"/>
              </a:ext>
            </a:extLst>
          </p:cNvPr>
          <p:cNvSpPr>
            <a:spLocks noGrp="1"/>
          </p:cNvSpPr>
          <p:nvPr>
            <p:ph sz="half" idx="1"/>
          </p:nvPr>
        </p:nvSpPr>
        <p:spPr>
          <a:xfrm>
            <a:off x="6800300" y="2720923"/>
            <a:ext cx="4472673" cy="2076854"/>
          </a:xfrm>
        </p:spPr>
        <p:txBody>
          <a:bodyPr>
            <a:normAutofit/>
          </a:bodyPr>
          <a:lstStyle/>
          <a:p>
            <a:pPr marL="45720" indent="0" algn="ctr">
              <a:lnSpc>
                <a:spcPct val="110000"/>
              </a:lnSpc>
              <a:buNone/>
            </a:pPr>
            <a:r>
              <a:rPr lang="es-ES" sz="2800" b="1" dirty="0">
                <a:latin typeface="Arima Madurai" panose="00000500000000000000" pitchFamily="50" charset="0"/>
                <a:cs typeface="Arima Madurai" panose="00000500000000000000" pitchFamily="50" charset="0"/>
              </a:rPr>
              <a:t>Celebraban la Pascua Judía, cuando Dios los liberó de la esclavitud en Egipto.</a:t>
            </a:r>
            <a:endParaRPr lang="es-PE" sz="2800" b="1" dirty="0">
              <a:latin typeface="Arima Madurai" panose="00000500000000000000" pitchFamily="50" charset="0"/>
              <a:cs typeface="Arima Madurai" panose="00000500000000000000" pitchFamily="50" charset="0"/>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r="5289" b="5566"/>
          <a:stretch/>
        </p:blipFill>
        <p:spPr>
          <a:xfrm>
            <a:off x="1266092" y="2368428"/>
            <a:ext cx="4618892" cy="29772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851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1725679" y="3148334"/>
            <a:ext cx="8750300" cy="603051"/>
          </a:xfrm>
        </p:spPr>
        <p:txBody>
          <a:bodyPr>
            <a:noAutofit/>
          </a:bodyPr>
          <a:lstStyle/>
          <a:p>
            <a:pPr marL="45720" indent="0" algn="ctr">
              <a:lnSpc>
                <a:spcPct val="100000"/>
              </a:lnSpc>
              <a:buNone/>
            </a:pPr>
            <a:r>
              <a:rPr lang="es-ES" sz="2700" b="1" dirty="0">
                <a:solidFill>
                  <a:srgbClr val="5D2884"/>
                </a:solidFill>
                <a:latin typeface="Arima Madurai" panose="00000500000000000000" pitchFamily="50" charset="0"/>
                <a:cs typeface="Arima Madurai" panose="00000500000000000000" pitchFamily="50" charset="0"/>
              </a:rPr>
              <a:t>¿Qué pasó allí el año que Jesús cumplió 12 años?</a:t>
            </a:r>
            <a:endParaRPr lang="es-PE" sz="2700" dirty="0">
              <a:solidFill>
                <a:srgbClr val="5D2884"/>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289602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33DB4590-318E-4CA4-B76A-0B29669D36FF}"/>
              </a:ext>
            </a:extLst>
          </p:cNvPr>
          <p:cNvSpPr>
            <a:spLocks noGrp="1"/>
          </p:cNvSpPr>
          <p:nvPr>
            <p:ph sz="half" idx="2"/>
          </p:nvPr>
        </p:nvSpPr>
        <p:spPr>
          <a:xfrm>
            <a:off x="2106411" y="1411735"/>
            <a:ext cx="7998882" cy="1308020"/>
          </a:xfrm>
        </p:spPr>
        <p:txBody>
          <a:bodyPr>
            <a:noAutofit/>
          </a:bodyPr>
          <a:lstStyle/>
          <a:p>
            <a:pPr marL="45720" indent="0" algn="ctr">
              <a:lnSpc>
                <a:spcPct val="100000"/>
              </a:lnSpc>
              <a:buNone/>
            </a:pPr>
            <a:r>
              <a:rPr lang="es-ES" sz="2800" b="1" dirty="0">
                <a:latin typeface="Arima Madurai" panose="00000500000000000000" pitchFamily="50" charset="0"/>
                <a:cs typeface="Arima Madurai" panose="00000500000000000000" pitchFamily="50" charset="0"/>
              </a:rPr>
              <a:t>José y María volvieron a Nazaret en sus caravanas y Jesús no se encontraba.</a:t>
            </a:r>
            <a:endParaRPr lang="es-PE" sz="2800" b="1" dirty="0">
              <a:latin typeface="Arima Madurai" panose="00000500000000000000" pitchFamily="50" charset="0"/>
              <a:cs typeface="Arima Madurai" panose="00000500000000000000" pitchFamily="50" charset="0"/>
            </a:endParaRPr>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2784" t="4103" r="4497" b="64615"/>
          <a:stretch/>
        </p:blipFill>
        <p:spPr>
          <a:xfrm>
            <a:off x="1754720" y="2965937"/>
            <a:ext cx="8678821" cy="32612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8600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3767</TotalTime>
  <Words>741</Words>
  <Application>Microsoft Office PowerPoint</Application>
  <PresentationFormat>Widescreen</PresentationFormat>
  <Paragraphs>70</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Boogaloo</vt:lpstr>
      <vt:lpstr>Arima Madurai Black</vt:lpstr>
      <vt:lpstr>Euphemia</vt:lpstr>
      <vt:lpstr>Wingdings</vt:lpstr>
      <vt:lpstr>Arial Black</vt:lpstr>
      <vt:lpstr>Amaranth</vt:lpstr>
      <vt:lpstr>Arima Madurai</vt:lpstr>
      <vt:lpstr>Children Playing 16x9</vt:lpstr>
      <vt:lpstr>Amigos de Jesús y María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Mercedes Cristina Bermudez-Garcia</dc:creator>
  <cp:lastModifiedBy>Maria Varona</cp:lastModifiedBy>
  <cp:revision>186</cp:revision>
  <dcterms:created xsi:type="dcterms:W3CDTF">2021-03-01T17:42:30Z</dcterms:created>
  <dcterms:modified xsi:type="dcterms:W3CDTF">2021-12-06T23:44:07Z</dcterms:modified>
</cp:coreProperties>
</file>