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23"/>
  </p:notesMasterIdLst>
  <p:handoutMasterIdLst>
    <p:handoutMasterId r:id="rId24"/>
  </p:handoutMasterIdLst>
  <p:sldIdLst>
    <p:sldId id="446" r:id="rId5"/>
    <p:sldId id="453" r:id="rId6"/>
    <p:sldId id="447" r:id="rId7"/>
    <p:sldId id="448" r:id="rId8"/>
    <p:sldId id="449" r:id="rId9"/>
    <p:sldId id="450" r:id="rId10"/>
    <p:sldId id="451" r:id="rId11"/>
    <p:sldId id="452" r:id="rId12"/>
    <p:sldId id="454" r:id="rId13"/>
    <p:sldId id="455" r:id="rId14"/>
    <p:sldId id="456" r:id="rId15"/>
    <p:sldId id="457" r:id="rId16"/>
    <p:sldId id="458" r:id="rId17"/>
    <p:sldId id="459" r:id="rId18"/>
    <p:sldId id="460" r:id="rId19"/>
    <p:sldId id="462" r:id="rId20"/>
    <p:sldId id="461" r:id="rId21"/>
    <p:sldId id="4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306" y="96"/>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3/5/2022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3/5/2022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8126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36964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388135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48389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178180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334450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20347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331086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241466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12559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316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38352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241126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356255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71886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8393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408224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pic>
        <p:nvPicPr>
          <p:cNvPr id="4" name="Picture 3" descr="A picture containing diagram&#10;&#10;Description automatically generated">
            <a:extLst>
              <a:ext uri="{FF2B5EF4-FFF2-40B4-BE49-F238E27FC236}">
                <a16:creationId xmlns:a16="http://schemas.microsoft.com/office/drawing/2014/main" id="{97664B5A-335A-4974-A915-536D7FEBD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45849FE3-A71F-4B93-81F5-3BFC39AACC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3/5/2022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jp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ideo" Target="https://www.youtube.com/embed/T5YS01Lluuk?feature=oembed" TargetMode="External"/><Relationship Id="rId6" Type="http://schemas.openxmlformats.org/officeDocument/2006/relationships/hyperlink" Target="https://youtu.be/T5YS01Lluuk"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youtu.be/Vnujhnn3RQE" TargetMode="External"/><Relationship Id="rId2" Type="http://schemas.openxmlformats.org/officeDocument/2006/relationships/slideLayout" Target="../slideLayouts/slideLayout1.xml"/><Relationship Id="rId1" Type="http://schemas.openxmlformats.org/officeDocument/2006/relationships/video" Target="https://www.youtube.com/embed/Vnujhnn3RQE?feature=oembed" TargetMode="External"/><Relationship Id="rId6" Type="http://schemas.openxmlformats.org/officeDocument/2006/relationships/image" Target="../media/image25.jpeg"/><Relationship Id="rId5" Type="http://schemas.openxmlformats.org/officeDocument/2006/relationships/image" Target="../media/image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1032" name="Picture 8" descr="transfiguración 2">
            <a:extLst>
              <a:ext uri="{FF2B5EF4-FFF2-40B4-BE49-F238E27FC236}">
                <a16:creationId xmlns:a16="http://schemas.microsoft.com/office/drawing/2014/main" id="{8335F63C-8AA3-4A29-803E-3BF5ADFE4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66" y="605116"/>
            <a:ext cx="3714601" cy="54012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299012" y="2695198"/>
            <a:ext cx="9179859" cy="1885766"/>
          </a:xfrm>
        </p:spPr>
        <p:txBody>
          <a:bodyPr anchor="t" anchorCtr="0">
            <a:normAutofit fontScale="90000"/>
          </a:bodyPr>
          <a:lstStyle/>
          <a:p>
            <a:pPr algn="ctr"/>
            <a:r>
              <a:rPr lang="es-419" sz="3300" dirty="0">
                <a:latin typeface="Comic Sans MS" panose="030F0702030302020204" pitchFamily="66" charset="0"/>
              </a:rPr>
              <a:t>Ministerio Amigos de Jesús y María</a:t>
            </a:r>
            <a:br>
              <a:rPr lang="es-419" dirty="0">
                <a:latin typeface="Comic Sans MS" panose="030F0702030302020204" pitchFamily="66" charset="0"/>
              </a:rPr>
            </a:br>
            <a:r>
              <a:rPr lang="es-419" dirty="0">
                <a:latin typeface="Comic Sans MS" panose="030F0702030302020204" pitchFamily="66" charset="0"/>
              </a:rPr>
              <a:t>La transfiguración</a:t>
            </a:r>
            <a:br>
              <a:rPr lang="es-419" dirty="0">
                <a:latin typeface="Comic Sans MS" panose="030F0702030302020204" pitchFamily="66" charset="0"/>
              </a:rPr>
            </a:br>
            <a:r>
              <a:rPr lang="es-419" sz="2000" b="1" dirty="0">
                <a:latin typeface="Comic Sans MS" panose="030F0702030302020204" pitchFamily="66" charset="0"/>
              </a:rPr>
              <a:t>Ciclo C – II domingo de cuaresma</a:t>
            </a:r>
            <a:br>
              <a:rPr lang="es-419" sz="2000" b="1" dirty="0">
                <a:latin typeface="Comic Sans MS" panose="030F0702030302020204" pitchFamily="66" charset="0"/>
              </a:rPr>
            </a:br>
            <a:r>
              <a:rPr lang="es-419" sz="2000" b="1" dirty="0">
                <a:latin typeface="Comic Sans MS" panose="030F0702030302020204" pitchFamily="66" charset="0"/>
              </a:rPr>
              <a:t>Lucas 9, 28b-36</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a:latin typeface="Comic Sans MS" panose="030F0702030302020204" pitchFamily="66" charset="0"/>
              </a:rPr>
              <a:t>¿Por qué Pedro quiere quedarse en el monte?</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4" name="Picture 8" descr="English: unfoldingWord® Open Bible Stories - 36.html">
            <a:extLst>
              <a:ext uri="{FF2B5EF4-FFF2-40B4-BE49-F238E27FC236}">
                <a16:creationId xmlns:a16="http://schemas.microsoft.com/office/drawing/2014/main" id="{65A15842-2C9B-4C9A-B934-0B62E43F0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88" y="1604681"/>
            <a:ext cx="4519360" cy="25421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234047-F61E-4FA2-97A0-C78BA06F8BA6}"/>
              </a:ext>
            </a:extLst>
          </p:cNvPr>
          <p:cNvSpPr txBox="1"/>
          <p:nvPr/>
        </p:nvSpPr>
        <p:spPr>
          <a:xfrm>
            <a:off x="5522192" y="2691085"/>
            <a:ext cx="6054112"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Se siente feliz en la gloria de Dios.</a:t>
            </a:r>
            <a:endParaRPr lang="es-419" sz="2400" dirty="0">
              <a:highlight>
                <a:srgbClr val="FFFF00"/>
              </a:highlight>
              <a:latin typeface="Comic Sans MS" panose="030F0702030302020204" pitchFamily="66" charset="0"/>
            </a:endParaRPr>
          </a:p>
        </p:txBody>
      </p:sp>
      <p:sp>
        <p:nvSpPr>
          <p:cNvPr id="16" name="TextBox 15">
            <a:extLst>
              <a:ext uri="{FF2B5EF4-FFF2-40B4-BE49-F238E27FC236}">
                <a16:creationId xmlns:a16="http://schemas.microsoft.com/office/drawing/2014/main" id="{0B7D3925-84D8-487D-98B1-ECB616A07F19}"/>
              </a:ext>
            </a:extLst>
          </p:cNvPr>
          <p:cNvSpPr txBox="1"/>
          <p:nvPr/>
        </p:nvSpPr>
        <p:spPr>
          <a:xfrm>
            <a:off x="527344" y="4750875"/>
            <a:ext cx="8010144" cy="461665"/>
          </a:xfrm>
          <a:prstGeom prst="rect">
            <a:avLst/>
          </a:prstGeom>
          <a:noFill/>
        </p:spPr>
        <p:txBody>
          <a:bodyPr wrap="square">
            <a:spAutoFit/>
          </a:bodyPr>
          <a:lstStyle/>
          <a:p>
            <a:r>
              <a:rPr lang="es-ES" sz="2400" cap="all" dirty="0">
                <a:solidFill>
                  <a:schemeClr val="bg1"/>
                </a:solidFill>
                <a:latin typeface="Comic Sans MS" panose="030F0702030302020204" pitchFamily="66" charset="0"/>
              </a:rPr>
              <a:t>¿Por qué Dios les habla? </a:t>
            </a:r>
            <a:endParaRPr lang="es-419" sz="2400" cap="all" dirty="0">
              <a:solidFill>
                <a:schemeClr val="bg1"/>
              </a:solidFill>
            </a:endParaRPr>
          </a:p>
        </p:txBody>
      </p:sp>
      <p:sp>
        <p:nvSpPr>
          <p:cNvPr id="18" name="TextBox 17">
            <a:extLst>
              <a:ext uri="{FF2B5EF4-FFF2-40B4-BE49-F238E27FC236}">
                <a16:creationId xmlns:a16="http://schemas.microsoft.com/office/drawing/2014/main" id="{48C8D780-821C-4078-A7F2-60C787E52B8F}"/>
              </a:ext>
            </a:extLst>
          </p:cNvPr>
          <p:cNvSpPr txBox="1"/>
          <p:nvPr/>
        </p:nvSpPr>
        <p:spPr>
          <a:xfrm>
            <a:off x="527344" y="5437691"/>
            <a:ext cx="11414720"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Quiere confirmar que Jesús es su hijo, el Prometido, y hay que escucharlo</a:t>
            </a:r>
            <a:endParaRPr lang="es-419" sz="2400" dirty="0"/>
          </a:p>
        </p:txBody>
      </p:sp>
    </p:spTree>
    <p:extLst>
      <p:ext uri="{BB962C8B-B14F-4D97-AF65-F5344CB8AC3E}">
        <p14:creationId xmlns:p14="http://schemas.microsoft.com/office/powerpoint/2010/main" val="3583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a:latin typeface="Comic Sans MS" panose="030F0702030302020204" pitchFamily="66" charset="0"/>
              </a:rPr>
              <a:t>¿Cómo escuchamos a Jesús?</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034" name="Picture 10" descr="PNG y SVG de orar con fondo transparente para descargar">
            <a:extLst>
              <a:ext uri="{FF2B5EF4-FFF2-40B4-BE49-F238E27FC236}">
                <a16:creationId xmlns:a16="http://schemas.microsoft.com/office/drawing/2014/main" id="{C520A78E-0B9C-4307-8164-7CBC2E2B8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35" y="1033852"/>
            <a:ext cx="3388209" cy="3388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blia Imágenes PNG Transparente Descarga gratuita | PNGMart">
            <a:extLst>
              <a:ext uri="{FF2B5EF4-FFF2-40B4-BE49-F238E27FC236}">
                <a16:creationId xmlns:a16="http://schemas.microsoft.com/office/drawing/2014/main" id="{6ED15BA2-9755-47A9-B639-E6B71C556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865" y="1021182"/>
            <a:ext cx="4643005" cy="17510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Silhouette of a family walking together SVG DXF EPS PNG - 104 craft  icon packs - Vector icon packs - SVG, PSD, PNG, EPS &amp;amp;amp; Icon">
            <a:extLst>
              <a:ext uri="{FF2B5EF4-FFF2-40B4-BE49-F238E27FC236}">
                <a16:creationId xmlns:a16="http://schemas.microsoft.com/office/drawing/2014/main" id="{FFE7126C-E1D3-4BC3-825D-9EA78AB58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824" y="2746070"/>
            <a:ext cx="2335149" cy="23351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NG y SVG de sacerdote con fondo transparente para descargar">
            <a:extLst>
              <a:ext uri="{FF2B5EF4-FFF2-40B4-BE49-F238E27FC236}">
                <a16:creationId xmlns:a16="http://schemas.microsoft.com/office/drawing/2014/main" id="{E20B210E-B8B4-4192-AD63-43673154D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520" y="-890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BE1259E-0BCB-4673-B236-BE8D6801D2B0}"/>
              </a:ext>
            </a:extLst>
          </p:cNvPr>
          <p:cNvSpPr txBox="1"/>
          <p:nvPr/>
        </p:nvSpPr>
        <p:spPr>
          <a:xfrm>
            <a:off x="815790" y="4227835"/>
            <a:ext cx="1813356" cy="369332"/>
          </a:xfrm>
          <a:prstGeom prst="rect">
            <a:avLst/>
          </a:prstGeom>
          <a:noFill/>
        </p:spPr>
        <p:txBody>
          <a:bodyPr wrap="square">
            <a:spAutoFit/>
          </a:bodyPr>
          <a:lstStyle/>
          <a:p>
            <a:r>
              <a:rPr lang="es-ES" dirty="0">
                <a:highlight>
                  <a:srgbClr val="FFFF00"/>
                </a:highlight>
                <a:latin typeface="Comic Sans MS" panose="030F0702030302020204" pitchFamily="66" charset="0"/>
              </a:rPr>
              <a:t>En la oración; </a:t>
            </a:r>
            <a:endParaRPr lang="es-419" dirty="0"/>
          </a:p>
        </p:txBody>
      </p:sp>
      <p:sp>
        <p:nvSpPr>
          <p:cNvPr id="33" name="TextBox 32">
            <a:extLst>
              <a:ext uri="{FF2B5EF4-FFF2-40B4-BE49-F238E27FC236}">
                <a16:creationId xmlns:a16="http://schemas.microsoft.com/office/drawing/2014/main" id="{73CC2E6E-83E7-49F1-A35B-AAFED1FBC7F9}"/>
              </a:ext>
            </a:extLst>
          </p:cNvPr>
          <p:cNvSpPr txBox="1"/>
          <p:nvPr/>
        </p:nvSpPr>
        <p:spPr>
          <a:xfrm>
            <a:off x="3636091" y="1272433"/>
            <a:ext cx="1942404" cy="369332"/>
          </a:xfrm>
          <a:prstGeom prst="rect">
            <a:avLst/>
          </a:prstGeom>
          <a:noFill/>
        </p:spPr>
        <p:txBody>
          <a:bodyPr wrap="square">
            <a:spAutoFit/>
          </a:bodyPr>
          <a:lstStyle/>
          <a:p>
            <a:r>
              <a:rPr lang="es-ES" dirty="0">
                <a:highlight>
                  <a:srgbClr val="FFFF00"/>
                </a:highlight>
                <a:latin typeface="Comic Sans MS" panose="030F0702030302020204" pitchFamily="66" charset="0"/>
              </a:rPr>
              <a:t>en el Evangelio; </a:t>
            </a:r>
            <a:endParaRPr lang="es-419" dirty="0"/>
          </a:p>
        </p:txBody>
      </p:sp>
      <p:sp>
        <p:nvSpPr>
          <p:cNvPr id="35" name="TextBox 34">
            <a:extLst>
              <a:ext uri="{FF2B5EF4-FFF2-40B4-BE49-F238E27FC236}">
                <a16:creationId xmlns:a16="http://schemas.microsoft.com/office/drawing/2014/main" id="{48BB4E07-50EB-4DE7-89EC-F97E35EF014D}"/>
              </a:ext>
            </a:extLst>
          </p:cNvPr>
          <p:cNvSpPr txBox="1"/>
          <p:nvPr/>
        </p:nvSpPr>
        <p:spPr>
          <a:xfrm>
            <a:off x="3577957" y="4798247"/>
            <a:ext cx="3227832" cy="369332"/>
          </a:xfrm>
          <a:prstGeom prst="rect">
            <a:avLst/>
          </a:prstGeom>
          <a:noFill/>
        </p:spPr>
        <p:txBody>
          <a:bodyPr wrap="square">
            <a:spAutoFit/>
          </a:bodyPr>
          <a:lstStyle/>
          <a:p>
            <a:r>
              <a:rPr lang="es-ES" dirty="0">
                <a:highlight>
                  <a:srgbClr val="FFFF00"/>
                </a:highlight>
                <a:latin typeface="Comic Sans MS" panose="030F0702030302020204" pitchFamily="66" charset="0"/>
              </a:rPr>
              <a:t>a través de nuestros padres, </a:t>
            </a:r>
            <a:endParaRPr lang="es-419" dirty="0"/>
          </a:p>
        </p:txBody>
      </p:sp>
      <p:sp>
        <p:nvSpPr>
          <p:cNvPr id="37" name="TextBox 36">
            <a:extLst>
              <a:ext uri="{FF2B5EF4-FFF2-40B4-BE49-F238E27FC236}">
                <a16:creationId xmlns:a16="http://schemas.microsoft.com/office/drawing/2014/main" id="{35C6F97A-0C08-4634-90B2-F3740370BC5B}"/>
              </a:ext>
            </a:extLst>
          </p:cNvPr>
          <p:cNvSpPr txBox="1"/>
          <p:nvPr/>
        </p:nvSpPr>
        <p:spPr>
          <a:xfrm>
            <a:off x="7265799" y="2907989"/>
            <a:ext cx="1788348" cy="369332"/>
          </a:xfrm>
          <a:prstGeom prst="rect">
            <a:avLst/>
          </a:prstGeom>
          <a:noFill/>
        </p:spPr>
        <p:txBody>
          <a:bodyPr wrap="square">
            <a:spAutoFit/>
          </a:bodyPr>
          <a:lstStyle/>
          <a:p>
            <a:r>
              <a:rPr lang="es-ES" dirty="0">
                <a:highlight>
                  <a:srgbClr val="FFFF00"/>
                </a:highlight>
                <a:latin typeface="Comic Sans MS" panose="030F0702030302020204" pitchFamily="66" charset="0"/>
              </a:rPr>
              <a:t>sacerdotes, </a:t>
            </a:r>
            <a:endParaRPr lang="es-419" dirty="0"/>
          </a:p>
        </p:txBody>
      </p:sp>
      <p:pic>
        <p:nvPicPr>
          <p:cNvPr id="1060" name="Picture 36" descr="Fondo transparente del profesor | PNG Mart">
            <a:extLst>
              <a:ext uri="{FF2B5EF4-FFF2-40B4-BE49-F238E27FC236}">
                <a16:creationId xmlns:a16="http://schemas.microsoft.com/office/drawing/2014/main" id="{92747C4E-A448-43FE-8818-70B348263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60" y="4941590"/>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DB65B23-DB64-44A3-8846-689EFB437F43}"/>
              </a:ext>
            </a:extLst>
          </p:cNvPr>
          <p:cNvSpPr txBox="1"/>
          <p:nvPr/>
        </p:nvSpPr>
        <p:spPr>
          <a:xfrm>
            <a:off x="3153512" y="6349742"/>
            <a:ext cx="1244432" cy="369332"/>
          </a:xfrm>
          <a:prstGeom prst="rect">
            <a:avLst/>
          </a:prstGeom>
          <a:noFill/>
        </p:spPr>
        <p:txBody>
          <a:bodyPr wrap="square">
            <a:spAutoFit/>
          </a:bodyPr>
          <a:lstStyle/>
          <a:p>
            <a:r>
              <a:rPr lang="es-ES" dirty="0">
                <a:highlight>
                  <a:srgbClr val="FFFF00"/>
                </a:highlight>
                <a:latin typeface="Comic Sans MS" panose="030F0702030302020204" pitchFamily="66" charset="0"/>
              </a:rPr>
              <a:t>maestros; </a:t>
            </a:r>
            <a:endParaRPr lang="es-419" dirty="0"/>
          </a:p>
        </p:txBody>
      </p:sp>
      <p:pic>
        <p:nvPicPr>
          <p:cNvPr id="1062" name="Picture 38" descr="Paisaje De Fondo Sin Fisuras. Jardín Fondo Transparente. Fondo Del Girasol  Jardín. Flor De Fondo Del Paisaje. Claro Fondo Del Día Paisaje. La  Naturaleza De Fondo. Ilustraciones Vectoriales, Clip Art Vectorizado Libre">
            <a:extLst>
              <a:ext uri="{FF2B5EF4-FFF2-40B4-BE49-F238E27FC236}">
                <a16:creationId xmlns:a16="http://schemas.microsoft.com/office/drawing/2014/main" id="{741C5E18-E17B-42BC-A8A5-B6FF1428A7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0675" y="3931920"/>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8C8D780-821C-4078-A7F2-60C787E52B8F}"/>
              </a:ext>
            </a:extLst>
          </p:cNvPr>
          <p:cNvSpPr txBox="1"/>
          <p:nvPr/>
        </p:nvSpPr>
        <p:spPr>
          <a:xfrm>
            <a:off x="9676519" y="4158733"/>
            <a:ext cx="2107918" cy="369332"/>
          </a:xfrm>
          <a:prstGeom prst="rect">
            <a:avLst/>
          </a:prstGeom>
          <a:noFill/>
        </p:spPr>
        <p:txBody>
          <a:bodyPr wrap="square">
            <a:spAutoFit/>
          </a:bodyPr>
          <a:lstStyle/>
          <a:p>
            <a:r>
              <a:rPr lang="es-ES" dirty="0">
                <a:highlight>
                  <a:srgbClr val="FFFF00"/>
                </a:highlight>
                <a:latin typeface="Comic Sans MS" panose="030F0702030302020204" pitchFamily="66" charset="0"/>
              </a:rPr>
              <a:t>en la naturaleza…</a:t>
            </a:r>
            <a:endParaRPr lang="es-419"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269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wipe(down)">
                                      <p:cBhvr>
                                        <p:cTn id="14" dur="500"/>
                                        <p:tgtEl>
                                          <p:spTgt spid="103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wheel(1)">
                                      <p:cBhvr>
                                        <p:cTn id="22" dur="2000"/>
                                        <p:tgtEl>
                                          <p:spTgt spid="104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48"/>
                                        </p:tgtEl>
                                        <p:attrNameLst>
                                          <p:attrName>style.visibility</p:attrName>
                                        </p:attrNameLst>
                                      </p:cBhvr>
                                      <p:to>
                                        <p:strVal val="visible"/>
                                      </p:to>
                                    </p:set>
                                    <p:animEffect transition="in" filter="randombar(horizontal)">
                                      <p:cBhvr>
                                        <p:cTn id="30" dur="500"/>
                                        <p:tgtEl>
                                          <p:spTgt spid="104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60"/>
                                        </p:tgtEl>
                                        <p:attrNameLst>
                                          <p:attrName>style.visibility</p:attrName>
                                        </p:attrNameLst>
                                      </p:cBhvr>
                                      <p:to>
                                        <p:strVal val="visible"/>
                                      </p:to>
                                    </p:set>
                                    <p:animEffect transition="in" filter="circle(in)">
                                      <p:cBhvr>
                                        <p:cTn id="44" dur="2000"/>
                                        <p:tgtEl>
                                          <p:spTgt spid="106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2"/>
                                        </p:tgtEl>
                                        <p:attrNameLst>
                                          <p:attrName>style.visibility</p:attrName>
                                        </p:attrNameLst>
                                      </p:cBhvr>
                                      <p:to>
                                        <p:strVal val="visible"/>
                                      </p:to>
                                    </p:set>
                                    <p:animEffect transition="in" filter="fade">
                                      <p:cBhvr>
                                        <p:cTn id="52" dur="500"/>
                                        <p:tgtEl>
                                          <p:spTgt spid="10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3" grpId="0"/>
      <p:bldP spid="35" grpId="0"/>
      <p:bldP spid="37" grpId="0"/>
      <p:bldP spid="4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rot="20474485">
            <a:off x="1101085" y="3429000"/>
            <a:ext cx="9179859" cy="783107"/>
          </a:xfrm>
        </p:spPr>
        <p:txBody>
          <a:bodyPr anchor="t" anchorCtr="0">
            <a:noAutofit/>
          </a:bodyPr>
          <a:lstStyle/>
          <a:p>
            <a:pPr algn="ctr"/>
            <a:r>
              <a:rPr lang="es-419" sz="8000" b="1" dirty="0">
                <a:latin typeface="Comic Sans MS" panose="030F0702030302020204" pitchFamily="66" charset="0"/>
              </a:rPr>
              <a:t>actividades</a:t>
            </a:r>
          </a:p>
        </p:txBody>
      </p:sp>
    </p:spTree>
    <p:extLst>
      <p:ext uri="{BB962C8B-B14F-4D97-AF65-F5344CB8AC3E}">
        <p14:creationId xmlns:p14="http://schemas.microsoft.com/office/powerpoint/2010/main" val="138539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27365"/>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TextBox 10">
            <a:extLst>
              <a:ext uri="{FF2B5EF4-FFF2-40B4-BE49-F238E27FC236}">
                <a16:creationId xmlns:a16="http://schemas.microsoft.com/office/drawing/2014/main" id="{CED884B0-D15F-49BD-8AF4-B99295A5027C}"/>
              </a:ext>
            </a:extLst>
          </p:cNvPr>
          <p:cNvSpPr txBox="1"/>
          <p:nvPr/>
        </p:nvSpPr>
        <p:spPr>
          <a:xfrm>
            <a:off x="138954" y="147918"/>
            <a:ext cx="9811870" cy="830997"/>
          </a:xfrm>
          <a:prstGeom prst="rect">
            <a:avLst/>
          </a:prstGeom>
          <a:noFill/>
        </p:spPr>
        <p:txBody>
          <a:bodyPr wrap="square">
            <a:spAutoFit/>
          </a:bodyPr>
          <a:lstStyle/>
          <a:p>
            <a:r>
              <a:rPr lang="es-ES" sz="2400" dirty="0">
                <a:solidFill>
                  <a:schemeClr val="bg1"/>
                </a:solidFill>
                <a:latin typeface="Comic Sans MS" panose="030F0702030302020204" pitchFamily="66" charset="0"/>
              </a:rPr>
              <a:t>Colorear y cortar. Pegar papel brilloso o pégale escarcha alrededor de las personas, monta lo cortado en papel de color</a:t>
            </a:r>
            <a:endParaRPr lang="es-419" sz="2400" dirty="0">
              <a:solidFill>
                <a:schemeClr val="bg1"/>
              </a:solidFill>
              <a:latin typeface="Comic Sans MS" panose="030F0702030302020204" pitchFamily="66" charset="0"/>
            </a:endParaRPr>
          </a:p>
        </p:txBody>
      </p:sp>
      <p:pic>
        <p:nvPicPr>
          <p:cNvPr id="13" name="Picture 12">
            <a:extLst>
              <a:ext uri="{FF2B5EF4-FFF2-40B4-BE49-F238E27FC236}">
                <a16:creationId xmlns:a16="http://schemas.microsoft.com/office/drawing/2014/main" id="{00B1A8A4-08E8-4CDE-9983-E1CFAFCE920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38917" y="1109132"/>
            <a:ext cx="4383741" cy="5721503"/>
          </a:xfrm>
          <a:prstGeom prst="rect">
            <a:avLst/>
          </a:prstGeom>
        </p:spPr>
      </p:pic>
    </p:spTree>
    <p:extLst>
      <p:ext uri="{BB962C8B-B14F-4D97-AF65-F5344CB8AC3E}">
        <p14:creationId xmlns:p14="http://schemas.microsoft.com/office/powerpoint/2010/main" val="18348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7" name="Picture 6">
            <a:extLst>
              <a:ext uri="{FF2B5EF4-FFF2-40B4-BE49-F238E27FC236}">
                <a16:creationId xmlns:a16="http://schemas.microsoft.com/office/drawing/2014/main" id="{352D5C70-86C9-4D5E-94D8-E96697D1E53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8722" y="147919"/>
            <a:ext cx="6165458" cy="6575135"/>
          </a:xfrm>
          <a:prstGeom prst="rect">
            <a:avLst/>
          </a:prstGeom>
        </p:spPr>
      </p:pic>
      <p:pic>
        <p:nvPicPr>
          <p:cNvPr id="9" name="Picture 8">
            <a:extLst>
              <a:ext uri="{FF2B5EF4-FFF2-40B4-BE49-F238E27FC236}">
                <a16:creationId xmlns:a16="http://schemas.microsoft.com/office/drawing/2014/main" id="{56ACB54D-4E6D-47A8-AF0B-828E263E565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877510" y="1828799"/>
            <a:ext cx="4831977" cy="331694"/>
          </a:xfrm>
          <a:prstGeom prst="rect">
            <a:avLst/>
          </a:prstGeom>
        </p:spPr>
      </p:pic>
      <p:pic>
        <p:nvPicPr>
          <p:cNvPr id="10" name="Picture 9">
            <a:extLst>
              <a:ext uri="{FF2B5EF4-FFF2-40B4-BE49-F238E27FC236}">
                <a16:creationId xmlns:a16="http://schemas.microsoft.com/office/drawing/2014/main" id="{D58B638A-56D7-420F-9A3E-7E2904BFD84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070490" y="2236304"/>
            <a:ext cx="2579581" cy="4486750"/>
          </a:xfrm>
          <a:prstGeom prst="rect">
            <a:avLst/>
          </a:prstGeom>
        </p:spPr>
      </p:pic>
      <p:sp>
        <p:nvSpPr>
          <p:cNvPr id="11" name="TextBox 10">
            <a:extLst>
              <a:ext uri="{FF2B5EF4-FFF2-40B4-BE49-F238E27FC236}">
                <a16:creationId xmlns:a16="http://schemas.microsoft.com/office/drawing/2014/main" id="{8F465CF2-BE15-42C2-9A32-3A063E38BCB6}"/>
              </a:ext>
            </a:extLst>
          </p:cNvPr>
          <p:cNvSpPr txBox="1"/>
          <p:nvPr/>
        </p:nvSpPr>
        <p:spPr>
          <a:xfrm>
            <a:off x="866651" y="878541"/>
            <a:ext cx="3155348" cy="369332"/>
          </a:xfrm>
          <a:prstGeom prst="rect">
            <a:avLst/>
          </a:prstGeom>
          <a:noFill/>
        </p:spPr>
        <p:txBody>
          <a:bodyPr wrap="square" rtlCol="0">
            <a:spAutoFit/>
          </a:bodyPr>
          <a:lstStyle/>
          <a:p>
            <a:r>
              <a:rPr lang="es-419" b="1" dirty="0">
                <a:solidFill>
                  <a:srgbClr val="FF0000"/>
                </a:solidFill>
              </a:rPr>
              <a:t>S     a   n    t     i    a    g    o</a:t>
            </a:r>
          </a:p>
        </p:txBody>
      </p:sp>
      <p:sp>
        <p:nvSpPr>
          <p:cNvPr id="12" name="TextBox 11">
            <a:extLst>
              <a:ext uri="{FF2B5EF4-FFF2-40B4-BE49-F238E27FC236}">
                <a16:creationId xmlns:a16="http://schemas.microsoft.com/office/drawing/2014/main" id="{D16B97BA-4A87-4FED-94FC-4160118494E1}"/>
              </a:ext>
            </a:extLst>
          </p:cNvPr>
          <p:cNvSpPr txBox="1"/>
          <p:nvPr/>
        </p:nvSpPr>
        <p:spPr>
          <a:xfrm>
            <a:off x="2336863" y="1828799"/>
            <a:ext cx="1840690" cy="369332"/>
          </a:xfrm>
          <a:prstGeom prst="rect">
            <a:avLst/>
          </a:prstGeom>
          <a:noFill/>
        </p:spPr>
        <p:txBody>
          <a:bodyPr wrap="square" rtlCol="0">
            <a:spAutoFit/>
          </a:bodyPr>
          <a:lstStyle/>
          <a:p>
            <a:r>
              <a:rPr lang="es-419" b="1" dirty="0">
                <a:solidFill>
                  <a:srgbClr val="FF0000"/>
                </a:solidFill>
              </a:rPr>
              <a:t>P     e    d   r    o</a:t>
            </a:r>
          </a:p>
        </p:txBody>
      </p:sp>
      <p:sp>
        <p:nvSpPr>
          <p:cNvPr id="13" name="TextBox 12">
            <a:extLst>
              <a:ext uri="{FF2B5EF4-FFF2-40B4-BE49-F238E27FC236}">
                <a16:creationId xmlns:a16="http://schemas.microsoft.com/office/drawing/2014/main" id="{734F8896-859D-4B57-9A2C-96C621067ACE}"/>
              </a:ext>
            </a:extLst>
          </p:cNvPr>
          <p:cNvSpPr txBox="1"/>
          <p:nvPr/>
        </p:nvSpPr>
        <p:spPr>
          <a:xfrm>
            <a:off x="2339748" y="2438398"/>
            <a:ext cx="2599805" cy="369332"/>
          </a:xfrm>
          <a:prstGeom prst="rect">
            <a:avLst/>
          </a:prstGeom>
          <a:noFill/>
        </p:spPr>
        <p:txBody>
          <a:bodyPr wrap="square" rtlCol="0">
            <a:spAutoFit/>
          </a:bodyPr>
          <a:lstStyle/>
          <a:p>
            <a:r>
              <a:rPr lang="es-419" b="1" dirty="0">
                <a:solidFill>
                  <a:srgbClr val="FF0000"/>
                </a:solidFill>
              </a:rPr>
              <a:t>T     i     e   n    d    a   s</a:t>
            </a:r>
          </a:p>
        </p:txBody>
      </p:sp>
      <p:sp>
        <p:nvSpPr>
          <p:cNvPr id="14" name="TextBox 13">
            <a:extLst>
              <a:ext uri="{FF2B5EF4-FFF2-40B4-BE49-F238E27FC236}">
                <a16:creationId xmlns:a16="http://schemas.microsoft.com/office/drawing/2014/main" id="{49C44FE8-2B91-43CE-A56A-739FA68C7895}"/>
              </a:ext>
            </a:extLst>
          </p:cNvPr>
          <p:cNvSpPr txBox="1"/>
          <p:nvPr/>
        </p:nvSpPr>
        <p:spPr>
          <a:xfrm>
            <a:off x="866651" y="3066153"/>
            <a:ext cx="3155348" cy="369332"/>
          </a:xfrm>
          <a:prstGeom prst="rect">
            <a:avLst/>
          </a:prstGeom>
          <a:noFill/>
        </p:spPr>
        <p:txBody>
          <a:bodyPr wrap="square" rtlCol="0">
            <a:spAutoFit/>
          </a:bodyPr>
          <a:lstStyle/>
          <a:p>
            <a:r>
              <a:rPr lang="es-419" b="1" dirty="0">
                <a:solidFill>
                  <a:srgbClr val="FF0000"/>
                </a:solidFill>
              </a:rPr>
              <a:t>M   o    i     s    e    s  </a:t>
            </a:r>
          </a:p>
        </p:txBody>
      </p:sp>
      <p:sp>
        <p:nvSpPr>
          <p:cNvPr id="15" name="TextBox 14">
            <a:extLst>
              <a:ext uri="{FF2B5EF4-FFF2-40B4-BE49-F238E27FC236}">
                <a16:creationId xmlns:a16="http://schemas.microsoft.com/office/drawing/2014/main" id="{1F6D70B9-2AC9-41C0-A990-F12676DA75E5}"/>
              </a:ext>
            </a:extLst>
          </p:cNvPr>
          <p:cNvSpPr txBox="1"/>
          <p:nvPr/>
        </p:nvSpPr>
        <p:spPr>
          <a:xfrm>
            <a:off x="1299523" y="278376"/>
            <a:ext cx="315941" cy="1200329"/>
          </a:xfrm>
          <a:prstGeom prst="rect">
            <a:avLst/>
          </a:prstGeom>
          <a:noFill/>
        </p:spPr>
        <p:txBody>
          <a:bodyPr wrap="square" rtlCol="0">
            <a:spAutoFit/>
          </a:bodyPr>
          <a:lstStyle/>
          <a:p>
            <a:r>
              <a:rPr lang="es-419" b="1" dirty="0">
                <a:solidFill>
                  <a:srgbClr val="FF0000"/>
                </a:solidFill>
              </a:rPr>
              <a:t>J</a:t>
            </a:r>
          </a:p>
          <a:p>
            <a:r>
              <a:rPr lang="es-419" b="1" dirty="0">
                <a:solidFill>
                  <a:srgbClr val="FF0000"/>
                </a:solidFill>
              </a:rPr>
              <a:t>u</a:t>
            </a:r>
          </a:p>
          <a:p>
            <a:endParaRPr lang="es-419" b="1" dirty="0">
              <a:solidFill>
                <a:srgbClr val="FF0000"/>
              </a:solidFill>
            </a:endParaRPr>
          </a:p>
          <a:p>
            <a:r>
              <a:rPr lang="es-419" b="1" dirty="0">
                <a:solidFill>
                  <a:srgbClr val="FF0000"/>
                </a:solidFill>
              </a:rPr>
              <a:t>n</a:t>
            </a:r>
          </a:p>
        </p:txBody>
      </p:sp>
      <p:sp>
        <p:nvSpPr>
          <p:cNvPr id="16" name="TextBox 15">
            <a:extLst>
              <a:ext uri="{FF2B5EF4-FFF2-40B4-BE49-F238E27FC236}">
                <a16:creationId xmlns:a16="http://schemas.microsoft.com/office/drawing/2014/main" id="{A8431672-A2CB-41C1-A0E2-BC1B56D3B2FF}"/>
              </a:ext>
            </a:extLst>
          </p:cNvPr>
          <p:cNvSpPr txBox="1"/>
          <p:nvPr/>
        </p:nvSpPr>
        <p:spPr>
          <a:xfrm>
            <a:off x="3481679" y="938172"/>
            <a:ext cx="315941" cy="1477328"/>
          </a:xfrm>
          <a:prstGeom prst="rect">
            <a:avLst/>
          </a:prstGeom>
          <a:noFill/>
        </p:spPr>
        <p:txBody>
          <a:bodyPr wrap="square" rtlCol="0">
            <a:spAutoFit/>
          </a:bodyPr>
          <a:lstStyle/>
          <a:p>
            <a:endParaRPr lang="es-419" b="1" dirty="0">
              <a:solidFill>
                <a:srgbClr val="0000FF"/>
              </a:solidFill>
            </a:endParaRPr>
          </a:p>
          <a:p>
            <a:r>
              <a:rPr lang="es-419" b="1" dirty="0">
                <a:solidFill>
                  <a:srgbClr val="FF0000"/>
                </a:solidFill>
              </a:rPr>
              <a:t>r</a:t>
            </a:r>
          </a:p>
          <a:p>
            <a:r>
              <a:rPr lang="es-419" b="1" dirty="0">
                <a:solidFill>
                  <a:srgbClr val="FF0000"/>
                </a:solidFill>
              </a:rPr>
              <a:t>a</a:t>
            </a:r>
          </a:p>
          <a:p>
            <a:endParaRPr lang="es-419" b="1" dirty="0">
              <a:solidFill>
                <a:srgbClr val="0000FF"/>
              </a:solidFill>
            </a:endParaRPr>
          </a:p>
          <a:p>
            <a:endParaRPr lang="es-419" b="1" dirty="0">
              <a:solidFill>
                <a:srgbClr val="0000FF"/>
              </a:solidFill>
            </a:endParaRPr>
          </a:p>
        </p:txBody>
      </p:sp>
      <p:sp>
        <p:nvSpPr>
          <p:cNvPr id="17" name="TextBox 16">
            <a:extLst>
              <a:ext uri="{FF2B5EF4-FFF2-40B4-BE49-F238E27FC236}">
                <a16:creationId xmlns:a16="http://schemas.microsoft.com/office/drawing/2014/main" id="{E814B564-B15F-43C1-9021-D892EB45D8E8}"/>
              </a:ext>
            </a:extLst>
          </p:cNvPr>
          <p:cNvSpPr txBox="1"/>
          <p:nvPr/>
        </p:nvSpPr>
        <p:spPr>
          <a:xfrm>
            <a:off x="4585389" y="1588825"/>
            <a:ext cx="315941" cy="1477328"/>
          </a:xfrm>
          <a:prstGeom prst="rect">
            <a:avLst/>
          </a:prstGeom>
          <a:noFill/>
        </p:spPr>
        <p:txBody>
          <a:bodyPr wrap="square" rtlCol="0">
            <a:spAutoFit/>
          </a:bodyPr>
          <a:lstStyle/>
          <a:p>
            <a:r>
              <a:rPr lang="es-419" b="1" dirty="0">
                <a:solidFill>
                  <a:srgbClr val="FF0000"/>
                </a:solidFill>
              </a:rPr>
              <a:t>D</a:t>
            </a:r>
          </a:p>
          <a:p>
            <a:r>
              <a:rPr lang="es-419" b="1" dirty="0" err="1">
                <a:solidFill>
                  <a:srgbClr val="FF0000"/>
                </a:solidFill>
              </a:rPr>
              <a:t>io</a:t>
            </a:r>
            <a:endParaRPr lang="es-419" b="1" dirty="0">
              <a:solidFill>
                <a:srgbClr val="FF0000"/>
              </a:solidFill>
            </a:endParaRPr>
          </a:p>
          <a:p>
            <a:endParaRPr lang="es-419" b="1" dirty="0">
              <a:solidFill>
                <a:srgbClr val="FF0000"/>
              </a:solidFill>
            </a:endParaRPr>
          </a:p>
          <a:p>
            <a:endParaRPr lang="es-419" b="1" dirty="0">
              <a:solidFill>
                <a:srgbClr val="FF0000"/>
              </a:solidFill>
            </a:endParaRPr>
          </a:p>
        </p:txBody>
      </p:sp>
      <p:sp>
        <p:nvSpPr>
          <p:cNvPr id="18" name="TextBox 17">
            <a:extLst>
              <a:ext uri="{FF2B5EF4-FFF2-40B4-BE49-F238E27FC236}">
                <a16:creationId xmlns:a16="http://schemas.microsoft.com/office/drawing/2014/main" id="{250E7A91-485D-48FA-A9A3-B19DF0AD0E79}"/>
              </a:ext>
            </a:extLst>
          </p:cNvPr>
          <p:cNvSpPr txBox="1"/>
          <p:nvPr/>
        </p:nvSpPr>
        <p:spPr>
          <a:xfrm>
            <a:off x="2775632" y="1865824"/>
            <a:ext cx="315941" cy="1200329"/>
          </a:xfrm>
          <a:prstGeom prst="rect">
            <a:avLst/>
          </a:prstGeom>
          <a:noFill/>
        </p:spPr>
        <p:txBody>
          <a:bodyPr wrap="square" rtlCol="0">
            <a:spAutoFit/>
          </a:bodyPr>
          <a:lstStyle/>
          <a:p>
            <a:endParaRPr lang="es-419" b="1" dirty="0">
              <a:solidFill>
                <a:srgbClr val="FF0000"/>
              </a:solidFill>
            </a:endParaRPr>
          </a:p>
          <a:p>
            <a:r>
              <a:rPr lang="es-419" b="1" dirty="0">
                <a:solidFill>
                  <a:srgbClr val="FF0000"/>
                </a:solidFill>
              </a:rPr>
              <a:t>l</a:t>
            </a:r>
          </a:p>
          <a:p>
            <a:endParaRPr lang="es-419" b="1" dirty="0">
              <a:solidFill>
                <a:srgbClr val="FF0000"/>
              </a:solidFill>
            </a:endParaRPr>
          </a:p>
          <a:p>
            <a:r>
              <a:rPr lang="es-419" b="1" dirty="0">
                <a:solidFill>
                  <a:srgbClr val="FF0000"/>
                </a:solidFill>
              </a:rPr>
              <a:t>a</a:t>
            </a:r>
          </a:p>
        </p:txBody>
      </p:sp>
      <p:sp>
        <p:nvSpPr>
          <p:cNvPr id="19" name="TextBox 18">
            <a:extLst>
              <a:ext uri="{FF2B5EF4-FFF2-40B4-BE49-F238E27FC236}">
                <a16:creationId xmlns:a16="http://schemas.microsoft.com/office/drawing/2014/main" id="{7C127BD7-447A-45F0-BB0A-509905D92BD3}"/>
              </a:ext>
            </a:extLst>
          </p:cNvPr>
          <p:cNvSpPr txBox="1"/>
          <p:nvPr/>
        </p:nvSpPr>
        <p:spPr>
          <a:xfrm>
            <a:off x="3491999" y="2779057"/>
            <a:ext cx="315941" cy="923330"/>
          </a:xfrm>
          <a:prstGeom prst="rect">
            <a:avLst/>
          </a:prstGeom>
          <a:noFill/>
        </p:spPr>
        <p:txBody>
          <a:bodyPr wrap="square" rtlCol="0">
            <a:spAutoFit/>
          </a:bodyPr>
          <a:lstStyle/>
          <a:p>
            <a:r>
              <a:rPr lang="es-419" b="1" dirty="0">
                <a:solidFill>
                  <a:srgbClr val="FF0000"/>
                </a:solidFill>
              </a:rPr>
              <a:t>u</a:t>
            </a:r>
          </a:p>
          <a:p>
            <a:r>
              <a:rPr lang="es-419" b="1" dirty="0">
                <a:solidFill>
                  <a:srgbClr val="FF0000"/>
                </a:solidFill>
              </a:rPr>
              <a:t>b</a:t>
            </a:r>
          </a:p>
          <a:p>
            <a:r>
              <a:rPr lang="es-419" b="1" dirty="0">
                <a:solidFill>
                  <a:srgbClr val="FF0000"/>
                </a:solidFill>
              </a:rPr>
              <a:t>e</a:t>
            </a:r>
          </a:p>
        </p:txBody>
      </p:sp>
      <p:sp>
        <p:nvSpPr>
          <p:cNvPr id="20" name="TextBox 19">
            <a:extLst>
              <a:ext uri="{FF2B5EF4-FFF2-40B4-BE49-F238E27FC236}">
                <a16:creationId xmlns:a16="http://schemas.microsoft.com/office/drawing/2014/main" id="{5E9C5B4B-FD10-4CC6-BA7A-BBFF771C433E}"/>
              </a:ext>
            </a:extLst>
          </p:cNvPr>
          <p:cNvSpPr txBox="1"/>
          <p:nvPr/>
        </p:nvSpPr>
        <p:spPr>
          <a:xfrm>
            <a:off x="866651" y="3435485"/>
            <a:ext cx="315941" cy="1200329"/>
          </a:xfrm>
          <a:prstGeom prst="rect">
            <a:avLst/>
          </a:prstGeom>
          <a:noFill/>
        </p:spPr>
        <p:txBody>
          <a:bodyPr wrap="square" rtlCol="0">
            <a:spAutoFit/>
          </a:bodyPr>
          <a:lstStyle/>
          <a:p>
            <a:r>
              <a:rPr lang="es-419" b="1" dirty="0">
                <a:solidFill>
                  <a:srgbClr val="FF0000"/>
                </a:solidFill>
              </a:rPr>
              <a:t>o</a:t>
            </a:r>
          </a:p>
          <a:p>
            <a:r>
              <a:rPr lang="es-419" b="1" dirty="0">
                <a:solidFill>
                  <a:srgbClr val="FF0000"/>
                </a:solidFill>
              </a:rPr>
              <a:t>n</a:t>
            </a:r>
          </a:p>
          <a:p>
            <a:r>
              <a:rPr lang="es-419" b="1" dirty="0">
                <a:solidFill>
                  <a:srgbClr val="FF0000"/>
                </a:solidFill>
              </a:rPr>
              <a:t>t</a:t>
            </a:r>
          </a:p>
          <a:p>
            <a:r>
              <a:rPr lang="es-419" b="1" dirty="0">
                <a:solidFill>
                  <a:srgbClr val="FF0000"/>
                </a:solidFill>
              </a:rPr>
              <a:t>e</a:t>
            </a:r>
          </a:p>
        </p:txBody>
      </p:sp>
    </p:spTree>
    <p:extLst>
      <p:ext uri="{BB962C8B-B14F-4D97-AF65-F5344CB8AC3E}">
        <p14:creationId xmlns:p14="http://schemas.microsoft.com/office/powerpoint/2010/main" val="3028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2" name="TextBox 1">
            <a:extLst>
              <a:ext uri="{FF2B5EF4-FFF2-40B4-BE49-F238E27FC236}">
                <a16:creationId xmlns:a16="http://schemas.microsoft.com/office/drawing/2014/main" id="{36E87020-C2D9-4326-93E7-973DF5E7A917}"/>
              </a:ext>
            </a:extLst>
          </p:cNvPr>
          <p:cNvSpPr txBox="1"/>
          <p:nvPr/>
        </p:nvSpPr>
        <p:spPr>
          <a:xfrm>
            <a:off x="2545977" y="1244024"/>
            <a:ext cx="5091953" cy="1015663"/>
          </a:xfrm>
          <a:prstGeom prst="rect">
            <a:avLst/>
          </a:prstGeom>
          <a:noFill/>
        </p:spPr>
        <p:txBody>
          <a:bodyPr wrap="square" rtlCol="0">
            <a:spAutoFit/>
          </a:bodyPr>
          <a:lstStyle/>
          <a:p>
            <a:r>
              <a:rPr lang="es-419" sz="6000" dirty="0">
                <a:solidFill>
                  <a:schemeClr val="bg1"/>
                </a:solidFill>
                <a:latin typeface="Comic Sans MS" panose="030F0702030302020204" pitchFamily="66" charset="0"/>
              </a:rPr>
              <a:t>Oración</a:t>
            </a:r>
          </a:p>
        </p:txBody>
      </p:sp>
      <p:sp>
        <p:nvSpPr>
          <p:cNvPr id="9" name="TextBox 8">
            <a:extLst>
              <a:ext uri="{FF2B5EF4-FFF2-40B4-BE49-F238E27FC236}">
                <a16:creationId xmlns:a16="http://schemas.microsoft.com/office/drawing/2014/main" id="{82224F85-D478-4C70-B682-B06673A9311A}"/>
              </a:ext>
            </a:extLst>
          </p:cNvPr>
          <p:cNvSpPr txBox="1"/>
          <p:nvPr/>
        </p:nvSpPr>
        <p:spPr>
          <a:xfrm>
            <a:off x="627530" y="2578848"/>
            <a:ext cx="7297270" cy="2554545"/>
          </a:xfrm>
          <a:prstGeom prst="rect">
            <a:avLst/>
          </a:prstGeom>
          <a:noFill/>
        </p:spPr>
        <p:txBody>
          <a:bodyPr wrap="square">
            <a:spAutoFit/>
          </a:bodyPr>
          <a:lstStyle/>
          <a:p>
            <a:r>
              <a:rPr lang="es-ES" sz="3200" dirty="0">
                <a:solidFill>
                  <a:schemeClr val="bg1"/>
                </a:solidFill>
                <a:latin typeface="Comic Sans MS" panose="030F0702030302020204" pitchFamily="66" charset="0"/>
              </a:rPr>
              <a:t>Señor, ayúdame a escuchar y seguir a Jesús siempre. Ayúdame a siempre tener esperanza de la felicidad en el cielo, aunque tenga dificultades y tristezas en este mundo. Amen</a:t>
            </a:r>
            <a:endParaRPr lang="es-419" sz="3200" dirty="0">
              <a:solidFill>
                <a:schemeClr val="bg1"/>
              </a:solidFill>
              <a:latin typeface="Comic Sans MS" panose="030F0702030302020204" pitchFamily="66" charset="0"/>
            </a:endParaRPr>
          </a:p>
        </p:txBody>
      </p:sp>
      <p:pic>
        <p:nvPicPr>
          <p:cNvPr id="2050" name="Picture 2" descr="Jesucristo imágenes transparentes PNG | PNG Mart">
            <a:extLst>
              <a:ext uri="{FF2B5EF4-FFF2-40B4-BE49-F238E27FC236}">
                <a16:creationId xmlns:a16="http://schemas.microsoft.com/office/drawing/2014/main" id="{83D9B889-E8EE-4B12-B857-712F86731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130" y="313765"/>
            <a:ext cx="6692152" cy="66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6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07A09DF6-9584-4310-9AE3-8F30A6385A64}"/>
              </a:ext>
            </a:extLst>
          </p:cNvPr>
          <p:cNvSpPr txBox="1"/>
          <p:nvPr/>
        </p:nvSpPr>
        <p:spPr>
          <a:xfrm>
            <a:off x="411590" y="299428"/>
            <a:ext cx="10076329" cy="584775"/>
          </a:xfrm>
          <a:prstGeom prst="rect">
            <a:avLst/>
          </a:prstGeom>
          <a:noFill/>
        </p:spPr>
        <p:txBody>
          <a:bodyPr wrap="square">
            <a:spAutoFit/>
          </a:bodyPr>
          <a:lstStyle/>
          <a:p>
            <a:r>
              <a:rPr lang="es-ES" sz="3200" dirty="0">
                <a:solidFill>
                  <a:schemeClr val="bg1"/>
                </a:solidFill>
                <a:latin typeface="Comic Sans MS" panose="030F0702030302020204" pitchFamily="66" charset="0"/>
              </a:rPr>
              <a:t>Canción: Brilla </a:t>
            </a:r>
            <a:r>
              <a:rPr lang="es-ES" sz="3200" dirty="0" err="1">
                <a:solidFill>
                  <a:schemeClr val="bg1"/>
                </a:solidFill>
                <a:latin typeface="Comic Sans MS" panose="030F0702030302020204" pitchFamily="66" charset="0"/>
              </a:rPr>
              <a:t>Jesus</a:t>
            </a:r>
            <a:r>
              <a:rPr lang="es-ES" sz="3200" dirty="0">
                <a:solidFill>
                  <a:schemeClr val="bg1"/>
                </a:solidFill>
                <a:latin typeface="Comic Sans MS" panose="030F0702030302020204" pitchFamily="66" charset="0"/>
              </a:rPr>
              <a:t>, Luz del Mundo</a:t>
            </a:r>
            <a:endParaRPr lang="es-419" sz="3200"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63622D82-1704-4A39-A682-0CE57D2F4E74}"/>
              </a:ext>
            </a:extLst>
          </p:cNvPr>
          <p:cNvSpPr txBox="1"/>
          <p:nvPr/>
        </p:nvSpPr>
        <p:spPr>
          <a:xfrm>
            <a:off x="411590" y="1059776"/>
            <a:ext cx="6669740" cy="646331"/>
          </a:xfrm>
          <a:prstGeom prst="rect">
            <a:avLst/>
          </a:prstGeom>
          <a:noFill/>
        </p:spPr>
        <p:txBody>
          <a:bodyPr wrap="square">
            <a:spAutoFit/>
          </a:bodyPr>
          <a:lstStyle/>
          <a:p>
            <a:r>
              <a:rPr lang="es-419" dirty="0">
                <a:solidFill>
                  <a:srgbClr val="FF0000"/>
                </a:solidFill>
                <a:hlinkClick r:id="rId6">
                  <a:extLst>
                    <a:ext uri="{A12FA001-AC4F-418D-AE19-62706E023703}">
                      <ahyp:hlinkClr xmlns:ahyp="http://schemas.microsoft.com/office/drawing/2018/hyperlinkcolor" val="tx"/>
                    </a:ext>
                  </a:extLst>
                </a:hlinkClick>
              </a:rPr>
              <a:t>https://youtu.be/T5YS01Lluuk</a:t>
            </a:r>
            <a:endParaRPr lang="es-419" dirty="0">
              <a:solidFill>
                <a:srgbClr val="FF0000"/>
              </a:solidFill>
            </a:endParaRPr>
          </a:p>
          <a:p>
            <a:endParaRPr lang="es-419" b="1" dirty="0">
              <a:solidFill>
                <a:srgbClr val="FF0000"/>
              </a:solidFill>
            </a:endParaRPr>
          </a:p>
        </p:txBody>
      </p:sp>
      <p:pic>
        <p:nvPicPr>
          <p:cNvPr id="7" name="Online Media 6" title="Brilla Jesús">
            <a:hlinkClick r:id="" action="ppaction://media"/>
            <a:extLst>
              <a:ext uri="{FF2B5EF4-FFF2-40B4-BE49-F238E27FC236}">
                <a16:creationId xmlns:a16="http://schemas.microsoft.com/office/drawing/2014/main" id="{3EC8771B-2CCF-46FC-8ACD-582F9A674C0C}"/>
              </a:ext>
            </a:extLst>
          </p:cNvPr>
          <p:cNvPicPr>
            <a:picLocks noRot="1" noChangeAspect="1"/>
          </p:cNvPicPr>
          <p:nvPr>
            <a:videoFile r:link="rId1"/>
          </p:nvPr>
        </p:nvPicPr>
        <p:blipFill>
          <a:blip r:embed="rId7"/>
          <a:stretch>
            <a:fillRect/>
          </a:stretch>
        </p:blipFill>
        <p:spPr>
          <a:xfrm>
            <a:off x="1618809" y="1444550"/>
            <a:ext cx="9051366" cy="5114022"/>
          </a:xfrm>
          <a:prstGeom prst="rect">
            <a:avLst/>
          </a:prstGeom>
        </p:spPr>
      </p:pic>
    </p:spTree>
    <p:extLst>
      <p:ext uri="{BB962C8B-B14F-4D97-AF65-F5344CB8AC3E}">
        <p14:creationId xmlns:p14="http://schemas.microsoft.com/office/powerpoint/2010/main" val="33491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BC81FF01-3C6A-4974-A735-FDB34452B10C}"/>
              </a:ext>
            </a:extLst>
          </p:cNvPr>
          <p:cNvSpPr txBox="1"/>
          <p:nvPr/>
        </p:nvSpPr>
        <p:spPr>
          <a:xfrm>
            <a:off x="350736" y="182841"/>
            <a:ext cx="6669740" cy="1077218"/>
          </a:xfrm>
          <a:prstGeom prst="rect">
            <a:avLst/>
          </a:prstGeom>
          <a:noFill/>
        </p:spPr>
        <p:txBody>
          <a:bodyPr wrap="square">
            <a:spAutoFit/>
          </a:bodyPr>
          <a:lstStyle/>
          <a:p>
            <a:r>
              <a:rPr lang="es-ES" sz="3200" dirty="0">
                <a:solidFill>
                  <a:schemeClr val="bg1"/>
                </a:solidFill>
                <a:latin typeface="Comic Sans MS" panose="030F0702030302020204" pitchFamily="66" charset="0"/>
              </a:rPr>
              <a:t>Canción:  Puedo imaginarme, Hermanos Ureña</a:t>
            </a:r>
            <a:endParaRPr lang="es-419" sz="3200" dirty="0"/>
          </a:p>
        </p:txBody>
      </p:sp>
      <p:pic>
        <p:nvPicPr>
          <p:cNvPr id="4" name="Online Media 3" title="hermanos ureña puedo imaginarme">
            <a:hlinkClick r:id="" action="ppaction://media"/>
            <a:extLst>
              <a:ext uri="{FF2B5EF4-FFF2-40B4-BE49-F238E27FC236}">
                <a16:creationId xmlns:a16="http://schemas.microsoft.com/office/drawing/2014/main" id="{AAD9AB82-847A-4C80-81CF-67A4FB3F481D}"/>
              </a:ext>
            </a:extLst>
          </p:cNvPr>
          <p:cNvPicPr>
            <a:picLocks noRot="1" noChangeAspect="1"/>
          </p:cNvPicPr>
          <p:nvPr>
            <a:videoFile r:link="rId1"/>
          </p:nvPr>
        </p:nvPicPr>
        <p:blipFill>
          <a:blip r:embed="rId6"/>
          <a:stretch>
            <a:fillRect/>
          </a:stretch>
        </p:blipFill>
        <p:spPr>
          <a:xfrm>
            <a:off x="1887449" y="1604681"/>
            <a:ext cx="6760638" cy="5070478"/>
          </a:xfrm>
          <a:prstGeom prst="rect">
            <a:avLst/>
          </a:prstGeom>
        </p:spPr>
      </p:pic>
      <p:sp>
        <p:nvSpPr>
          <p:cNvPr id="9" name="TextBox 8">
            <a:extLst>
              <a:ext uri="{FF2B5EF4-FFF2-40B4-BE49-F238E27FC236}">
                <a16:creationId xmlns:a16="http://schemas.microsoft.com/office/drawing/2014/main" id="{ADCBCC4C-20EE-45C5-A6B7-436217243F51}"/>
              </a:ext>
            </a:extLst>
          </p:cNvPr>
          <p:cNvSpPr txBox="1"/>
          <p:nvPr/>
        </p:nvSpPr>
        <p:spPr>
          <a:xfrm>
            <a:off x="420213" y="1204786"/>
            <a:ext cx="6669740" cy="646331"/>
          </a:xfrm>
          <a:prstGeom prst="rect">
            <a:avLst/>
          </a:prstGeom>
          <a:noFill/>
        </p:spPr>
        <p:txBody>
          <a:bodyPr wrap="square">
            <a:spAutoFit/>
          </a:bodyPr>
          <a:lstStyle/>
          <a:p>
            <a:r>
              <a:rPr lang="es-419" dirty="0">
                <a:solidFill>
                  <a:srgbClr val="FF0000"/>
                </a:solidFill>
                <a:hlinkClick r:id="rId7">
                  <a:extLst>
                    <a:ext uri="{A12FA001-AC4F-418D-AE19-62706E023703}">
                      <ahyp:hlinkClr xmlns:ahyp="http://schemas.microsoft.com/office/drawing/2018/hyperlinkcolor" val="tx"/>
                    </a:ext>
                  </a:extLst>
                </a:hlinkClick>
              </a:rPr>
              <a:t>https://youtu.be/Vnujhnn3RQE</a:t>
            </a:r>
            <a:endParaRPr lang="es-419" dirty="0">
              <a:solidFill>
                <a:srgbClr val="FF0000"/>
              </a:solidFill>
            </a:endParaRPr>
          </a:p>
          <a:p>
            <a:endParaRPr lang="es-419" dirty="0"/>
          </a:p>
        </p:txBody>
      </p:sp>
    </p:spTree>
    <p:extLst>
      <p:ext uri="{BB962C8B-B14F-4D97-AF65-F5344CB8AC3E}">
        <p14:creationId xmlns:p14="http://schemas.microsoft.com/office/powerpoint/2010/main" val="40989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Rectangle 10">
            <a:extLst>
              <a:ext uri="{FF2B5EF4-FFF2-40B4-BE49-F238E27FC236}">
                <a16:creationId xmlns:a16="http://schemas.microsoft.com/office/drawing/2014/main" id="{27BE4073-E40E-4AF1-B06F-7519CDADE66B}"/>
              </a:ext>
            </a:extLst>
          </p:cNvPr>
          <p:cNvSpPr/>
          <p:nvPr/>
        </p:nvSpPr>
        <p:spPr>
          <a:xfrm rot="20238314">
            <a:off x="700578" y="2390473"/>
            <a:ext cx="10072757"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Nos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vemos</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la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próxima</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semana</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olvides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orar</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todos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días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 name="Picture 10" descr="PNG y SVG de orar con fondo transparente para descargar">
            <a:extLst>
              <a:ext uri="{FF2B5EF4-FFF2-40B4-BE49-F238E27FC236}">
                <a16:creationId xmlns:a16="http://schemas.microsoft.com/office/drawing/2014/main" id="{F7DEE3C9-1679-4DCC-BF8F-502AEE6B5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824" y="271852"/>
            <a:ext cx="3388209"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68" y="-7171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rmAutofit/>
          </a:bodyPr>
          <a:lstStyle/>
          <a:p>
            <a:pPr algn="ctr"/>
            <a:r>
              <a:rPr lang="es-419" b="1" dirty="0">
                <a:latin typeface="Comic Sans MS" panose="030F0702030302020204" pitchFamily="66" charset="0"/>
              </a:rPr>
              <a:t>La transfiguración</a:t>
            </a:r>
          </a:p>
        </p:txBody>
      </p:sp>
      <p:sp>
        <p:nvSpPr>
          <p:cNvPr id="7" name="TextBox 6">
            <a:extLst>
              <a:ext uri="{FF2B5EF4-FFF2-40B4-BE49-F238E27FC236}">
                <a16:creationId xmlns:a16="http://schemas.microsoft.com/office/drawing/2014/main" id="{D1D0EAAD-07B6-41A6-91D6-416382D5CE3C}"/>
              </a:ext>
            </a:extLst>
          </p:cNvPr>
          <p:cNvSpPr txBox="1"/>
          <p:nvPr/>
        </p:nvSpPr>
        <p:spPr>
          <a:xfrm>
            <a:off x="346908" y="2518647"/>
            <a:ext cx="5553075"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En aquel tiempo, Jesús se hizo acompañar de Pedro, Santiago y Juan, y subió a un monte para hacer oración</a:t>
            </a:r>
            <a:endParaRPr lang="es-419" sz="3200" dirty="0">
              <a:solidFill>
                <a:schemeClr val="bg1"/>
              </a:solidFill>
              <a:latin typeface="Comic Sans MS" panose="030F0702030302020204" pitchFamily="66" charset="0"/>
            </a:endParaRPr>
          </a:p>
        </p:txBody>
      </p:sp>
      <p:pic>
        <p:nvPicPr>
          <p:cNvPr id="2050" name="Picture 2" descr="Caminando con Yeshua (Jesús) – Historias bíblicas para los Niños | Instruye  al niño en el camino correcto, y aun en su vejez no lo abandonará. | Página  2">
            <a:extLst>
              <a:ext uri="{FF2B5EF4-FFF2-40B4-BE49-F238E27FC236}">
                <a16:creationId xmlns:a16="http://schemas.microsoft.com/office/drawing/2014/main" id="{70DD4B7B-3C7F-4DC6-A093-5DA266F68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07" y="1713754"/>
            <a:ext cx="555307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0" name="TextBox 9">
            <a:extLst>
              <a:ext uri="{FF2B5EF4-FFF2-40B4-BE49-F238E27FC236}">
                <a16:creationId xmlns:a16="http://schemas.microsoft.com/office/drawing/2014/main" id="{0899AC28-59B1-4BD1-806B-146F387F77E7}"/>
              </a:ext>
            </a:extLst>
          </p:cNvPr>
          <p:cNvSpPr txBox="1"/>
          <p:nvPr/>
        </p:nvSpPr>
        <p:spPr>
          <a:xfrm>
            <a:off x="658368" y="4365095"/>
            <a:ext cx="10188477"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De pronto aparecieron conversando con él dos personajes rodeados de esplendor: Eran Moisés y Elías. Y hablaban de la muerte que le esperaba en Jerusalén.</a:t>
            </a:r>
            <a:endParaRPr lang="es-419" sz="3200" dirty="0">
              <a:solidFill>
                <a:schemeClr val="bg1"/>
              </a:solidFill>
              <a:latin typeface="Comic Sans MS" panose="030F0702030302020204" pitchFamily="66" charset="0"/>
            </a:endParaRPr>
          </a:p>
        </p:txBody>
      </p:sp>
      <p:pic>
        <p:nvPicPr>
          <p:cNvPr id="3082" name="Picture 10" descr="LA TRANSFIGURACIÓN DE JESÚS – Mateo 17:1-3; Marcos 9:2-13; Lucas 9:28-36 |  Caminando con Yeshua (Jesús) – Historias bíblicas para los Niños">
            <a:extLst>
              <a:ext uri="{FF2B5EF4-FFF2-40B4-BE49-F238E27FC236}">
                <a16:creationId xmlns:a16="http://schemas.microsoft.com/office/drawing/2014/main" id="{35945F30-7306-4AD8-89F3-79D25B49B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433" y="147918"/>
            <a:ext cx="5715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circle(in)">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5572"/>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Autofit/>
          </a:bodyPr>
          <a:lstStyle/>
          <a:p>
            <a:pPr algn="ctr"/>
            <a:r>
              <a:rPr lang="es-ES" sz="2400" dirty="0">
                <a:latin typeface="Comic Sans MS" panose="030F0702030302020204" pitchFamily="66" charset="0"/>
              </a:rPr>
              <a:t>Pedro y sus compañeros estaban rendidos de sueño; pero, despertándose, vieron la gloria de Jesús y de los que estaban con él</a:t>
            </a:r>
            <a:endParaRPr lang="es-419" sz="2400" b="1" dirty="0">
              <a:latin typeface="Comic Sans MS" panose="030F0702030302020204" pitchFamily="66" charset="0"/>
            </a:endParaRPr>
          </a:p>
        </p:txBody>
      </p:sp>
      <p:pic>
        <p:nvPicPr>
          <p:cNvPr id="4112" name="Picture 16" descr="LA TRANSFIGURACIÓN DE JESÚS – Mateo 17:1-3; Marcos 9:2-13; Lucas 9:28-36 |  Caminando con Yeshua (Jesús) – Historias bíblicas para los Niños">
            <a:extLst>
              <a:ext uri="{FF2B5EF4-FFF2-40B4-BE49-F238E27FC236}">
                <a16:creationId xmlns:a16="http://schemas.microsoft.com/office/drawing/2014/main" id="{2FD3161B-CB15-4476-80AC-B7F812FA1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60" y="2933672"/>
            <a:ext cx="4051336" cy="303850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LA TRANSFIGURACIÓN DE JESÚS – Mateo 17:1-3; Marcos 9:2-13; Lucas 9:28-36 |  Caminando con Yeshua (Jesús) – Historias bíblicas para los Niños">
            <a:extLst>
              <a:ext uri="{FF2B5EF4-FFF2-40B4-BE49-F238E27FC236}">
                <a16:creationId xmlns:a16="http://schemas.microsoft.com/office/drawing/2014/main" id="{F18F5847-DBD3-4C19-8B4F-41D203C3C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738" y="2404401"/>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circle(in)">
                                      <p:cBhvr>
                                        <p:cTn id="14" dur="2000"/>
                                        <p:tgtEl>
                                          <p:spTgt spid="4112"/>
                                        </p:tgtEl>
                                      </p:cBhvr>
                                    </p:animEffect>
                                  </p:childTnLst>
                                </p:cTn>
                              </p:par>
                              <p:par>
                                <p:cTn id="15" presetID="42" presetClass="entr" presetSubtype="0" fill="hold" nodeType="with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fade">
                                      <p:cBhvr>
                                        <p:cTn id="17" dur="1000"/>
                                        <p:tgtEl>
                                          <p:spTgt spid="4114"/>
                                        </p:tgtEl>
                                      </p:cBhvr>
                                    </p:animEffect>
                                    <p:anim calcmode="lin" valueType="num">
                                      <p:cBhvr>
                                        <p:cTn id="18" dur="1000" fill="hold"/>
                                        <p:tgtEl>
                                          <p:spTgt spid="4114"/>
                                        </p:tgtEl>
                                        <p:attrNameLst>
                                          <p:attrName>ppt_x</p:attrName>
                                        </p:attrNameLst>
                                      </p:cBhvr>
                                      <p:tavLst>
                                        <p:tav tm="0">
                                          <p:val>
                                            <p:strVal val="#ppt_x"/>
                                          </p:val>
                                        </p:tav>
                                        <p:tav tm="100000">
                                          <p:val>
                                            <p:strVal val="#ppt_x"/>
                                          </p:val>
                                        </p:tav>
                                      </p:tavLst>
                                    </p:anim>
                                    <p:anim calcmode="lin" valueType="num">
                                      <p:cBhvr>
                                        <p:cTn id="19"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6" name="Picture 8" descr="English: unfoldingWord® Open Bible Stories - 36.html">
            <a:extLst>
              <a:ext uri="{FF2B5EF4-FFF2-40B4-BE49-F238E27FC236}">
                <a16:creationId xmlns:a16="http://schemas.microsoft.com/office/drawing/2014/main" id="{667E11FB-555C-4919-8964-F4BF6819E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61" y="116631"/>
            <a:ext cx="8229712" cy="4629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E539EB-0E6F-4735-87F2-53370BADE89C}"/>
              </a:ext>
            </a:extLst>
          </p:cNvPr>
          <p:cNvSpPr txBox="1"/>
          <p:nvPr/>
        </p:nvSpPr>
        <p:spPr>
          <a:xfrm>
            <a:off x="348793" y="4745844"/>
            <a:ext cx="12191774"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Cuando éstos se retiraban, Pedro le dijo a Jesús: "Maestro, sería bueno que nos quedáramos aquí y que hiciéramos tres tiendas: una para ti, una para Moisés y otra para Elías", sin saber lo que decía.</a:t>
            </a:r>
            <a:endParaRPr lang="es-419"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23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22850" y="4200571"/>
            <a:ext cx="11746299" cy="783107"/>
          </a:xfrm>
        </p:spPr>
        <p:txBody>
          <a:bodyPr anchor="t" anchorCtr="0">
            <a:noAutofit/>
          </a:bodyPr>
          <a:lstStyle/>
          <a:p>
            <a:pPr>
              <a:lnSpc>
                <a:spcPts val="3700"/>
              </a:lnSpc>
            </a:pPr>
            <a:r>
              <a:rPr lang="es-ES" sz="2000" dirty="0">
                <a:latin typeface="Comic Sans MS" panose="030F0702030302020204" pitchFamily="66" charset="0"/>
              </a:rPr>
              <a:t>No había terminado de hablar, cuando se formó una nube que los cubrió; y ellos, al verse envueltos por la nube, se llenaron de miedo. De la nube salió una voz que decía: "Éste es mi Hijo, mi escogido; escúchenlo". Cuando cesó la voz, se quedó Jesús solo. Los discípulos guardaron silencio y por entonces no dijeron a nadie nada de lo que habían visto. </a:t>
            </a:r>
            <a:endParaRPr lang="es-419" sz="2000" b="1" dirty="0">
              <a:latin typeface="Comic Sans MS" panose="030F0702030302020204" pitchFamily="66" charset="0"/>
            </a:endParaRPr>
          </a:p>
        </p:txBody>
      </p:sp>
      <p:pic>
        <p:nvPicPr>
          <p:cNvPr id="6156" name="Picture 12">
            <a:extLst>
              <a:ext uri="{FF2B5EF4-FFF2-40B4-BE49-F238E27FC236}">
                <a16:creationId xmlns:a16="http://schemas.microsoft.com/office/drawing/2014/main" id="{F9ABF4FE-8446-4B82-B1F7-6D75B71E7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78" y="147918"/>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A2598784-C5F2-4EF3-A7CB-FA4B95887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2978" y="51012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heel(1)">
                                      <p:cBhvr>
                                        <p:cTn id="7" dur="2000"/>
                                        <p:tgtEl>
                                          <p:spTgt spid="61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6158"/>
                                        </p:tgtEl>
                                        <p:attrNameLst>
                                          <p:attrName>style.visibility</p:attrName>
                                        </p:attrNameLst>
                                      </p:cBhvr>
                                      <p:to>
                                        <p:strVal val="visible"/>
                                      </p:to>
                                    </p:set>
                                    <p:animEffect transition="in" filter="wheel(1)">
                                      <p:cBhvr>
                                        <p:cTn id="17" dur="2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405885" y="3259974"/>
            <a:ext cx="9179859" cy="783107"/>
          </a:xfrm>
        </p:spPr>
        <p:txBody>
          <a:bodyPr anchor="t" anchorCtr="0">
            <a:noAutofit/>
          </a:bodyPr>
          <a:lstStyle/>
          <a:p>
            <a:pPr algn="ctr"/>
            <a:r>
              <a:rPr lang="es-419" sz="8000" b="1" dirty="0">
                <a:latin typeface="Comic Sans MS" panose="030F0702030302020204" pitchFamily="66" charset="0"/>
              </a:rPr>
              <a:t>Reflexión</a:t>
            </a:r>
          </a:p>
        </p:txBody>
      </p:sp>
    </p:spTree>
    <p:extLst>
      <p:ext uri="{BB962C8B-B14F-4D97-AF65-F5344CB8AC3E}">
        <p14:creationId xmlns:p14="http://schemas.microsoft.com/office/powerpoint/2010/main" val="290222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844821" cy="783107"/>
          </a:xfrm>
        </p:spPr>
        <p:txBody>
          <a:bodyPr anchor="t" anchorCtr="0">
            <a:noAutofit/>
          </a:bodyPr>
          <a:lstStyle/>
          <a:p>
            <a:pPr>
              <a:lnSpc>
                <a:spcPts val="3900"/>
              </a:lnSpc>
            </a:pPr>
            <a:r>
              <a:rPr lang="es-ES" sz="1800" dirty="0">
                <a:latin typeface="Comic Sans MS" panose="030F0702030302020204" pitchFamily="66" charset="0"/>
              </a:rPr>
              <a:t>Antes de entrar a Jerusalén, cuando iba Jesús a su pasión y muerte, subió al monte con los apóstoles Santiago, Juan, y Pedro. Allí se transformó su rostro y vestiduras y resplandecía con una luz blanca como si estuviera en el Cielo</a:t>
            </a:r>
            <a:endParaRPr lang="es-419" sz="1800" b="1" dirty="0">
              <a:latin typeface="Comic Sans MS" panose="030F0702030302020204" pitchFamily="66" charset="0"/>
            </a:endParaRPr>
          </a:p>
        </p:txBody>
      </p:sp>
      <p:pic>
        <p:nvPicPr>
          <p:cNvPr id="6" name="Picture 8" descr="transfiguración 2">
            <a:extLst>
              <a:ext uri="{FF2B5EF4-FFF2-40B4-BE49-F238E27FC236}">
                <a16:creationId xmlns:a16="http://schemas.microsoft.com/office/drawing/2014/main" id="{E9A49B37-4753-4779-B99B-082B1692C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42" y="3066308"/>
            <a:ext cx="2455849" cy="3570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2C9083-48DE-4756-8F4D-C53EFA77DF8F}"/>
              </a:ext>
            </a:extLst>
          </p:cNvPr>
          <p:cNvSpPr txBox="1"/>
          <p:nvPr/>
        </p:nvSpPr>
        <p:spPr>
          <a:xfrm>
            <a:off x="3575478" y="2835475"/>
            <a:ext cx="8042779" cy="461665"/>
          </a:xfrm>
          <a:prstGeom prst="rect">
            <a:avLst/>
          </a:prstGeom>
          <a:noFill/>
        </p:spPr>
        <p:txBody>
          <a:bodyPr wrap="square">
            <a:spAutoFit/>
          </a:bodyPr>
          <a:lstStyle/>
          <a:p>
            <a:r>
              <a:rPr lang="es-ES" sz="2400" dirty="0">
                <a:solidFill>
                  <a:schemeClr val="bg1"/>
                </a:solidFill>
                <a:latin typeface="Comic Sans MS" panose="030F0702030302020204" pitchFamily="66" charset="0"/>
              </a:rPr>
              <a:t>¿Cómo se sentirían los apóstoles cuando vieron eso?</a:t>
            </a:r>
            <a:endParaRPr lang="es-419" sz="2400" dirty="0">
              <a:solidFill>
                <a:schemeClr val="bg1"/>
              </a:solidFill>
              <a:latin typeface="Comic Sans MS" panose="030F0702030302020204" pitchFamily="66" charset="0"/>
            </a:endParaRPr>
          </a:p>
        </p:txBody>
      </p:sp>
      <p:sp>
        <p:nvSpPr>
          <p:cNvPr id="10" name="TextBox 9">
            <a:extLst>
              <a:ext uri="{FF2B5EF4-FFF2-40B4-BE49-F238E27FC236}">
                <a16:creationId xmlns:a16="http://schemas.microsoft.com/office/drawing/2014/main" id="{1CEC0728-7F2B-40DF-89CC-04E7ACAEB3C4}"/>
              </a:ext>
            </a:extLst>
          </p:cNvPr>
          <p:cNvSpPr txBox="1"/>
          <p:nvPr/>
        </p:nvSpPr>
        <p:spPr>
          <a:xfrm>
            <a:off x="5199530" y="3480594"/>
            <a:ext cx="6669740" cy="369332"/>
          </a:xfrm>
          <a:prstGeom prst="rect">
            <a:avLst/>
          </a:prstGeom>
          <a:noFill/>
        </p:spPr>
        <p:txBody>
          <a:bodyPr wrap="square">
            <a:spAutoFit/>
          </a:bodyPr>
          <a:lstStyle/>
          <a:p>
            <a:r>
              <a:rPr lang="en-US" dirty="0" err="1">
                <a:highlight>
                  <a:srgbClr val="FFFF00"/>
                </a:highlight>
              </a:rPr>
              <a:t>Asombrados</a:t>
            </a:r>
            <a:r>
              <a:rPr lang="en-US" dirty="0">
                <a:highlight>
                  <a:srgbClr val="FFFF00"/>
                </a:highlight>
              </a:rPr>
              <a:t>, </a:t>
            </a:r>
            <a:r>
              <a:rPr lang="en-US" dirty="0" err="1">
                <a:highlight>
                  <a:srgbClr val="FFFF00"/>
                </a:highlight>
              </a:rPr>
              <a:t>felices</a:t>
            </a:r>
            <a:r>
              <a:rPr lang="en-US" dirty="0">
                <a:highlight>
                  <a:srgbClr val="FFFF00"/>
                </a:highlight>
              </a:rPr>
              <a:t>…</a:t>
            </a:r>
            <a:endParaRPr lang="es-419" dirty="0">
              <a:highlight>
                <a:srgbClr val="FFFF00"/>
              </a:highlight>
            </a:endParaRPr>
          </a:p>
        </p:txBody>
      </p:sp>
      <p:sp>
        <p:nvSpPr>
          <p:cNvPr id="12" name="TextBox 11">
            <a:extLst>
              <a:ext uri="{FF2B5EF4-FFF2-40B4-BE49-F238E27FC236}">
                <a16:creationId xmlns:a16="http://schemas.microsoft.com/office/drawing/2014/main" id="{F81F1A40-E3F7-49F3-A2D8-D987FD948C8C}"/>
              </a:ext>
            </a:extLst>
          </p:cNvPr>
          <p:cNvSpPr txBox="1"/>
          <p:nvPr/>
        </p:nvSpPr>
        <p:spPr>
          <a:xfrm>
            <a:off x="3628337" y="4020781"/>
            <a:ext cx="6669740" cy="830997"/>
          </a:xfrm>
          <a:prstGeom prst="rect">
            <a:avLst/>
          </a:prstGeom>
          <a:noFill/>
        </p:spPr>
        <p:txBody>
          <a:bodyPr wrap="square">
            <a:spAutoFit/>
          </a:bodyPr>
          <a:lstStyle/>
          <a:p>
            <a:r>
              <a:rPr lang="es-ES" sz="2400" dirty="0">
                <a:solidFill>
                  <a:schemeClr val="bg1"/>
                </a:solidFill>
                <a:latin typeface="Comic Sans MS" panose="030F0702030302020204" pitchFamily="66" charset="0"/>
              </a:rPr>
              <a:t>¿Cómo los ayudarían cuando tendrían que sufrir la pasión y muerte de Jesús?</a:t>
            </a:r>
            <a:endParaRPr lang="es-419" sz="2400" dirty="0">
              <a:solidFill>
                <a:schemeClr val="bg1"/>
              </a:solidFill>
              <a:latin typeface="Comic Sans MS" panose="030F0702030302020204" pitchFamily="66" charset="0"/>
            </a:endParaRPr>
          </a:p>
        </p:txBody>
      </p:sp>
      <p:sp>
        <p:nvSpPr>
          <p:cNvPr id="14" name="TextBox 13">
            <a:extLst>
              <a:ext uri="{FF2B5EF4-FFF2-40B4-BE49-F238E27FC236}">
                <a16:creationId xmlns:a16="http://schemas.microsoft.com/office/drawing/2014/main" id="{1AC81BC9-B56D-4705-811F-B8768ECEFDE8}"/>
              </a:ext>
            </a:extLst>
          </p:cNvPr>
          <p:cNvSpPr txBox="1"/>
          <p:nvPr/>
        </p:nvSpPr>
        <p:spPr>
          <a:xfrm>
            <a:off x="4650314" y="5110023"/>
            <a:ext cx="6669740" cy="369332"/>
          </a:xfrm>
          <a:prstGeom prst="rect">
            <a:avLst/>
          </a:prstGeom>
          <a:noFill/>
        </p:spPr>
        <p:txBody>
          <a:bodyPr wrap="square">
            <a:spAutoFit/>
          </a:bodyPr>
          <a:lstStyle/>
          <a:p>
            <a:r>
              <a:rPr lang="es-ES" dirty="0">
                <a:highlight>
                  <a:srgbClr val="FFFF00"/>
                </a:highlight>
              </a:rPr>
              <a:t>Sabrían que es la voluntad de Dios.</a:t>
            </a:r>
            <a:endParaRPr lang="es-419" dirty="0">
              <a:highlight>
                <a:srgbClr val="FFFF00"/>
              </a:highlight>
            </a:endParaRPr>
          </a:p>
        </p:txBody>
      </p:sp>
      <p:sp>
        <p:nvSpPr>
          <p:cNvPr id="16" name="TextBox 15">
            <a:extLst>
              <a:ext uri="{FF2B5EF4-FFF2-40B4-BE49-F238E27FC236}">
                <a16:creationId xmlns:a16="http://schemas.microsoft.com/office/drawing/2014/main" id="{929CE8CC-DF8F-4E0B-A7C0-B395E65E9EB4}"/>
              </a:ext>
            </a:extLst>
          </p:cNvPr>
          <p:cNvSpPr txBox="1"/>
          <p:nvPr/>
        </p:nvSpPr>
        <p:spPr>
          <a:xfrm>
            <a:off x="3637302" y="5650210"/>
            <a:ext cx="6669740" cy="461665"/>
          </a:xfrm>
          <a:prstGeom prst="rect">
            <a:avLst/>
          </a:prstGeom>
          <a:noFill/>
        </p:spPr>
        <p:txBody>
          <a:bodyPr wrap="square">
            <a:spAutoFit/>
          </a:bodyPr>
          <a:lstStyle/>
          <a:p>
            <a:r>
              <a:rPr lang="es-ES" sz="2400" dirty="0">
                <a:solidFill>
                  <a:schemeClr val="bg1"/>
                </a:solidFill>
                <a:latin typeface="Comic Sans MS" panose="030F0702030302020204" pitchFamily="66" charset="0"/>
              </a:rPr>
              <a:t>¿Qué esperanza nos da para el futuro? </a:t>
            </a:r>
            <a:endParaRPr lang="es-419" sz="24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42E5E617-7443-4832-ACFC-67948D910F27}"/>
              </a:ext>
            </a:extLst>
          </p:cNvPr>
          <p:cNvSpPr txBox="1"/>
          <p:nvPr/>
        </p:nvSpPr>
        <p:spPr>
          <a:xfrm>
            <a:off x="3934068" y="6256898"/>
            <a:ext cx="6669740" cy="369332"/>
          </a:xfrm>
          <a:prstGeom prst="rect">
            <a:avLst/>
          </a:prstGeom>
          <a:noFill/>
        </p:spPr>
        <p:txBody>
          <a:bodyPr wrap="square">
            <a:spAutoFit/>
          </a:bodyPr>
          <a:lstStyle/>
          <a:p>
            <a:r>
              <a:rPr lang="es-ES" dirty="0">
                <a:highlight>
                  <a:srgbClr val="FFFF00"/>
                </a:highlight>
              </a:rPr>
              <a:t>En el Cielo, nos espera una gloria resplandeciente.</a:t>
            </a:r>
            <a:endParaRPr lang="es-419" dirty="0">
              <a:highlight>
                <a:srgbClr val="FFFF00"/>
              </a:highlight>
            </a:endParaRPr>
          </a:p>
        </p:txBody>
      </p:sp>
    </p:spTree>
    <p:extLst>
      <p:ext uri="{BB962C8B-B14F-4D97-AF65-F5344CB8AC3E}">
        <p14:creationId xmlns:p14="http://schemas.microsoft.com/office/powerpoint/2010/main" val="6896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0" y="182745"/>
            <a:ext cx="10528348" cy="783107"/>
          </a:xfrm>
        </p:spPr>
        <p:txBody>
          <a:bodyPr anchor="t" anchorCtr="0">
            <a:normAutofit fontScale="90000"/>
          </a:bodyPr>
          <a:lstStyle/>
          <a:p>
            <a:pPr algn="ctr">
              <a:lnSpc>
                <a:spcPts val="3900"/>
              </a:lnSpc>
            </a:pPr>
            <a:r>
              <a:rPr lang="es-ES" sz="2000" dirty="0">
                <a:latin typeface="Comic Sans MS" panose="030F0702030302020204" pitchFamily="66" charset="0"/>
              </a:rPr>
              <a:t>Se aparecieron conversando con Él Moisés y Elías del Antiguo Testamento. </a:t>
            </a:r>
            <a:endParaRPr lang="es-419" sz="2000" dirty="0">
              <a:latin typeface="Comic Sans MS" panose="030F0702030302020204" pitchFamily="66" charset="0"/>
            </a:endParaRPr>
          </a:p>
        </p:txBody>
      </p:sp>
      <p:pic>
        <p:nvPicPr>
          <p:cNvPr id="7170" name="Picture 2" descr="MOISES | Religious Studies - Quizizz">
            <a:extLst>
              <a:ext uri="{FF2B5EF4-FFF2-40B4-BE49-F238E27FC236}">
                <a16:creationId xmlns:a16="http://schemas.microsoft.com/office/drawing/2014/main" id="{94F63041-D376-4430-96E8-22867ED39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836" y="1733477"/>
            <a:ext cx="2954205" cy="2659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4590B7-4C01-4BB7-8DD7-92BCDED2B941}"/>
              </a:ext>
            </a:extLst>
          </p:cNvPr>
          <p:cNvSpPr txBox="1"/>
          <p:nvPr/>
        </p:nvSpPr>
        <p:spPr>
          <a:xfrm>
            <a:off x="3997562" y="2542905"/>
            <a:ext cx="6669740" cy="1200329"/>
          </a:xfrm>
          <a:prstGeom prst="rect">
            <a:avLst/>
          </a:prstGeom>
          <a:noFill/>
        </p:spPr>
        <p:txBody>
          <a:bodyPr wrap="square">
            <a:spAutoFit/>
          </a:bodyPr>
          <a:lstStyle/>
          <a:p>
            <a:r>
              <a:rPr lang="es-ES" dirty="0">
                <a:highlight>
                  <a:srgbClr val="FFFF00"/>
                </a:highlight>
                <a:latin typeface="Comic Sans MS" panose="030F0702030302020204" pitchFamily="66" charset="0"/>
              </a:rPr>
              <a:t>Moisés liberó los Israelitas de la esclavitud y los guía a la tierra prometida. Jesús, con su pasión y muerte, nos libera de nuestros pecados abriendo las puertas del Cielo para los que se arrepientan</a:t>
            </a:r>
            <a:endParaRPr lang="es-419" dirty="0">
              <a:highlight>
                <a:srgbClr val="FFFF00"/>
              </a:highlight>
              <a:latin typeface="Comic Sans MS" panose="030F0702030302020204" pitchFamily="66" charset="0"/>
            </a:endParaRPr>
          </a:p>
        </p:txBody>
      </p:sp>
      <p:sp>
        <p:nvSpPr>
          <p:cNvPr id="11" name="TextBox 10">
            <a:extLst>
              <a:ext uri="{FF2B5EF4-FFF2-40B4-BE49-F238E27FC236}">
                <a16:creationId xmlns:a16="http://schemas.microsoft.com/office/drawing/2014/main" id="{A804E0B2-E044-4C25-95CB-FF9F07DB9769}"/>
              </a:ext>
            </a:extLst>
          </p:cNvPr>
          <p:cNvSpPr txBox="1"/>
          <p:nvPr/>
        </p:nvSpPr>
        <p:spPr>
          <a:xfrm>
            <a:off x="4260819" y="4392815"/>
            <a:ext cx="6669740" cy="400110"/>
          </a:xfrm>
          <a:prstGeom prst="rect">
            <a:avLst/>
          </a:prstGeom>
          <a:noFill/>
        </p:spPr>
        <p:txBody>
          <a:bodyPr wrap="square">
            <a:spAutoFit/>
          </a:bodyPr>
          <a:lstStyle/>
          <a:p>
            <a:r>
              <a:rPr lang="es-ES" sz="2000" cap="all" dirty="0">
                <a:solidFill>
                  <a:schemeClr val="bg1"/>
                </a:solidFill>
                <a:latin typeface="Comic Sans MS" panose="030F0702030302020204" pitchFamily="66" charset="0"/>
              </a:rPr>
              <a:t>¿Por qué era importante </a:t>
            </a:r>
            <a:r>
              <a:rPr lang="es-ES" sz="2000" cap="all" dirty="0" err="1">
                <a:solidFill>
                  <a:schemeClr val="bg1"/>
                </a:solidFill>
                <a:latin typeface="Comic Sans MS" panose="030F0702030302020204" pitchFamily="66" charset="0"/>
              </a:rPr>
              <a:t>Elias</a:t>
            </a:r>
            <a:r>
              <a:rPr lang="es-ES" sz="2000" cap="all" dirty="0">
                <a:solidFill>
                  <a:schemeClr val="bg1"/>
                </a:solidFill>
                <a:latin typeface="Comic Sans MS" panose="030F0702030302020204" pitchFamily="66" charset="0"/>
              </a:rPr>
              <a:t>?</a:t>
            </a:r>
            <a:endParaRPr lang="es-419" sz="2000" cap="all" dirty="0">
              <a:solidFill>
                <a:schemeClr val="bg1"/>
              </a:solidFill>
            </a:endParaRPr>
          </a:p>
        </p:txBody>
      </p:sp>
      <p:sp>
        <p:nvSpPr>
          <p:cNvPr id="13" name="TextBox 12">
            <a:extLst>
              <a:ext uri="{FF2B5EF4-FFF2-40B4-BE49-F238E27FC236}">
                <a16:creationId xmlns:a16="http://schemas.microsoft.com/office/drawing/2014/main" id="{11CC4C19-98D0-41BA-A0D5-E1FC79EAF1E6}"/>
              </a:ext>
            </a:extLst>
          </p:cNvPr>
          <p:cNvSpPr txBox="1"/>
          <p:nvPr/>
        </p:nvSpPr>
        <p:spPr>
          <a:xfrm>
            <a:off x="2096719" y="5100446"/>
            <a:ext cx="7155180" cy="1200329"/>
          </a:xfrm>
          <a:prstGeom prst="rect">
            <a:avLst/>
          </a:prstGeom>
          <a:noFill/>
        </p:spPr>
        <p:txBody>
          <a:bodyPr wrap="square">
            <a:spAutoFit/>
          </a:bodyPr>
          <a:lstStyle/>
          <a:p>
            <a:pPr algn="r"/>
            <a:r>
              <a:rPr lang="es-ES" dirty="0">
                <a:highlight>
                  <a:srgbClr val="FFFF00"/>
                </a:highlight>
                <a:latin typeface="Comic Sans MS" panose="030F0702030302020204" pitchFamily="66" charset="0"/>
              </a:rPr>
              <a:t>El representa los profetas del Antiguo testamento que pedían conversión y fidelidad a Dios en preparación para la venida del Mesías. Esta visión revela que Jesús es ese Mesías que esperaba el Pueblo de Dios</a:t>
            </a:r>
            <a:endParaRPr lang="es-419" dirty="0">
              <a:highlight>
                <a:srgbClr val="FFFF00"/>
              </a:highlight>
              <a:latin typeface="Comic Sans MS" panose="030F0702030302020204" pitchFamily="66" charset="0"/>
            </a:endParaRPr>
          </a:p>
        </p:txBody>
      </p:sp>
      <p:pic>
        <p:nvPicPr>
          <p:cNvPr id="7174" name="Picture 6" descr="Dibujos para catequesis: PROFETA ELÍAS">
            <a:extLst>
              <a:ext uri="{FF2B5EF4-FFF2-40B4-BE49-F238E27FC236}">
                <a16:creationId xmlns:a16="http://schemas.microsoft.com/office/drawing/2014/main" id="{8CCAF049-E584-482C-9709-FC4B4A78B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1899" y="3550417"/>
            <a:ext cx="1937451" cy="3249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49602C-8F61-41BC-BFD6-755E1490B55F}"/>
              </a:ext>
            </a:extLst>
          </p:cNvPr>
          <p:cNvSpPr txBox="1"/>
          <p:nvPr/>
        </p:nvSpPr>
        <p:spPr>
          <a:xfrm>
            <a:off x="4260819" y="1776413"/>
            <a:ext cx="6669740" cy="400110"/>
          </a:xfrm>
          <a:prstGeom prst="rect">
            <a:avLst/>
          </a:prstGeom>
          <a:noFill/>
        </p:spPr>
        <p:txBody>
          <a:bodyPr wrap="square">
            <a:spAutoFit/>
          </a:bodyPr>
          <a:lstStyle/>
          <a:p>
            <a:r>
              <a:rPr lang="es-ES" sz="2000" cap="all" dirty="0">
                <a:solidFill>
                  <a:schemeClr val="bg1"/>
                </a:solidFill>
                <a:latin typeface="Comic Sans MS" panose="030F0702030302020204" pitchFamily="66" charset="0"/>
              </a:rPr>
              <a:t>¿Por qué era importante Moisés?</a:t>
            </a:r>
            <a:endParaRPr lang="es-419" sz="2000" cap="all" dirty="0">
              <a:solidFill>
                <a:schemeClr val="bg1"/>
              </a:solidFill>
            </a:endParaRPr>
          </a:p>
        </p:txBody>
      </p:sp>
    </p:spTree>
    <p:extLst>
      <p:ext uri="{BB962C8B-B14F-4D97-AF65-F5344CB8AC3E}">
        <p14:creationId xmlns:p14="http://schemas.microsoft.com/office/powerpoint/2010/main" val="977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arn(inVertical)">
                                      <p:cBhvr>
                                        <p:cTn id="3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2" grpId="0"/>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{DB4E25E9-3E6F-4B0E-8DF7-EAEF49714753}tf78479028_win32</Template>
  <TotalTime>473</TotalTime>
  <Words>652</Words>
  <Application>Microsoft Office PowerPoint</Application>
  <PresentationFormat>Widescreen</PresentationFormat>
  <Paragraphs>83</Paragraphs>
  <Slides>18</Slides>
  <Notes>18</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Comic Sans MS</vt:lpstr>
      <vt:lpstr>Segoe UI</vt:lpstr>
      <vt:lpstr>Segoe UI Light</vt:lpstr>
      <vt:lpstr>Balancing Act</vt:lpstr>
      <vt:lpstr>Wellspring</vt:lpstr>
      <vt:lpstr>Star of the show</vt:lpstr>
      <vt:lpstr>Amusements</vt:lpstr>
      <vt:lpstr>Ministerio Amigos de Jesús y María La transfiguración Ciclo C – II domingo de cuaresma Lucas 9, 28b-36</vt:lpstr>
      <vt:lpstr>La transfiguración</vt:lpstr>
      <vt:lpstr>PowerPoint Presentation</vt:lpstr>
      <vt:lpstr>Pedro y sus compañeros estaban rendidos de sueño; pero, despertándose, vieron la gloria de Jesús y de los que estaban con él</vt:lpstr>
      <vt:lpstr>PowerPoint Presentation</vt:lpstr>
      <vt:lpstr>No había terminado de hablar, cuando se formó una nube que los cubrió; y ellos, al verse envueltos por la nube, se llenaron de miedo. De la nube salió una voz que decía: "Éste es mi Hijo, mi escogido; escúchenlo". Cuando cesó la voz, se quedó Jesús solo. Los discípulos guardaron silencio y por entonces no dijeron a nadie nada de lo que habían visto. </vt:lpstr>
      <vt:lpstr>Reflexión</vt:lpstr>
      <vt:lpstr>Antes de entrar a Jerusalén, cuando iba Jesús a su pasión y muerte, subió al monte con los apóstoles Santiago, Juan, y Pedro. Allí se transformó su rostro y vestiduras y resplandecía con una luz blanca como si estuviera en el Cielo</vt:lpstr>
      <vt:lpstr>Se aparecieron conversando con Él Moisés y Elías del Antiguo Testamento. </vt:lpstr>
      <vt:lpstr>¿Por qué Pedro quiere quedarse en el monte?</vt:lpstr>
      <vt:lpstr>¿Cómo escuchamos a Jesús?</vt:lpstr>
      <vt:lpstr>actividades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Mercedes Cristina Bermudez-Garcia</dc:creator>
  <cp:lastModifiedBy>Maria Varona</cp:lastModifiedBy>
  <cp:revision>9</cp:revision>
  <dcterms:created xsi:type="dcterms:W3CDTF">2022-03-04T16:03:14Z</dcterms:created>
  <dcterms:modified xsi:type="dcterms:W3CDTF">2022-03-05T22:55:18Z</dcterms:modified>
</cp:coreProperties>
</file>