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E9CB4-1456-3743-BF05-DF57D972286C}" type="datetimeFigureOut">
              <a:rPr lang="es-ES_tradnl" smtClean="0"/>
              <a:t>18/04/2022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9418-39DD-4841-BE90-45B4F4CB695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545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0JyIiYzBA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zaq8s-o1S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yElubNhToI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0864" y="4953000"/>
            <a:ext cx="6947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charset="0"/>
                <a:ea typeface="Arial" charset="0"/>
                <a:cs typeface="Arial" charset="0"/>
              </a:rPr>
              <a:t>Ministerio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 Amigos de Jesús y María</a:t>
            </a:r>
          </a:p>
          <a:p>
            <a:pPr algn="ctr"/>
            <a:r>
              <a:rPr lang="en-US" sz="1600" b="1" dirty="0" err="1">
                <a:latin typeface="Arial" charset="0"/>
                <a:ea typeface="Arial" charset="0"/>
                <a:cs typeface="Arial" charset="0"/>
              </a:rPr>
              <a:t>Ciclo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C - II Domingo de Pascua</a:t>
            </a:r>
          </a:p>
          <a:p>
            <a:pPr algn="ctr"/>
            <a:endParaRPr lang="en-US" sz="16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b="1" dirty="0"/>
              <a:t>Jesús se </a:t>
            </a:r>
            <a:r>
              <a:rPr lang="en-US" sz="2000" b="1" dirty="0" err="1"/>
              <a:t>aparece</a:t>
            </a:r>
            <a:r>
              <a:rPr lang="en-US" sz="2000" b="1" dirty="0"/>
              <a:t> a </a:t>
            </a:r>
            <a:r>
              <a:rPr lang="en-US" sz="2000" b="1" dirty="0" err="1"/>
              <a:t>sus</a:t>
            </a:r>
            <a:r>
              <a:rPr lang="en-US" sz="2000" b="1" dirty="0"/>
              <a:t> </a:t>
            </a:r>
            <a:r>
              <a:rPr lang="en-US" sz="2000" b="1" dirty="0" err="1"/>
              <a:t>Discípulos</a:t>
            </a:r>
            <a:r>
              <a:rPr lang="en-US" sz="2000" b="1" dirty="0"/>
              <a:t>       </a:t>
            </a:r>
            <a:r>
              <a:rPr lang="en-US" b="1" dirty="0"/>
              <a:t>Juan 5, 1-6</a:t>
            </a:r>
          </a:p>
          <a:p>
            <a:pPr algn="ctr"/>
            <a:r>
              <a:rPr lang="en-US" b="1" dirty="0"/>
              <a:t>Fiesta de la Divina Misericordia</a:t>
            </a:r>
          </a:p>
        </p:txBody>
      </p:sp>
      <p:pic>
        <p:nvPicPr>
          <p:cNvPr id="4" name="Picture 3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B1D314B-B675-4334-9EFF-9901036F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22611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AFBF9-B47E-4DFB-9034-90A1D29B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8992"/>
            <a:ext cx="9104553" cy="491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228600" y="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 Black" panose="020B0A04020102020204" pitchFamily="34" charset="0"/>
              </a:rPr>
              <a:t>Ocho días después, los discípulos se habían reunido de nuevo en una casa, y esta vez Tomás estaba también. Tenían las puertas cerradas, pero Jesús entró, se puso en medio de ellos y los saludó diciendo: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381000" y="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¡Paz a ustedes! Luego dijo a Tomás: Mete aquí tu dedo, y mira mis manos; y trae tu mano y métela en mi costado. No seas incrédulo; ¡Cree!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A0B93-18BD-4314-B836-7B0DD837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9813"/>
            <a:ext cx="9144000" cy="51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290201" y="0"/>
            <a:ext cx="85857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>
                <a:latin typeface="Arial Black" panose="020B0A04020102020204" pitchFamily="34" charset="0"/>
              </a:rPr>
              <a:t>Tomás entonces exclamó: ¡Mi Señor y mi Dios! Jesús le dijo: ¿Crees porque me has visto? ¡Dichosos los que creen sin haber visto!  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45A9E-21CD-43B5-83FF-FC579EA3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468"/>
            <a:ext cx="9166194" cy="5133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49CE1A-3C06-49B7-99BC-6BBEE7CCFDBA}"/>
              </a:ext>
            </a:extLst>
          </p:cNvPr>
          <p:cNvSpPr txBox="1"/>
          <p:nvPr/>
        </p:nvSpPr>
        <p:spPr>
          <a:xfrm>
            <a:off x="1524000" y="1323899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PALABRA DEL SEÑOR.  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GLORIA A TI SEÑOR JESUS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4077832" y="546287"/>
            <a:ext cx="5029200" cy="15850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Por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qué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los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apóstoles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estaban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encerrados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 ¿ A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qué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tenian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miedo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4267200" y="1687932"/>
            <a:ext cx="4751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Tenían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miedo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morir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pues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los que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mataron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a Jesús, los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estaban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buscando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a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ellos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también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4252756" y="4098252"/>
            <a:ext cx="475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Jesús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había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resucitado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, no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necesitaba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abrir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puertas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para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entrar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. Se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aparece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medio de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ellos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y les dice: Paz a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ustedes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33F465-6E83-45F5-98BB-3303D6529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8" y="791187"/>
            <a:ext cx="4036381" cy="2245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FF6F00-37EC-4E72-9EB4-62D495F7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3" y="3497243"/>
            <a:ext cx="3939337" cy="2246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76A3B-AD9D-43C4-9179-286098A4DD5E}"/>
              </a:ext>
            </a:extLst>
          </p:cNvPr>
          <p:cNvSpPr txBox="1"/>
          <p:nvPr/>
        </p:nvSpPr>
        <p:spPr>
          <a:xfrm>
            <a:off x="443578" y="3011371"/>
            <a:ext cx="8153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entra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Jesús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estaban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encerrados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les dice?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19989-7865-4E43-9DAC-F61BAC3790DC}"/>
              </a:ext>
            </a:extLst>
          </p:cNvPr>
          <p:cNvSpPr txBox="1"/>
          <p:nvPr/>
        </p:nvSpPr>
        <p:spPr>
          <a:xfrm>
            <a:off x="-19693" y="5768269"/>
            <a:ext cx="907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crees que se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sienten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los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discípulos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ven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 Jesús?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48103-11DA-47AD-BB13-68CB9E80659A}"/>
              </a:ext>
            </a:extLst>
          </p:cNvPr>
          <p:cNvSpPr txBox="1"/>
          <p:nvPr/>
        </p:nvSpPr>
        <p:spPr>
          <a:xfrm>
            <a:off x="381000" y="6204709"/>
            <a:ext cx="4759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El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miedo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y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el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temor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se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convierte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0419A-C791-4074-A9AD-47E50AAB7C21}"/>
              </a:ext>
            </a:extLst>
          </p:cNvPr>
          <p:cNvSpPr txBox="1"/>
          <p:nvPr/>
        </p:nvSpPr>
        <p:spPr>
          <a:xfrm>
            <a:off x="4876800" y="6204709"/>
            <a:ext cx="3720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paz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alegría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y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gozo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442B4-6C15-428E-B704-D4EFA71A173E}"/>
              </a:ext>
            </a:extLst>
          </p:cNvPr>
          <p:cNvSpPr txBox="1"/>
          <p:nvPr/>
        </p:nvSpPr>
        <p:spPr>
          <a:xfrm>
            <a:off x="3200400" y="70956"/>
            <a:ext cx="49658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9154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1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4812888" y="61373"/>
            <a:ext cx="4269293" cy="31239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Jesús sabe que pronto se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irá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al Cielo,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pero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antes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necesita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preparar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 sus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discípulos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para que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sigan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su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misión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Así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que los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envía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hacer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algo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muy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y Jesús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sopla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¿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Qué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soplo</a:t>
            </a:r>
            <a:r>
              <a:rPr lang="en-US" sz="2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61819" y="2742720"/>
            <a:ext cx="902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¡¡¡El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Espíritu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Santo!!! Que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puede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ser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agua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río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o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lluvia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),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fuego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soplo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viento</a:t>
            </a:r>
            <a:r>
              <a:rPr lang="en-US" sz="2000" dirty="0">
                <a:solidFill>
                  <a:schemeClr val="tx2"/>
                </a:solidFill>
                <a:latin typeface="Arial Black" panose="020B0A04020102020204" pitchFamily="34" charset="0"/>
              </a:rPr>
              <a:t>)…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6A5662-8B58-4495-B8AF-5E1322F8D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" y="94276"/>
            <a:ext cx="4753287" cy="2662804"/>
          </a:xfrm>
          <a:prstGeom prst="rect">
            <a:avLst/>
          </a:prstGeom>
        </p:spPr>
      </p:pic>
      <p:pic>
        <p:nvPicPr>
          <p:cNvPr id="6" name="Online Media 5" title="Es como un rio - Alabanza">
            <a:hlinkClick r:id="" action="ppaction://media"/>
            <a:extLst>
              <a:ext uri="{FF2B5EF4-FFF2-40B4-BE49-F238E27FC236}">
                <a16:creationId xmlns:a16="http://schemas.microsoft.com/office/drawing/2014/main" id="{D5432539-8369-4217-A3B9-828E16AF5E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14600" y="3218208"/>
            <a:ext cx="4753287" cy="35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4537694" y="107906"/>
            <a:ext cx="4572000" cy="3031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Cuando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Jesús le dice a sus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discípulos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: “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quienes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ustedes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perdonen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sus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pecados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les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serán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perdonados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y a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quienes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no se los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perdonden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les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quedarán</a:t>
            </a:r>
            <a:r>
              <a:rPr lang="en-US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sin </a:t>
            </a:r>
            <a:r>
              <a:rPr lang="en-US" b="1" dirty="0" err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perdonar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”, les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está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dando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el poder para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perdonar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.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Recuerdas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qué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sacramento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recibes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el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perdón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tus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pecados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34306" y="2791597"/>
            <a:ext cx="619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En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el Sacramento de la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Confesión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(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tambien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se llama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Reconciliación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o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Penitencia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2438848" y="4299189"/>
            <a:ext cx="358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Los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discípulos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de Jesús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F6F00-37EC-4E72-9EB4-62D495F7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4" y="3978113"/>
            <a:ext cx="1980981" cy="1129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F76A3B-AD9D-43C4-9179-286098A4DD5E}"/>
              </a:ext>
            </a:extLst>
          </p:cNvPr>
          <p:cNvSpPr txBox="1"/>
          <p:nvPr/>
        </p:nvSpPr>
        <p:spPr>
          <a:xfrm>
            <a:off x="37475" y="3477188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Quiénes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fueron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los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primeros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sacerdotes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19989-7865-4E43-9DAC-F61BAC3790DC}"/>
              </a:ext>
            </a:extLst>
          </p:cNvPr>
          <p:cNvSpPr txBox="1"/>
          <p:nvPr/>
        </p:nvSpPr>
        <p:spPr>
          <a:xfrm>
            <a:off x="-310080" y="5183114"/>
            <a:ext cx="9079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¿Me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puedo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confesar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directamente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con Dios? </a:t>
            </a:r>
          </a:p>
          <a:p>
            <a:pPr algn="ctr"/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¿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O solo me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puedo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confesar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con el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Sacerdote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C48103-11DA-47AD-BB13-68CB9E80659A}"/>
              </a:ext>
            </a:extLst>
          </p:cNvPr>
          <p:cNvSpPr txBox="1"/>
          <p:nvPr/>
        </p:nvSpPr>
        <p:spPr>
          <a:xfrm>
            <a:off x="258234" y="5982462"/>
            <a:ext cx="8428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Jesús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dio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autoridad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y poder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exclusivamente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a los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sacerdotes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para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perdonar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nuestros</a:t>
            </a:r>
            <a:r>
              <a:rPr lang="en-US" sz="18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Black" panose="020B0A04020102020204" pitchFamily="34" charset="0"/>
              </a:rPr>
              <a:t>pecados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porque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quiere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que le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confesemos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nuestros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pecados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E592F-5F82-4D16-99C3-066EB0B71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8" y="104983"/>
            <a:ext cx="4359294" cy="244208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27592B-6E39-4B5C-8161-B3C562CF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95" y="2805379"/>
            <a:ext cx="2464370" cy="20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270B6-5DC0-4044-8D8E-530C926A7402}"/>
              </a:ext>
            </a:extLst>
          </p:cNvPr>
          <p:cNvSpPr txBox="1"/>
          <p:nvPr/>
        </p:nvSpPr>
        <p:spPr>
          <a:xfrm>
            <a:off x="4537694" y="107906"/>
            <a:ext cx="4572000" cy="16466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Hubo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discípulo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que no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estuvo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allí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primera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vez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que Jesús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apareció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 a sus </a:t>
            </a:r>
            <a:r>
              <a:rPr lang="en-US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discípulos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Recuerdas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su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nombre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559E8-9033-4C4E-BA9B-9DD415D8BCBB}"/>
              </a:ext>
            </a:extLst>
          </p:cNvPr>
          <p:cNvSpPr txBox="1"/>
          <p:nvPr/>
        </p:nvSpPr>
        <p:spPr>
          <a:xfrm>
            <a:off x="4572000" y="1453508"/>
            <a:ext cx="371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Tomás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ABA0-9B93-4418-8ED7-423F5CD22AC2}"/>
              </a:ext>
            </a:extLst>
          </p:cNvPr>
          <p:cNvSpPr txBox="1"/>
          <p:nvPr/>
        </p:nvSpPr>
        <p:spPr>
          <a:xfrm>
            <a:off x="1996821" y="2908661"/>
            <a:ext cx="60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76A3B-AD9D-43C4-9179-286098A4DD5E}"/>
              </a:ext>
            </a:extLst>
          </p:cNvPr>
          <p:cNvSpPr txBox="1"/>
          <p:nvPr/>
        </p:nvSpPr>
        <p:spPr>
          <a:xfrm>
            <a:off x="-228600" y="2501617"/>
            <a:ext cx="5933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Tomás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creyó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la palabra de sus amigos?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AE5F65-55E4-45C7-B0C0-7DA112FB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" y="107906"/>
            <a:ext cx="4280434" cy="2403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9EE4FF-2242-4968-A469-73E511925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761" y="1990487"/>
            <a:ext cx="3613107" cy="2018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84C018-E6E1-48B5-919D-A49667299C68}"/>
              </a:ext>
            </a:extLst>
          </p:cNvPr>
          <p:cNvSpPr txBox="1"/>
          <p:nvPr/>
        </p:nvSpPr>
        <p:spPr>
          <a:xfrm>
            <a:off x="79382" y="3547641"/>
            <a:ext cx="501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Tomás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tenía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que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tocar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las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llagas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de Jesús (Ver para </a:t>
            </a:r>
            <a:r>
              <a:rPr 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creer</a:t>
            </a: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</a:rPr>
              <a:t>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039D5-CE13-451D-9A2E-6033306B8E42}"/>
              </a:ext>
            </a:extLst>
          </p:cNvPr>
          <p:cNvSpPr txBox="1"/>
          <p:nvPr/>
        </p:nvSpPr>
        <p:spPr>
          <a:xfrm>
            <a:off x="-142601" y="3160173"/>
            <a:ext cx="5491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necesitaba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para poder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creer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485CB-7503-4E6C-B10C-C39FEE5EF8B2}"/>
              </a:ext>
            </a:extLst>
          </p:cNvPr>
          <p:cNvSpPr txBox="1"/>
          <p:nvPr/>
        </p:nvSpPr>
        <p:spPr>
          <a:xfrm>
            <a:off x="-15325" y="4145872"/>
            <a:ext cx="9079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Y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tú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?¿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Necesitas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creer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 O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Fe es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capaz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creer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aquello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que no </a:t>
            </a:r>
            <a:r>
              <a:rPr lang="en-US" sz="1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ves</a:t>
            </a:r>
            <a:r>
              <a:rPr lang="en-US" sz="1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B32F70-34EA-4626-B497-60956018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0" y="4815529"/>
            <a:ext cx="2425014" cy="18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51F537E-3CD6-4A3A-A3BC-A4BD95B7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07" y="495684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4A339E2-031A-409D-A43E-1D84C9CE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21" y="4687391"/>
            <a:ext cx="2298889" cy="178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BC9B-A1D0-47CC-9371-CD467062E940}"/>
              </a:ext>
            </a:extLst>
          </p:cNvPr>
          <p:cNvSpPr txBox="1"/>
          <p:nvPr/>
        </p:nvSpPr>
        <p:spPr>
          <a:xfrm>
            <a:off x="457200" y="6629400"/>
            <a:ext cx="2917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JESUS NOS PERDONA POR MEDIO DEL SACERDOTE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63EEF-6B25-410B-AEFA-BE09F8C21A80}"/>
              </a:ext>
            </a:extLst>
          </p:cNvPr>
          <p:cNvSpPr txBox="1"/>
          <p:nvPr/>
        </p:nvSpPr>
        <p:spPr>
          <a:xfrm>
            <a:off x="6019800" y="6475511"/>
            <a:ext cx="291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 EUCARISTIA ES VERDADERA COMIDA: EL CUERPO Y SANGRE DE JESUS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4980E-1231-46FD-9E21-9ECC691FEB60}"/>
              </a:ext>
            </a:extLst>
          </p:cNvPr>
          <p:cNvSpPr txBox="1"/>
          <p:nvPr/>
        </p:nvSpPr>
        <p:spPr>
          <a:xfrm>
            <a:off x="3319981" y="6656190"/>
            <a:ext cx="2917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PRESENCIA REAL DE JESUS EN EL SANTISIMO</a:t>
            </a:r>
          </a:p>
        </p:txBody>
      </p:sp>
    </p:spTree>
    <p:extLst>
      <p:ext uri="{BB962C8B-B14F-4D97-AF65-F5344CB8AC3E}">
        <p14:creationId xmlns:p14="http://schemas.microsoft.com/office/powerpoint/2010/main" val="42809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11" grpId="0"/>
      <p:bldP spid="18" grpId="0"/>
      <p:bldP spid="19" grpId="0"/>
      <p:bldP spid="20" grpId="0"/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Segundo Domingo de Pascua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65CD31-4D89-4890-8A01-D5C1BB0E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6" y="1994124"/>
            <a:ext cx="2593367" cy="40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2690011" y="1529298"/>
            <a:ext cx="6297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x-none" sz="2400" dirty="0">
                <a:latin typeface="Arial" charset="0"/>
                <a:ea typeface="Arial" charset="0"/>
                <a:cs typeface="Arial" charset="0"/>
              </a:rPr>
              <a:t>Santa Faustina nació en Polonia en 1905</a:t>
            </a:r>
            <a:r>
              <a:rPr lang="en-US" sz="24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02E7A0-C5C1-434F-91DA-5E37D94FEA8A}"/>
              </a:ext>
            </a:extLst>
          </p:cNvPr>
          <p:cNvSpPr txBox="1"/>
          <p:nvPr/>
        </p:nvSpPr>
        <p:spPr>
          <a:xfrm>
            <a:off x="2965742" y="5205075"/>
            <a:ext cx="36576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400" dirty="0">
                <a:latin typeface="Arial" charset="0"/>
                <a:ea typeface="Arial" charset="0"/>
                <a:cs typeface="Arial" charset="0"/>
              </a:rPr>
              <a:t>A pesar de todo, unos años más tarde, Faustina dejó a su familia y se hizo religiosa</a:t>
            </a:r>
            <a:r>
              <a:rPr lang="es-PR" sz="2500" dirty="0">
                <a:latin typeface="Berlin Sans FB" panose="020E0602020502020306" pitchFamily="34" charset="0"/>
              </a:rPr>
              <a:t>.</a:t>
            </a:r>
            <a:endParaRPr lang="es-PR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6E339-781D-44F9-91B9-2F18CC156B34}"/>
              </a:ext>
            </a:extLst>
          </p:cNvPr>
          <p:cNvSpPr txBox="1"/>
          <p:nvPr/>
        </p:nvSpPr>
        <p:spPr>
          <a:xfrm>
            <a:off x="2819400" y="3247444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erlin Sans FB" panose="020E0602020502020306" pitchFamily="34" charset="0"/>
              </a:rPr>
              <a:t> </a:t>
            </a:r>
            <a:r>
              <a:rPr lang="es-PA" sz="2500" dirty="0">
                <a:latin typeface="Arial" charset="0"/>
                <a:ea typeface="Arial" charset="0"/>
                <a:cs typeface="Arial" charset="0"/>
              </a:rPr>
              <a:t>A sus 15 años comienza a trabajar como empleada doméstica y siente fuertemente el llamado a la vocación religiosa, pero sus padres se niegan.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AB701-5E93-4B17-87FF-A83EDD6001F0}"/>
              </a:ext>
            </a:extLst>
          </p:cNvPr>
          <p:cNvSpPr txBox="1"/>
          <p:nvPr/>
        </p:nvSpPr>
        <p:spPr>
          <a:xfrm>
            <a:off x="2769524" y="1968202"/>
            <a:ext cx="62975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500" dirty="0">
                <a:latin typeface="Arial" charset="0"/>
                <a:ea typeface="Arial" charset="0"/>
                <a:cs typeface="Arial" charset="0"/>
              </a:rPr>
              <a:t>A sus 7 años escucha por primera vez la voz de Dios que la invitaba a una vida más perfecta.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AD6B3-E721-45FD-A3CD-CF09BAEB6130}"/>
              </a:ext>
            </a:extLst>
          </p:cNvPr>
          <p:cNvSpPr txBox="1"/>
          <p:nvPr/>
        </p:nvSpPr>
        <p:spPr>
          <a:xfrm>
            <a:off x="2730322" y="1042842"/>
            <a:ext cx="392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Película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https://youtu.be/hzaq8s-o1Sk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3780822" y="610515"/>
            <a:ext cx="5444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charset="0"/>
                <a:ea typeface="Arial" charset="0"/>
                <a:cs typeface="Arial" charset="0"/>
              </a:rPr>
              <a:t>Jesús, se le presentó a Sor Faustina y le dijo que las </a:t>
            </a:r>
            <a:r>
              <a:rPr lang="es-E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 la tarde</a:t>
            </a:r>
            <a:r>
              <a:rPr lang="es-ES" sz="2400" dirty="0">
                <a:latin typeface="Arial" charset="0"/>
                <a:ea typeface="Arial" charset="0"/>
                <a:cs typeface="Arial" charset="0"/>
              </a:rPr>
              <a:t>, es la hora de la Gran Misericordia…a esa hora murió Jesús</a:t>
            </a:r>
            <a:r>
              <a:rPr lang="es-ES" sz="2500" dirty="0">
                <a:latin typeface="Arial" charset="0"/>
                <a:ea typeface="Arial" charset="0"/>
                <a:cs typeface="Arial" charset="0"/>
              </a:rPr>
              <a:t>.</a:t>
            </a:r>
            <a:endParaRPr lang="es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DE71F-A406-41C0-BF9F-09120E245AFE}"/>
              </a:ext>
            </a:extLst>
          </p:cNvPr>
          <p:cNvSpPr txBox="1"/>
          <p:nvPr/>
        </p:nvSpPr>
        <p:spPr>
          <a:xfrm>
            <a:off x="304800" y="3962400"/>
            <a:ext cx="56743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2500" dirty="0">
                <a:latin typeface="Arial" charset="0"/>
                <a:ea typeface="Arial" charset="0"/>
                <a:cs typeface="Arial" charset="0"/>
              </a:rPr>
              <a:t>Jesús le dijo a Sor Faustina: Hija mía, pinta un cuadro de acuerdo a lo que ves y coloca: “JESUS EN TI CONFIO”. </a:t>
            </a:r>
          </a:p>
          <a:p>
            <a:endParaRPr lang="es-DO" sz="10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DO" sz="2500" dirty="0">
                <a:latin typeface="Arial" charset="0"/>
                <a:ea typeface="Arial" charset="0"/>
                <a:cs typeface="Arial" charset="0"/>
              </a:rPr>
              <a:t>Jesús prometió grandes bendiciones para quien tenga esta imagen y la venere.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EFC79F6-B5F3-4219-83CC-533A57DA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107293" cy="31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3669D-DEE9-48C9-9C58-304F274A78D5}"/>
              </a:ext>
            </a:extLst>
          </p:cNvPr>
          <p:cNvSpPr txBox="1"/>
          <p:nvPr/>
        </p:nvSpPr>
        <p:spPr>
          <a:xfrm>
            <a:off x="3869521" y="2186160"/>
            <a:ext cx="5225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>
                <a:latin typeface="Arial" charset="0"/>
                <a:ea typeface="Arial" charset="0"/>
                <a:cs typeface="Arial" charset="0"/>
              </a:rPr>
              <a:t>De su corazón salieron dos rayos: uno rojo y uno blanco, simbolizando la Sangre y el Agua que brotaron de su costado</a:t>
            </a:r>
            <a:r>
              <a:rPr lang="es-PA" sz="25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4" y="889000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DE71F-A406-41C0-BF9F-09120E245AFE}"/>
              </a:ext>
            </a:extLst>
          </p:cNvPr>
          <p:cNvSpPr txBox="1"/>
          <p:nvPr/>
        </p:nvSpPr>
        <p:spPr>
          <a:xfrm>
            <a:off x="304800" y="2088683"/>
            <a:ext cx="56743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2000" dirty="0">
                <a:latin typeface="Arial" charset="0"/>
                <a:ea typeface="Arial" charset="0"/>
                <a:cs typeface="Arial" charset="0"/>
              </a:rPr>
              <a:t>Gracias al papa  San Juan Pablo II se instituyó esta hermosa Fiesta!</a:t>
            </a:r>
          </a:p>
          <a:p>
            <a:endParaRPr lang="es-DO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DO" sz="2000" dirty="0">
                <a:latin typeface="Arial" charset="0"/>
                <a:ea typeface="Arial" charset="0"/>
                <a:cs typeface="Arial" charset="0"/>
              </a:rPr>
              <a:t> En el año 2000 San Juan Pablo canonizó a Santa Faustina y durante su homilia dijo: </a:t>
            </a:r>
            <a:r>
              <a:rPr lang="es-DO" sz="2000" dirty="0"/>
              <a:t>“es importante que acojamos íntegramente el mensaje que nos transmite la palabra de Dios en este segundo domingo de Pascua, que a partir de ahora en toda la Iglesia se designará con el nombre de </a:t>
            </a:r>
            <a:r>
              <a:rPr lang="es-DO" sz="2000" b="1" dirty="0"/>
              <a:t>“Domingo de la Divina Misericordia</a:t>
            </a:r>
            <a:r>
              <a:rPr lang="es-DO" sz="2000" dirty="0"/>
              <a:t>”</a:t>
            </a:r>
            <a:endParaRPr lang="es-DO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457200" y="244877"/>
            <a:ext cx="50218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Jesús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también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pidió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que se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rezara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 las 3 de la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tarde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Coronilla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de la Divina Misericordia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y que el 2do Domingo de Pascua se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haga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una GRAN FIESTA. La Fiesta de la Divina Misericordia!!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0" y="1219200"/>
            <a:ext cx="2400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Juan 5, 1-6</a:t>
            </a:r>
          </a:p>
          <a:p>
            <a:pPr algn="ctr"/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Al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llegar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noche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del día de la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Resurrección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,  los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discípulos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habían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reunido</a:t>
            </a:r>
            <a:r>
              <a:rPr lang="en-US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0148D-B041-45E2-B604-E52D14C7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36" y="1985639"/>
            <a:ext cx="8649810" cy="48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8800"/>
            <a:ext cx="7435491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162800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95600" y="228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0B9FDB-3940-42C2-A3CA-C29E5472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8" y="1134907"/>
            <a:ext cx="75819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8988E5F-0D7E-4E08-8E45-4285ED1E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5076825" cy="446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8FD67-AA6B-4F0D-A9E7-7B1C554B5A72}"/>
              </a:ext>
            </a:extLst>
          </p:cNvPr>
          <p:cNvSpPr txBox="1"/>
          <p:nvPr/>
        </p:nvSpPr>
        <p:spPr>
          <a:xfrm>
            <a:off x="4572002" y="269932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CLAVOS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88BDA-A038-435C-A1EA-60B89097983D}"/>
              </a:ext>
            </a:extLst>
          </p:cNvPr>
          <p:cNvSpPr txBox="1"/>
          <p:nvPr/>
        </p:nvSpPr>
        <p:spPr>
          <a:xfrm>
            <a:off x="3429000" y="2940463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MANOS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3DB5A-3BEA-4C35-841D-BB0E2299CCE2}"/>
              </a:ext>
            </a:extLst>
          </p:cNvPr>
          <p:cNvSpPr txBox="1"/>
          <p:nvPr/>
        </p:nvSpPr>
        <p:spPr>
          <a:xfrm>
            <a:off x="3986212" y="320858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CLAVOS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6EE28-BA9F-4B08-858E-5C3C0F971720}"/>
              </a:ext>
            </a:extLst>
          </p:cNvPr>
          <p:cNvSpPr txBox="1"/>
          <p:nvPr/>
        </p:nvSpPr>
        <p:spPr>
          <a:xfrm>
            <a:off x="3657600" y="348694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SU COSTADO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B7FB5-4BDF-4D8B-A949-4E93B52D3A27}"/>
              </a:ext>
            </a:extLst>
          </p:cNvPr>
          <p:cNvSpPr txBox="1"/>
          <p:nvPr/>
        </p:nvSpPr>
        <p:spPr>
          <a:xfrm>
            <a:off x="2386012" y="46158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Mete </a:t>
            </a:r>
            <a:r>
              <a:rPr lang="en-US" sz="1200" b="1" dirty="0" err="1">
                <a:solidFill>
                  <a:schemeClr val="tx2"/>
                </a:solidFill>
              </a:rPr>
              <a:t>aquí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tu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dedo</a:t>
            </a:r>
            <a:r>
              <a:rPr lang="en-US" sz="1200" b="1" dirty="0">
                <a:solidFill>
                  <a:schemeClr val="tx2"/>
                </a:solidFill>
              </a:rPr>
              <a:t>, y </a:t>
            </a:r>
            <a:r>
              <a:rPr lang="en-US" sz="1200" b="1" dirty="0" err="1">
                <a:solidFill>
                  <a:schemeClr val="tx2"/>
                </a:solidFill>
              </a:rPr>
              <a:t>mira</a:t>
            </a:r>
            <a:r>
              <a:rPr lang="en-US" sz="1200" b="1" dirty="0">
                <a:solidFill>
                  <a:schemeClr val="tx2"/>
                </a:solidFill>
              </a:rPr>
              <a:t> mis manos; y </a:t>
            </a:r>
            <a:r>
              <a:rPr lang="en-US" sz="1200" b="1" dirty="0" err="1">
                <a:solidFill>
                  <a:schemeClr val="tx2"/>
                </a:solidFill>
              </a:rPr>
              <a:t>trae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tu</a:t>
            </a:r>
            <a:r>
              <a:rPr lang="en-US" sz="1200" b="1" dirty="0">
                <a:solidFill>
                  <a:schemeClr val="tx2"/>
                </a:solidFill>
              </a:rPr>
              <a:t> mano, y </a:t>
            </a:r>
            <a:r>
              <a:rPr lang="en-US" sz="1200" b="1" dirty="0" err="1">
                <a:solidFill>
                  <a:schemeClr val="tx2"/>
                </a:solidFill>
              </a:rPr>
              <a:t>métela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en</a:t>
            </a:r>
            <a:r>
              <a:rPr lang="en-US" sz="1200" b="1" dirty="0">
                <a:solidFill>
                  <a:schemeClr val="tx2"/>
                </a:solidFill>
              </a:rPr>
              <a:t> mi </a:t>
            </a:r>
            <a:r>
              <a:rPr lang="en-US" sz="1200" b="1" dirty="0" err="1">
                <a:solidFill>
                  <a:schemeClr val="tx2"/>
                </a:solidFill>
              </a:rPr>
              <a:t>costado</a:t>
            </a:r>
            <a:r>
              <a:rPr lang="en-US" sz="12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BDBA1-4031-4455-B90D-B1BFFD6D2CFE}"/>
              </a:ext>
            </a:extLst>
          </p:cNvPr>
          <p:cNvSpPr txBox="1"/>
          <p:nvPr/>
        </p:nvSpPr>
        <p:spPr>
          <a:xfrm>
            <a:off x="5029200" y="490191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¡Mi </a:t>
            </a:r>
            <a:r>
              <a:rPr lang="en-US" sz="1200" b="1" dirty="0" err="1">
                <a:solidFill>
                  <a:schemeClr val="tx2"/>
                </a:solidFill>
              </a:rPr>
              <a:t>Señor</a:t>
            </a:r>
            <a:r>
              <a:rPr lang="en-US" sz="1200" b="1" dirty="0">
                <a:solidFill>
                  <a:schemeClr val="tx2"/>
                </a:solidFill>
              </a:rPr>
              <a:t> y mi Dios!</a:t>
            </a:r>
          </a:p>
        </p:txBody>
      </p:sp>
    </p:spTree>
    <p:extLst>
      <p:ext uri="{BB962C8B-B14F-4D97-AF65-F5344CB8AC3E}">
        <p14:creationId xmlns:p14="http://schemas.microsoft.com/office/powerpoint/2010/main" val="41954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77" y="0"/>
            <a:ext cx="5299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75669D-0BF2-4131-A878-E17C30BD56E5}"/>
              </a:ext>
            </a:extLst>
          </p:cNvPr>
          <p:cNvSpPr/>
          <p:nvPr/>
        </p:nvSpPr>
        <p:spPr>
          <a:xfrm>
            <a:off x="1896035" y="1586753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A4DFA2-FAD3-451C-8A6B-B4CB429E8566}"/>
              </a:ext>
            </a:extLst>
          </p:cNvPr>
          <p:cNvSpPr/>
          <p:nvPr/>
        </p:nvSpPr>
        <p:spPr>
          <a:xfrm>
            <a:off x="3810000" y="2286000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E32EC3-0CA7-4A4F-AF93-0CA1692B8794}"/>
              </a:ext>
            </a:extLst>
          </p:cNvPr>
          <p:cNvSpPr/>
          <p:nvPr/>
        </p:nvSpPr>
        <p:spPr>
          <a:xfrm>
            <a:off x="1896035" y="3048000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8D968-B4B4-4EEE-AFA2-61664C06DDB7}"/>
              </a:ext>
            </a:extLst>
          </p:cNvPr>
          <p:cNvSpPr/>
          <p:nvPr/>
        </p:nvSpPr>
        <p:spPr>
          <a:xfrm>
            <a:off x="2819400" y="3424518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704FC-34B4-493D-9453-F11CE9BBFDD5}"/>
              </a:ext>
            </a:extLst>
          </p:cNvPr>
          <p:cNvSpPr/>
          <p:nvPr/>
        </p:nvSpPr>
        <p:spPr>
          <a:xfrm>
            <a:off x="4724400" y="3424518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B54F5-6EF0-475B-8BE1-78635698F1E9}"/>
              </a:ext>
            </a:extLst>
          </p:cNvPr>
          <p:cNvSpPr/>
          <p:nvPr/>
        </p:nvSpPr>
        <p:spPr>
          <a:xfrm>
            <a:off x="1371600" y="4191000"/>
            <a:ext cx="3810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7A592-05AE-4225-A797-751C2470D4C1}"/>
              </a:ext>
            </a:extLst>
          </p:cNvPr>
          <p:cNvSpPr/>
          <p:nvPr/>
        </p:nvSpPr>
        <p:spPr>
          <a:xfrm>
            <a:off x="3276600" y="1981200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9FE48B-E674-4220-A64D-5FEE35CE7E0E}"/>
              </a:ext>
            </a:extLst>
          </p:cNvPr>
          <p:cNvSpPr/>
          <p:nvPr/>
        </p:nvSpPr>
        <p:spPr>
          <a:xfrm>
            <a:off x="1896035" y="3424518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55DE95-EA8C-4231-A6A2-AA34562E2F37}"/>
              </a:ext>
            </a:extLst>
          </p:cNvPr>
          <p:cNvSpPr/>
          <p:nvPr/>
        </p:nvSpPr>
        <p:spPr>
          <a:xfrm>
            <a:off x="2359205" y="4137212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83A3C1-928F-4211-B70E-7D7AA48A379D}"/>
              </a:ext>
            </a:extLst>
          </p:cNvPr>
          <p:cNvSpPr/>
          <p:nvPr/>
        </p:nvSpPr>
        <p:spPr>
          <a:xfrm>
            <a:off x="2359205" y="1986243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3183B-0435-42E9-AE2C-0CEA98BDDB31}"/>
              </a:ext>
            </a:extLst>
          </p:cNvPr>
          <p:cNvSpPr/>
          <p:nvPr/>
        </p:nvSpPr>
        <p:spPr>
          <a:xfrm>
            <a:off x="3810000" y="1972235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DCB4C5-3B53-4BA8-AAE9-BB1E755F6065}"/>
              </a:ext>
            </a:extLst>
          </p:cNvPr>
          <p:cNvSpPr/>
          <p:nvPr/>
        </p:nvSpPr>
        <p:spPr>
          <a:xfrm>
            <a:off x="4724400" y="2667000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000CE2-64D1-408E-9E5A-2C6F9DC5E42D}"/>
              </a:ext>
            </a:extLst>
          </p:cNvPr>
          <p:cNvSpPr/>
          <p:nvPr/>
        </p:nvSpPr>
        <p:spPr>
          <a:xfrm>
            <a:off x="3789076" y="4137212"/>
            <a:ext cx="381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9B7D7-C8DF-4B0F-B5F4-1404F314B636}"/>
              </a:ext>
            </a:extLst>
          </p:cNvPr>
          <p:cNvSpPr/>
          <p:nvPr/>
        </p:nvSpPr>
        <p:spPr>
          <a:xfrm>
            <a:off x="2819400" y="1586753"/>
            <a:ext cx="381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7484C9-52AF-4510-86E5-3B0099210975}"/>
              </a:ext>
            </a:extLst>
          </p:cNvPr>
          <p:cNvSpPr/>
          <p:nvPr/>
        </p:nvSpPr>
        <p:spPr>
          <a:xfrm>
            <a:off x="4229101" y="2667000"/>
            <a:ext cx="381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4C8F38-8034-47A9-A9C4-744E46ADA28D}"/>
              </a:ext>
            </a:extLst>
          </p:cNvPr>
          <p:cNvSpPr/>
          <p:nvPr/>
        </p:nvSpPr>
        <p:spPr>
          <a:xfrm>
            <a:off x="1371600" y="3048000"/>
            <a:ext cx="381000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A8D22-FE09-437B-A7EF-CD8FDA983AA2}"/>
              </a:ext>
            </a:extLst>
          </p:cNvPr>
          <p:cNvSpPr/>
          <p:nvPr/>
        </p:nvSpPr>
        <p:spPr>
          <a:xfrm>
            <a:off x="1878483" y="2335305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B0807-ABBA-4F34-847C-DC8B00081A26}"/>
              </a:ext>
            </a:extLst>
          </p:cNvPr>
          <p:cNvSpPr/>
          <p:nvPr/>
        </p:nvSpPr>
        <p:spPr>
          <a:xfrm>
            <a:off x="2819400" y="26670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8498B-8EE1-408A-AC81-ABEA46106A87}"/>
              </a:ext>
            </a:extLst>
          </p:cNvPr>
          <p:cNvSpPr/>
          <p:nvPr/>
        </p:nvSpPr>
        <p:spPr>
          <a:xfrm>
            <a:off x="3312459" y="1591235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0ABA07-A777-45EB-86BD-763E5A1A8513}"/>
              </a:ext>
            </a:extLst>
          </p:cNvPr>
          <p:cNvSpPr/>
          <p:nvPr/>
        </p:nvSpPr>
        <p:spPr>
          <a:xfrm>
            <a:off x="3312459" y="2693894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3A028E-D0F5-4118-841B-D4BF86637B59}"/>
              </a:ext>
            </a:extLst>
          </p:cNvPr>
          <p:cNvSpPr/>
          <p:nvPr/>
        </p:nvSpPr>
        <p:spPr>
          <a:xfrm>
            <a:off x="3748743" y="3424518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2A37F1-C42F-44C0-9715-F138F5BC5A5C}"/>
              </a:ext>
            </a:extLst>
          </p:cNvPr>
          <p:cNvSpPr/>
          <p:nvPr/>
        </p:nvSpPr>
        <p:spPr>
          <a:xfrm>
            <a:off x="1878483" y="3779746"/>
            <a:ext cx="381000" cy="304800"/>
          </a:xfrm>
          <a:prstGeom prst="rect">
            <a:avLst/>
          </a:prstGeom>
          <a:solidFill>
            <a:srgbClr val="823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EA234F-8DE0-4914-9CA9-2DC3715A06D7}"/>
              </a:ext>
            </a:extLst>
          </p:cNvPr>
          <p:cNvSpPr/>
          <p:nvPr/>
        </p:nvSpPr>
        <p:spPr>
          <a:xfrm>
            <a:off x="4724400" y="1972235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E919C5-C910-4279-A4D6-97CB52630001}"/>
              </a:ext>
            </a:extLst>
          </p:cNvPr>
          <p:cNvSpPr/>
          <p:nvPr/>
        </p:nvSpPr>
        <p:spPr>
          <a:xfrm>
            <a:off x="1421283" y="2303929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050E9F-7E38-444E-B704-9239F93013A0}"/>
              </a:ext>
            </a:extLst>
          </p:cNvPr>
          <p:cNvSpPr/>
          <p:nvPr/>
        </p:nvSpPr>
        <p:spPr>
          <a:xfrm>
            <a:off x="4264959" y="2303929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860557-CC7F-465B-AB66-57EF438A8A23}"/>
              </a:ext>
            </a:extLst>
          </p:cNvPr>
          <p:cNvSpPr/>
          <p:nvPr/>
        </p:nvSpPr>
        <p:spPr>
          <a:xfrm>
            <a:off x="3293776" y="3070413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C8C1A7-B6F7-4ACA-9382-DB2F92E332E3}"/>
              </a:ext>
            </a:extLst>
          </p:cNvPr>
          <p:cNvSpPr/>
          <p:nvPr/>
        </p:nvSpPr>
        <p:spPr>
          <a:xfrm>
            <a:off x="3748743" y="3779746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1D803A-BF33-4967-8904-26AFEF25A450}"/>
              </a:ext>
            </a:extLst>
          </p:cNvPr>
          <p:cNvSpPr/>
          <p:nvPr/>
        </p:nvSpPr>
        <p:spPr>
          <a:xfrm>
            <a:off x="1421283" y="1966632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332C76-AED9-498E-961F-42D522F291BC}"/>
              </a:ext>
            </a:extLst>
          </p:cNvPr>
          <p:cNvSpPr/>
          <p:nvPr/>
        </p:nvSpPr>
        <p:spPr>
          <a:xfrm>
            <a:off x="2819400" y="2319617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505A48-E8E8-464B-96BB-4CA5C1EF3219}"/>
              </a:ext>
            </a:extLst>
          </p:cNvPr>
          <p:cNvSpPr/>
          <p:nvPr/>
        </p:nvSpPr>
        <p:spPr>
          <a:xfrm>
            <a:off x="3773755" y="2684929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41A82B-FB8F-463F-91CB-C4487EFB1110}"/>
              </a:ext>
            </a:extLst>
          </p:cNvPr>
          <p:cNvSpPr/>
          <p:nvPr/>
        </p:nvSpPr>
        <p:spPr>
          <a:xfrm>
            <a:off x="4214146" y="3424518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43431-97AE-47EE-8C77-285A5CEC31B1}"/>
              </a:ext>
            </a:extLst>
          </p:cNvPr>
          <p:cNvSpPr/>
          <p:nvPr/>
        </p:nvSpPr>
        <p:spPr>
          <a:xfrm>
            <a:off x="2819400" y="380328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1387CC-1D26-4614-ACD5-C83370172EDE}"/>
              </a:ext>
            </a:extLst>
          </p:cNvPr>
          <p:cNvSpPr/>
          <p:nvPr/>
        </p:nvSpPr>
        <p:spPr>
          <a:xfrm>
            <a:off x="4724400" y="1586753"/>
            <a:ext cx="381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46" y="475129"/>
            <a:ext cx="812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Black" pitchFamily="34" charset="0"/>
              </a:rPr>
              <a:t>ORACION.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 Black" pitchFamily="34" charset="0"/>
              </a:rPr>
              <a:t>Jesús, </a:t>
            </a:r>
          </a:p>
          <a:p>
            <a:endParaRPr lang="es-ES" dirty="0">
              <a:latin typeface="Arial Black" pitchFamily="34" charset="0"/>
            </a:endParaRPr>
          </a:p>
          <a:p>
            <a:pPr algn="just"/>
            <a:r>
              <a:rPr lang="es-ES" dirty="0">
                <a:latin typeface="Arial Black" pitchFamily="34" charset="0"/>
              </a:rPr>
              <a:t>En Vos confío, Divina Misericordia hermosa que  hoy resplandeces, tu corazón Santo y Puro Señor, torrente de Gracia plena, desciende a mi sin tardar, bendice a las familias Oh Rey de la Gloria, Oh Rey de bondad.</a:t>
            </a:r>
          </a:p>
          <a:p>
            <a:pPr algn="just"/>
            <a:endParaRPr lang="es-ES" dirty="0"/>
          </a:p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Canción</a:t>
            </a:r>
            <a:r>
              <a:rPr lang="es-ES" dirty="0"/>
              <a:t>: </a:t>
            </a:r>
          </a:p>
          <a:p>
            <a:r>
              <a:rPr lang="es-ES" dirty="0"/>
              <a:t>Jesús en Vos  confío en Jesús</a:t>
            </a:r>
          </a:p>
          <a:p>
            <a:r>
              <a:rPr lang="es-ES" dirty="0">
                <a:latin typeface="Arial Black" pitchFamily="34" charset="0"/>
                <a:hlinkClick r:id="rId2"/>
              </a:rPr>
              <a:t>https://www.youtube.com/watch?v=yElubNhToIE</a:t>
            </a:r>
            <a:endParaRPr lang="es-ES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3371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4BAB9-9FC0-4919-A6BC-E5BF8D5CCC34}"/>
              </a:ext>
            </a:extLst>
          </p:cNvPr>
          <p:cNvSpPr txBox="1"/>
          <p:nvPr/>
        </p:nvSpPr>
        <p:spPr>
          <a:xfrm>
            <a:off x="362505" y="317695"/>
            <a:ext cx="841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 Black" panose="020B0A04020102020204" pitchFamily="34" charset="0"/>
              </a:rPr>
              <a:t>…con las </a:t>
            </a:r>
            <a:r>
              <a:rPr lang="en-US" sz="2800" dirty="0" err="1">
                <a:latin typeface="Arial Black" panose="020B0A04020102020204" pitchFamily="34" charset="0"/>
              </a:rPr>
              <a:t>puertas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cerradas</a:t>
            </a:r>
            <a:r>
              <a:rPr lang="en-US" sz="2800" dirty="0">
                <a:latin typeface="Arial Black" panose="020B0A04020102020204" pitchFamily="34" charset="0"/>
              </a:rPr>
              <a:t> por </a:t>
            </a:r>
            <a:r>
              <a:rPr lang="en-US" sz="2800" dirty="0" err="1">
                <a:latin typeface="Arial Black" panose="020B0A04020102020204" pitchFamily="34" charset="0"/>
              </a:rPr>
              <a:t>miedo</a:t>
            </a:r>
            <a:r>
              <a:rPr lang="en-US" sz="2800" dirty="0">
                <a:latin typeface="Arial Black" panose="020B0A04020102020204" pitchFamily="34" charset="0"/>
              </a:rPr>
              <a:t> a los </a:t>
            </a:r>
            <a:r>
              <a:rPr lang="en-US" sz="2800" dirty="0" err="1">
                <a:latin typeface="Arial Black" panose="020B0A04020102020204" pitchFamily="34" charset="0"/>
              </a:rPr>
              <a:t>judíos</a:t>
            </a:r>
            <a:r>
              <a:rPr lang="en-US" sz="2800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C9C91-28C7-4BD2-96D5-F87094677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199"/>
            <a:ext cx="9065581" cy="50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457201" y="32825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 Black" panose="020B0A04020102020204" pitchFamily="34" charset="0"/>
              </a:rPr>
              <a:t>Jesús </a:t>
            </a:r>
            <a:r>
              <a:rPr lang="en-US" sz="3000" dirty="0" err="1">
                <a:latin typeface="Arial Black" panose="020B0A04020102020204" pitchFamily="34" charset="0"/>
              </a:rPr>
              <a:t>entró</a:t>
            </a:r>
            <a:r>
              <a:rPr lang="en-US" sz="3000" dirty="0">
                <a:latin typeface="Arial Black" panose="020B0A04020102020204" pitchFamily="34" charset="0"/>
              </a:rPr>
              <a:t> y, </a:t>
            </a:r>
            <a:r>
              <a:rPr lang="en-US" sz="3000" dirty="0" err="1">
                <a:latin typeface="Arial Black" panose="020B0A04020102020204" pitchFamily="34" charset="0"/>
              </a:rPr>
              <a:t>poniéndose</a:t>
            </a:r>
            <a:r>
              <a:rPr lang="en-US" sz="3000" dirty="0"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atin typeface="Arial Black" panose="020B0A04020102020204" pitchFamily="34" charset="0"/>
              </a:rPr>
              <a:t>en</a:t>
            </a:r>
            <a:r>
              <a:rPr lang="en-US" sz="3000" dirty="0">
                <a:latin typeface="Arial Black" panose="020B0A04020102020204" pitchFamily="34" charset="0"/>
              </a:rPr>
              <a:t> medio de los </a:t>
            </a:r>
            <a:r>
              <a:rPr lang="en-US" sz="3000" dirty="0" err="1">
                <a:latin typeface="Arial Black" panose="020B0A04020102020204" pitchFamily="34" charset="0"/>
              </a:rPr>
              <a:t>discípulos</a:t>
            </a:r>
            <a:r>
              <a:rPr lang="en-US" sz="3000" dirty="0">
                <a:latin typeface="Arial Black" panose="020B0A04020102020204" pitchFamily="34" charset="0"/>
              </a:rPr>
              <a:t>, los </a:t>
            </a:r>
            <a:r>
              <a:rPr lang="en-US" sz="3000" dirty="0" err="1">
                <a:latin typeface="Arial Black" panose="020B0A04020102020204" pitchFamily="34" charset="0"/>
              </a:rPr>
              <a:t>saludó</a:t>
            </a:r>
            <a:r>
              <a:rPr lang="en-US" sz="3000" dirty="0"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atin typeface="Arial Black" panose="020B0A04020102020204" pitchFamily="34" charset="0"/>
              </a:rPr>
              <a:t>diciendo</a:t>
            </a:r>
            <a:r>
              <a:rPr lang="en-US" sz="3000" dirty="0">
                <a:latin typeface="Arial Black" panose="020B0A04020102020204" pitchFamily="34" charset="0"/>
              </a:rPr>
              <a:t>: ¡Paz a </a:t>
            </a:r>
            <a:r>
              <a:rPr lang="en-US" sz="3000" dirty="0" err="1">
                <a:latin typeface="Arial Black" panose="020B0A04020102020204" pitchFamily="34" charset="0"/>
              </a:rPr>
              <a:t>ustedes</a:t>
            </a:r>
            <a:r>
              <a:rPr lang="en-US" sz="3000" dirty="0"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C4D7B-BDA9-4498-B6D9-AF1C4FEBF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" y="1661866"/>
            <a:ext cx="9110555" cy="51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304800" y="220953"/>
            <a:ext cx="8681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Dicho esto, les mostró las manos y el costado. Y ellos se alegraron al ver al Señor.</a:t>
            </a:r>
          </a:p>
          <a:p>
            <a:pPr algn="just"/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714A9-1BC1-40B1-87AD-98AC7A3F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787669"/>
            <a:ext cx="9105900" cy="50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8172" y="203418"/>
            <a:ext cx="882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Luego Jesús les dijo otra vez: ¡Paz a ustedes! Como el Padre me envió a mi, así yo los envío a ustedes. </a:t>
            </a:r>
          </a:p>
          <a:p>
            <a:pPr algn="just"/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784F5-4E0E-4333-8BB1-50E3BC31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A9AB2-A0BA-4240-84A1-E5E80987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13486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152400" y="29051"/>
            <a:ext cx="883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>
                <a:latin typeface="Arial Black" panose="020B0A04020102020204" pitchFamily="34" charset="0"/>
              </a:rPr>
              <a:t>Sopló sobre ellos y les dijo: Reciban el Espíritu Santo. A quienes ustedes perdonen los pecados, les quedarán perdonados, y a quienes no se los perdonen, les quedarán sin perdonar</a:t>
            </a:r>
            <a:r>
              <a:rPr lang="en-US" sz="2800" dirty="0">
                <a:latin typeface="Arial Black" panose="020B0A04020102020204" pitchFamily="34" charset="0"/>
              </a:rPr>
              <a:t>.</a:t>
            </a:r>
            <a:endParaRPr lang="es-ES" sz="2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7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457200" y="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Tomás, uno de los doce discípulos, al que llamaban el Gemelo, no estaba con ellos cuando llegó Jesús. Después los otros le dijeron: ¡Hemos visto al Señor!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1DA2-2732-418D-AD53-49A61C062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2" y="1730324"/>
            <a:ext cx="9132588" cy="51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C5761B-9317-499E-BE2F-F393A7AB97D1}"/>
              </a:ext>
            </a:extLst>
          </p:cNvPr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A16D-539D-413A-894D-1239E2735A7D}"/>
              </a:ext>
            </a:extLst>
          </p:cNvPr>
          <p:cNvSpPr txBox="1"/>
          <p:nvPr/>
        </p:nvSpPr>
        <p:spPr>
          <a:xfrm>
            <a:off x="304800" y="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 Black" panose="020B0A04020102020204" pitchFamily="34" charset="0"/>
              </a:rPr>
              <a:t>Pero Tomás les contestó: Si no veo en sus manos las heridas de los clavos y no meto mi dedo en ellas y mi mano en su costado, no lo podré creer.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DC286-AF60-4337-8DF4-60E2C57C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52600"/>
            <a:ext cx="912748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8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On-screen Show (4:3)</PresentationFormat>
  <Paragraphs>87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Berlin Sans FB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</cp:revision>
  <dcterms:modified xsi:type="dcterms:W3CDTF">2022-04-18T18:34:09Z</dcterms:modified>
</cp:coreProperties>
</file>