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EA22E-7E3B-40E1-A14A-D16845B9C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A02F5E-4A32-4668-87DA-B75DB69C6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A24D1-3802-414D-82BB-57A7B04DE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4931-69C2-48CA-9C2A-8250D6BAA44A}" type="datetimeFigureOut">
              <a:rPr lang="es-419" smtClean="0"/>
              <a:t>10/1/2022</a:t>
            </a:fld>
            <a:endParaRPr lang="es-41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07394-F112-4403-9714-577FE1046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88BCA-E949-4073-9BB5-7EE5D1E5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5DF6-602C-4062-AA23-148191C84ECD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937617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1D1B2-EA14-4BA4-89E9-D9CDC8C50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8DB39A-EAA4-4561-AD43-9DE97D940A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E435B-9593-4480-ADAC-FDF12BEC9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4931-69C2-48CA-9C2A-8250D6BAA44A}" type="datetimeFigureOut">
              <a:rPr lang="es-419" smtClean="0"/>
              <a:t>10/1/2022</a:t>
            </a:fld>
            <a:endParaRPr lang="es-41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68913-D7AB-4A36-A9CD-10649C69B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B8DCC-D00B-4416-B716-6266C8FFF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5DF6-602C-4062-AA23-148191C84ECD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264994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5FA859-3EA6-4DC9-8159-419CCB8B59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5AB53-4295-4FB0-B182-8DB79C875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FC009-F20C-4E95-A3D2-04803F772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4931-69C2-48CA-9C2A-8250D6BAA44A}" type="datetimeFigureOut">
              <a:rPr lang="es-419" smtClean="0"/>
              <a:t>10/1/2022</a:t>
            </a:fld>
            <a:endParaRPr lang="es-41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5AA90-64A9-4401-83B5-F90D6BA1A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43108-4282-48BE-B6B8-E4313EE7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5DF6-602C-4062-AA23-148191C84ECD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09630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80F87-4E00-43AE-82F2-88ACEA363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51A10-997E-4352-876F-3FE3F20A0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6617C-F83B-4601-A315-F85339C87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4931-69C2-48CA-9C2A-8250D6BAA44A}" type="datetimeFigureOut">
              <a:rPr lang="es-419" smtClean="0"/>
              <a:t>10/1/2022</a:t>
            </a:fld>
            <a:endParaRPr lang="es-41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F6011-CD55-4749-A6DA-FE90D5523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4F97B-F669-4DF2-B6FC-4CA248290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5DF6-602C-4062-AA23-148191C84ECD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132174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B8632-D1F4-4E18-8FD6-960E5908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F50CC-78ED-450F-AFF8-EE3F7DEE3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B3E69-B7FF-4743-8ACB-995858DC6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4931-69C2-48CA-9C2A-8250D6BAA44A}" type="datetimeFigureOut">
              <a:rPr lang="es-419" smtClean="0"/>
              <a:t>10/1/2022</a:t>
            </a:fld>
            <a:endParaRPr lang="es-41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66A41-0555-4FBB-86FA-E10BCC8CC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BA8A5-A1BB-4D84-98BA-13DD84AD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5DF6-602C-4062-AA23-148191C84ECD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976320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90DAA-1FD2-4A24-8530-B58524790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A37EC-2BB0-43C8-8BFD-4F9D6DC16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B16246-95F0-4343-AF7C-CE92DEE1B7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2A8CD-FB17-4353-A7F8-BA1165E27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4931-69C2-48CA-9C2A-8250D6BAA44A}" type="datetimeFigureOut">
              <a:rPr lang="es-419" smtClean="0"/>
              <a:t>10/1/2022</a:t>
            </a:fld>
            <a:endParaRPr lang="es-419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BFF69-79BE-407B-B6A3-0662D5317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84F87-B13E-43DB-B296-6B20BBDE1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5DF6-602C-4062-AA23-148191C84ECD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755147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3F160-FB2B-450E-9A48-55E0097C7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F6AD4-7E4F-454E-A6CD-FECC6FF31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A74DB-EAF7-410E-8FD5-E417A28E6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5E638-F5D6-4EE6-BFB2-79D4366D3A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350712-DFC5-401B-97A4-1A9021F21C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E53EC7-E6DF-4B7D-9491-8B9928701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4931-69C2-48CA-9C2A-8250D6BAA44A}" type="datetimeFigureOut">
              <a:rPr lang="es-419" smtClean="0"/>
              <a:t>10/1/2022</a:t>
            </a:fld>
            <a:endParaRPr lang="es-419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A18066-352D-41C7-AD7A-E35AD3C49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7AC466-38D1-4415-82ED-64A83159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5DF6-602C-4062-AA23-148191C84ECD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833314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F8D12-BF36-444E-85F0-34F0B8B75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en-US" dirty="0"/>
              <a:t>Click to edit Master title style</a:t>
            </a:r>
            <a:endParaRPr lang="es-419" dirty="0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9C9D5965-5441-4B1F-8ED7-8AB9CA1EE8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826" y="4695333"/>
            <a:ext cx="2011837" cy="201183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00196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B80BA4-394F-425E-A2C1-C060A168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4931-69C2-48CA-9C2A-8250D6BAA44A}" type="datetimeFigureOut">
              <a:rPr lang="es-419" smtClean="0"/>
              <a:t>10/1/2022</a:t>
            </a:fld>
            <a:endParaRPr lang="es-419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A0D77D-E841-4A7B-A60A-FC3994944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78F9A-D90B-4A29-A2BF-AEE00584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5DF6-602C-4062-AA23-148191C84ECD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81880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11CEE-FC23-4C29-9309-AD783E6AA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9FB3E-2221-4A25-8685-86E1CFC1F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C96905-BC63-48A4-9888-D0066881F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7C33A-2508-4835-BAF2-E031F83ED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4931-69C2-48CA-9C2A-8250D6BAA44A}" type="datetimeFigureOut">
              <a:rPr lang="es-419" smtClean="0"/>
              <a:t>10/1/2022</a:t>
            </a:fld>
            <a:endParaRPr lang="es-419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C84CD-B1B8-48C6-915D-2BC5C94E7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BFD4B5-CD9D-4CE7-8D01-70AB22003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5DF6-602C-4062-AA23-148191C84ECD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016638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F234A-8CE3-44B9-8FE5-20D4BE29A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74D7D4-2A5F-489A-B43A-1AFB2485EE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8E8D7-6A18-4124-8D86-7598F3F11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0B8CD-F06D-4B85-841A-7DCE524CF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4931-69C2-48CA-9C2A-8250D6BAA44A}" type="datetimeFigureOut">
              <a:rPr lang="es-419" smtClean="0"/>
              <a:t>10/1/2022</a:t>
            </a:fld>
            <a:endParaRPr lang="es-419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60855-AE58-4AB5-97EB-3B1F903AC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797C6-7480-4B5B-A8EC-80538265D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15DF6-602C-4062-AA23-148191C84ECD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195491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6E096-792A-4E4F-ADD4-9910FC1FF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419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40087-8AB6-49E5-9CB4-FE8225B9C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C824E-0E2C-4660-9CED-174CFC7E4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4931-69C2-48CA-9C2A-8250D6BAA44A}" type="datetimeFigureOut">
              <a:rPr lang="es-419" smtClean="0"/>
              <a:t>10/1/2022</a:t>
            </a:fld>
            <a:endParaRPr lang="es-419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AE7F8-AF65-4688-944A-35F7CF2E8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669A9-F610-455E-A215-87CC5631D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15DF6-602C-4062-AA23-148191C84ECD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1668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vLGln-iqIOo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EvYnLsb6LHM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S BODAS DE CANÁ - 15 elementos - Play Jigsaw Puzzle gratis en Puzzle  Factory">
            <a:extLst>
              <a:ext uri="{FF2B5EF4-FFF2-40B4-BE49-F238E27FC236}">
                <a16:creationId xmlns:a16="http://schemas.microsoft.com/office/drawing/2014/main" id="{7B223AF1-C57F-4C2E-BD23-8FF3CA8D7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7F986D-8360-4429-974F-4A88D7AB6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10247790" cy="2387600"/>
          </a:xfrm>
        </p:spPr>
        <p:txBody>
          <a:bodyPr>
            <a:normAutofit/>
          </a:bodyPr>
          <a:lstStyle/>
          <a:p>
            <a:r>
              <a:rPr lang="es-419" sz="40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Ministerio Amigos de Jesús y María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009263-0702-4D6D-AFFF-629A8514A3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419" b="1" dirty="0">
                <a:solidFill>
                  <a:srgbClr val="0070C0"/>
                </a:solidFill>
              </a:rPr>
              <a:t>Ciclo “C” - II Domingo del Tiempo Ordinario</a:t>
            </a:r>
          </a:p>
          <a:p>
            <a:r>
              <a:rPr lang="es-419" b="1" dirty="0">
                <a:solidFill>
                  <a:srgbClr val="0070C0"/>
                </a:solidFill>
              </a:rPr>
              <a:t>Juan 2, 1-11</a:t>
            </a:r>
          </a:p>
          <a:p>
            <a:r>
              <a:rPr lang="es-419" sz="6000" b="1" dirty="0">
                <a:solidFill>
                  <a:schemeClr val="bg1"/>
                </a:solidFill>
              </a:rPr>
              <a:t>Las Bodas de Caná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22CB142-D15B-41BA-9EA9-2136D646C4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74" y="138174"/>
            <a:ext cx="1877627" cy="187762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02455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F7A4D-F8FB-4036-AC89-C516E799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dice </a:t>
            </a:r>
            <a:r>
              <a:rPr lang="en-US" dirty="0" err="1"/>
              <a:t>el</a:t>
            </a:r>
            <a:r>
              <a:rPr lang="en-US" dirty="0"/>
              <a:t> Mayordomo?</a:t>
            </a:r>
            <a:endParaRPr lang="es-419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32560B-D665-4B5F-95DA-1A439E7CC945}"/>
              </a:ext>
            </a:extLst>
          </p:cNvPr>
          <p:cNvSpPr txBox="1"/>
          <p:nvPr/>
        </p:nvSpPr>
        <p:spPr>
          <a:xfrm>
            <a:off x="497150" y="1563338"/>
            <a:ext cx="113989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/>
              <a:t>Le dice al novio que él había guardado el vino mejor hasta lo último</a:t>
            </a:r>
            <a:endParaRPr lang="es-419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C84F6-94A8-4828-A18E-3E496525B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597" t="58709" r="22066" b="28276"/>
          <a:stretch/>
        </p:blipFill>
        <p:spPr>
          <a:xfrm>
            <a:off x="2467992" y="2086558"/>
            <a:ext cx="5869321" cy="453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8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a Virgen, Tu Madre - YouTube">
            <a:extLst>
              <a:ext uri="{FF2B5EF4-FFF2-40B4-BE49-F238E27FC236}">
                <a16:creationId xmlns:a16="http://schemas.microsoft.com/office/drawing/2014/main" id="{7CB8C142-2718-4ED8-BA3B-D5274CBA1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30" y="1287262"/>
            <a:ext cx="5138113" cy="3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82BAC8-94D9-49C3-A26F-58EF94A010F8}"/>
              </a:ext>
            </a:extLst>
          </p:cNvPr>
          <p:cNvSpPr txBox="1"/>
          <p:nvPr/>
        </p:nvSpPr>
        <p:spPr>
          <a:xfrm>
            <a:off x="5876126" y="1707544"/>
            <a:ext cx="614156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accent1">
                    <a:lumMod val="50000"/>
                  </a:schemeClr>
                </a:solidFill>
              </a:rPr>
              <a:t>Igual, Nuestra Madre intercede por nuestras necesidades a su hijo amado y Jesús no le niega nada a su Madre amada. La Virgen solo nos pide una cosa: “Hagan lo que él les diga”. </a:t>
            </a:r>
            <a:endParaRPr lang="es-419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68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ilagros de Jesús (Best-Loved Miracles of Jesus)">
            <a:extLst>
              <a:ext uri="{FF2B5EF4-FFF2-40B4-BE49-F238E27FC236}">
                <a16:creationId xmlns:a16="http://schemas.microsoft.com/office/drawing/2014/main" id="{D0480F94-38C7-4E96-BE53-F90B6C73F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3466" y="1501218"/>
            <a:ext cx="5430837" cy="385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400B42-BD02-40D8-83A0-F4388A5FECF8}"/>
              </a:ext>
            </a:extLst>
          </p:cNvPr>
          <p:cNvSpPr txBox="1"/>
          <p:nvPr/>
        </p:nvSpPr>
        <p:spPr>
          <a:xfrm>
            <a:off x="6096000" y="2471950"/>
            <a:ext cx="61415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dirty="0">
                <a:solidFill>
                  <a:schemeClr val="accent2">
                    <a:lumMod val="75000"/>
                  </a:schemeClr>
                </a:solidFill>
              </a:rPr>
              <a:t>Si hacemos la voluntad de Dios, Él puede hacer milagros en nuestras vidas.</a:t>
            </a:r>
            <a:endParaRPr lang="es-419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97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3A13F-F5FE-4476-9C6D-DD6AD81D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Y el vino que hizo Jesús fue el mejor</a:t>
            </a:r>
            <a:endParaRPr lang="es-419" dirty="0"/>
          </a:p>
        </p:txBody>
      </p:sp>
      <p:pic>
        <p:nvPicPr>
          <p:cNvPr id="10242" name="Picture 2" descr="Lección 7: El Primer Milagro de Jesús — Herencia">
            <a:extLst>
              <a:ext uri="{FF2B5EF4-FFF2-40B4-BE49-F238E27FC236}">
                <a16:creationId xmlns:a16="http://schemas.microsoft.com/office/drawing/2014/main" id="{F1FD0B72-B643-4A71-BF37-D5FD0821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462548"/>
            <a:ext cx="7870203" cy="443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E3048B-6325-485F-8F85-BF0B0FD60CF2}"/>
              </a:ext>
            </a:extLst>
          </p:cNvPr>
          <p:cNvSpPr txBox="1"/>
          <p:nvPr/>
        </p:nvSpPr>
        <p:spPr>
          <a:xfrm>
            <a:off x="838200" y="5893472"/>
            <a:ext cx="93037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Igual, la presencia de Jesús en nuestras vidas mejora todo llenándola con más felicidad, más amor, más santidad.</a:t>
            </a:r>
            <a:endParaRPr lang="es-419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7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 group of children sitting on the ground with their arms raised&#10;&#10;Description automatically generated with low confidence">
            <a:extLst>
              <a:ext uri="{FF2B5EF4-FFF2-40B4-BE49-F238E27FC236}">
                <a16:creationId xmlns:a16="http://schemas.microsoft.com/office/drawing/2014/main" id="{31C32443-BC75-42E9-925A-7AA66CC63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7DA780-340B-441A-9C38-77AA1BD55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s-419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ACTIVIDAD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27A9EDB-527F-4438-8B41-598C58759D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45" y="382852"/>
            <a:ext cx="1641050" cy="16410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5687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0C8FE6-8D95-44EB-B49B-A7D2D030D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30" t="48718" r="14480" b="8845"/>
          <a:stretch/>
        </p:blipFill>
        <p:spPr>
          <a:xfrm>
            <a:off x="3940404" y="36224"/>
            <a:ext cx="5863472" cy="67855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52A770-CD9A-4417-AC77-D4CA015D7A81}"/>
              </a:ext>
            </a:extLst>
          </p:cNvPr>
          <p:cNvSpPr txBox="1"/>
          <p:nvPr/>
        </p:nvSpPr>
        <p:spPr>
          <a:xfrm>
            <a:off x="176662" y="2366357"/>
            <a:ext cx="308144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Llenar las formas arriba con las palabras en las mismas formas abajo para ver el mensaje importante de María</a:t>
            </a:r>
            <a:endParaRPr lang="es-419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FEFF2-B8CD-44F8-A895-8221E6023367}"/>
              </a:ext>
            </a:extLst>
          </p:cNvPr>
          <p:cNvSpPr txBox="1"/>
          <p:nvPr/>
        </p:nvSpPr>
        <p:spPr>
          <a:xfrm>
            <a:off x="4394446" y="1589103"/>
            <a:ext cx="692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200" dirty="0">
                <a:solidFill>
                  <a:srgbClr val="FF0000"/>
                </a:solidFill>
              </a:rPr>
              <a:t>HAGAN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1535C-DE42-481C-8845-D862FC6AF040}"/>
              </a:ext>
            </a:extLst>
          </p:cNvPr>
          <p:cNvSpPr txBox="1"/>
          <p:nvPr/>
        </p:nvSpPr>
        <p:spPr>
          <a:xfrm>
            <a:off x="5147768" y="1589103"/>
            <a:ext cx="621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200" dirty="0">
                <a:solidFill>
                  <a:srgbClr val="FF0000"/>
                </a:solidFill>
              </a:rPr>
              <a:t>TODO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080F5B-B924-407C-855E-9CF99638205F}"/>
              </a:ext>
            </a:extLst>
          </p:cNvPr>
          <p:cNvSpPr txBox="1"/>
          <p:nvPr/>
        </p:nvSpPr>
        <p:spPr>
          <a:xfrm>
            <a:off x="5894771" y="1589103"/>
            <a:ext cx="621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rgbClr val="FF0000"/>
                </a:solidFill>
              </a:rPr>
              <a:t>LO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61474B-FFCB-44CE-B865-8C64A0B305D4}"/>
              </a:ext>
            </a:extLst>
          </p:cNvPr>
          <p:cNvSpPr txBox="1"/>
          <p:nvPr/>
        </p:nvSpPr>
        <p:spPr>
          <a:xfrm>
            <a:off x="6516208" y="1589103"/>
            <a:ext cx="621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200" dirty="0">
                <a:solidFill>
                  <a:srgbClr val="FF0000"/>
                </a:solidFill>
              </a:rPr>
              <a:t>QUE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3F16B1-7799-43B9-97D9-853F7A093E17}"/>
              </a:ext>
            </a:extLst>
          </p:cNvPr>
          <p:cNvSpPr txBox="1"/>
          <p:nvPr/>
        </p:nvSpPr>
        <p:spPr>
          <a:xfrm>
            <a:off x="7227886" y="1580225"/>
            <a:ext cx="621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200" dirty="0">
                <a:solidFill>
                  <a:srgbClr val="FF0000"/>
                </a:solidFill>
              </a:rPr>
              <a:t>JESÚS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04DF75-AB34-4885-BB1F-A15E7E664401}"/>
              </a:ext>
            </a:extLst>
          </p:cNvPr>
          <p:cNvSpPr txBox="1"/>
          <p:nvPr/>
        </p:nvSpPr>
        <p:spPr>
          <a:xfrm>
            <a:off x="7974889" y="1597980"/>
            <a:ext cx="621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200" dirty="0">
                <a:solidFill>
                  <a:srgbClr val="FF0000"/>
                </a:solidFill>
              </a:rPr>
              <a:t> 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C2E115-BD5B-47A6-93BA-50B33B1803AC}"/>
              </a:ext>
            </a:extLst>
          </p:cNvPr>
          <p:cNvSpPr txBox="1"/>
          <p:nvPr/>
        </p:nvSpPr>
        <p:spPr>
          <a:xfrm>
            <a:off x="8668263" y="1580224"/>
            <a:ext cx="621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200" dirty="0">
                <a:solidFill>
                  <a:srgbClr val="FF0000"/>
                </a:solidFill>
              </a:rPr>
              <a:t>DIGA</a:t>
            </a:r>
          </a:p>
        </p:txBody>
      </p:sp>
    </p:spTree>
    <p:extLst>
      <p:ext uri="{BB962C8B-B14F-4D97-AF65-F5344CB8AC3E}">
        <p14:creationId xmlns:p14="http://schemas.microsoft.com/office/powerpoint/2010/main" val="290659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9BFB34-E16B-4F7B-9164-70AA50AC23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15" t="38948" r="12938" b="6564"/>
          <a:stretch/>
        </p:blipFill>
        <p:spPr>
          <a:xfrm>
            <a:off x="970958" y="0"/>
            <a:ext cx="5505256" cy="6817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624318-1D00-4980-93D0-F2CCC628BE61}"/>
              </a:ext>
            </a:extLst>
          </p:cNvPr>
          <p:cNvSpPr txBox="1"/>
          <p:nvPr/>
        </p:nvSpPr>
        <p:spPr>
          <a:xfrm>
            <a:off x="6564201" y="2204051"/>
            <a:ext cx="46568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3200" dirty="0">
                <a:solidFill>
                  <a:schemeClr val="accent1">
                    <a:lumMod val="50000"/>
                  </a:schemeClr>
                </a:solidFill>
              </a:rPr>
              <a:t>PONER EN ORDEN LAS FOTOS Y LUEGO HACER UN LIBRITO DE LA HISTORIA QUE ACABAS DE APRENDER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C525E5-47AE-4F9D-8E08-83FF9CC8BFB8}"/>
              </a:ext>
            </a:extLst>
          </p:cNvPr>
          <p:cNvSpPr txBox="1"/>
          <p:nvPr/>
        </p:nvSpPr>
        <p:spPr>
          <a:xfrm>
            <a:off x="4270159" y="4252404"/>
            <a:ext cx="26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6E612-5CBB-40C0-B73A-07DBE7779F43}"/>
              </a:ext>
            </a:extLst>
          </p:cNvPr>
          <p:cNvSpPr txBox="1"/>
          <p:nvPr/>
        </p:nvSpPr>
        <p:spPr>
          <a:xfrm>
            <a:off x="4200617" y="6340136"/>
            <a:ext cx="26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8DAFB2-B3EB-42B8-B804-BBD153ACA9FB}"/>
              </a:ext>
            </a:extLst>
          </p:cNvPr>
          <p:cNvSpPr txBox="1"/>
          <p:nvPr/>
        </p:nvSpPr>
        <p:spPr>
          <a:xfrm>
            <a:off x="1528438" y="4252404"/>
            <a:ext cx="26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DB7B42-2E28-4BFE-B851-980226200B94}"/>
              </a:ext>
            </a:extLst>
          </p:cNvPr>
          <p:cNvSpPr txBox="1"/>
          <p:nvPr/>
        </p:nvSpPr>
        <p:spPr>
          <a:xfrm>
            <a:off x="1523605" y="6340136"/>
            <a:ext cx="26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58F18D-AD62-4173-9D04-DA226930F582}"/>
              </a:ext>
            </a:extLst>
          </p:cNvPr>
          <p:cNvSpPr txBox="1"/>
          <p:nvPr/>
        </p:nvSpPr>
        <p:spPr>
          <a:xfrm>
            <a:off x="4270159" y="2164672"/>
            <a:ext cx="26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7373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00A91-275B-4062-8EA0-B47E244DF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JESÚS DICE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E52998-C439-47F6-9708-3AEB1C5D769E}"/>
              </a:ext>
            </a:extLst>
          </p:cNvPr>
          <p:cNvSpPr txBox="1"/>
          <p:nvPr/>
        </p:nvSpPr>
        <p:spPr>
          <a:xfrm>
            <a:off x="497150" y="1690688"/>
            <a:ext cx="11594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El/La Guía da instrucciones, ejemplo: “Jesús dice aplaudir”. Los niños tienen que seguir si el líder empieza con “Jesús dice”. Si el líder da instrucciones sin decir “Jesús dice” primero, y el niño lo sigue, tienen que sentarse. El último parado, gana</a:t>
            </a:r>
            <a:endParaRPr lang="es-419" sz="2400" dirty="0"/>
          </a:p>
        </p:txBody>
      </p:sp>
      <p:pic>
        <p:nvPicPr>
          <p:cNvPr id="12290" name="Picture 2" descr="Simón dice que... - Aprender Juntos">
            <a:extLst>
              <a:ext uri="{FF2B5EF4-FFF2-40B4-BE49-F238E27FC236}">
                <a16:creationId xmlns:a16="http://schemas.microsoft.com/office/drawing/2014/main" id="{299816BF-C7CE-4CF4-A273-5878F26F4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89" y="3149600"/>
            <a:ext cx="52387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031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FA104-7FC8-4F2E-88C2-FCA3AF79A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502"/>
            <a:ext cx="10515600" cy="3902075"/>
          </a:xfrm>
        </p:spPr>
        <p:txBody>
          <a:bodyPr>
            <a:normAutofit/>
          </a:bodyPr>
          <a:lstStyle/>
          <a:p>
            <a:pPr algn="ctr"/>
            <a:br>
              <a:rPr lang="pt-BR" dirty="0"/>
            </a:br>
            <a:r>
              <a:rPr lang="pt-BR" dirty="0"/>
              <a:t>CANCIÓN</a:t>
            </a:r>
            <a:br>
              <a:rPr lang="pt-BR" dirty="0"/>
            </a:br>
            <a:br>
              <a:rPr lang="pt-BR" dirty="0"/>
            </a:br>
            <a:r>
              <a:rPr lang="pt-BR" dirty="0"/>
              <a:t>Maria Mírame</a:t>
            </a:r>
            <a:br>
              <a:rPr lang="pt-BR" dirty="0"/>
            </a:br>
            <a:r>
              <a:rPr lang="pt-BR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https://youtu.be/vLGln-iqIOo</a:t>
            </a:r>
            <a:br>
              <a:rPr lang="pt-BR" sz="2400" dirty="0">
                <a:solidFill>
                  <a:schemeClr val="accent1">
                    <a:lumMod val="50000"/>
                  </a:schemeClr>
                </a:solidFill>
              </a:rPr>
            </a:br>
            <a:endParaRPr lang="es-419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01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19BD9-5216-4DEE-AEC8-73A5B5A63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tx1"/>
                </a:solidFill>
                <a:latin typeface="+mj-lt"/>
                <a:cs typeface="+mj-cs"/>
              </a:rPr>
              <a:t>Oración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BEE2B6-6B19-4272-8A83-ECC9A7C0D6DB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Señor, queremos cambiar el agua a vino contigo. Queremos cambiar la tristeza en gozo, el hambre a la satisfacción, la soledad a sonrisas y amistad. Ayúdanos a siempre hacer lo que nos pides. Ven a nuestra fiesta, Jesús, y llena nuestras necesidades con el vino de tu gozo y amor. Amén.</a:t>
            </a:r>
          </a:p>
        </p:txBody>
      </p:sp>
      <p:pic>
        <p:nvPicPr>
          <p:cNvPr id="13314" name="Picture 2" descr="Tiempo de Orar leccion 10 - YouTube">
            <a:extLst>
              <a:ext uri="{FF2B5EF4-FFF2-40B4-BE49-F238E27FC236}">
                <a16:creationId xmlns:a16="http://schemas.microsoft.com/office/drawing/2014/main" id="{B975459D-8C24-4306-9B40-0EF5BD750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A1A44B-2F1D-409B-804D-7E56E91C78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046" y="1550580"/>
            <a:ext cx="1641050" cy="16410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69621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C55ED-CB2B-4D22-8ED9-86A05BEEE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Las </a:t>
            </a:r>
            <a:r>
              <a:rPr lang="en-US" dirty="0" err="1"/>
              <a:t>Bodas</a:t>
            </a:r>
            <a:r>
              <a:rPr lang="en-US" dirty="0"/>
              <a:t> de </a:t>
            </a:r>
            <a:r>
              <a:rPr lang="en-US" dirty="0" err="1"/>
              <a:t>Caná</a:t>
            </a:r>
            <a:endParaRPr lang="es-419" dirty="0"/>
          </a:p>
        </p:txBody>
      </p:sp>
      <p:pic>
        <p:nvPicPr>
          <p:cNvPr id="3" name="Online Media 2" title="Jesús en la boda de Caná">
            <a:hlinkClick r:id="" action="ppaction://media"/>
            <a:extLst>
              <a:ext uri="{FF2B5EF4-FFF2-40B4-BE49-F238E27FC236}">
                <a16:creationId xmlns:a16="http://schemas.microsoft.com/office/drawing/2014/main" id="{85E30026-3D2B-4EBA-9D97-0527CA96591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38200" y="1426617"/>
            <a:ext cx="9086850" cy="513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7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Consejos para facilitar el proceso de reflexión en los cursos virtuales">
            <a:extLst>
              <a:ext uri="{FF2B5EF4-FFF2-40B4-BE49-F238E27FC236}">
                <a16:creationId xmlns:a16="http://schemas.microsoft.com/office/drawing/2014/main" id="{9C2F100C-1F11-4881-824F-AE0119D4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032" y="258871"/>
            <a:ext cx="8165485" cy="634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E48DBD-C0B4-4CAE-8EBC-D51098A1F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748359">
            <a:off x="1552625" y="504750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419" sz="9600" dirty="0"/>
              <a:t>Reflexión</a:t>
            </a:r>
          </a:p>
        </p:txBody>
      </p:sp>
    </p:spTree>
    <p:extLst>
      <p:ext uri="{BB962C8B-B14F-4D97-AF65-F5344CB8AC3E}">
        <p14:creationId xmlns:p14="http://schemas.microsoft.com/office/powerpoint/2010/main" val="1944099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B2D76-9B23-44A5-A2DB-3C61E8A4D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Jesús hizo su primer milagro público en una boda en Caná. </a:t>
            </a:r>
            <a:endParaRPr lang="es-419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DAA414-3DEB-433E-B6DE-850F2CEDDAD0}"/>
              </a:ext>
            </a:extLst>
          </p:cNvPr>
          <p:cNvSpPr txBox="1"/>
          <p:nvPr/>
        </p:nvSpPr>
        <p:spPr>
          <a:xfrm>
            <a:off x="523783" y="2101334"/>
            <a:ext cx="61433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¿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</a:rPr>
              <a:t>Quiénes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</a:rPr>
              <a:t>estaban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</a:rPr>
              <a:t>Él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? </a:t>
            </a:r>
            <a:endParaRPr lang="es-419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D62D5-2BEF-4A7A-990F-86169D7B87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83" t="37824" r="15534" b="19647"/>
          <a:stretch/>
        </p:blipFill>
        <p:spPr>
          <a:xfrm>
            <a:off x="6816045" y="1690688"/>
            <a:ext cx="5204375" cy="27215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D1F018-A7DA-4081-A6F7-4BC4568096B9}"/>
              </a:ext>
            </a:extLst>
          </p:cNvPr>
          <p:cNvSpPr txBox="1"/>
          <p:nvPr/>
        </p:nvSpPr>
        <p:spPr>
          <a:xfrm>
            <a:off x="523783" y="2905780"/>
            <a:ext cx="71648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/>
              <a:t>Su Madre, la Virgen María, y los apóstoles</a:t>
            </a:r>
            <a:endParaRPr lang="es-419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683A3B-D1C1-49FA-9535-01DB568AC02F}"/>
              </a:ext>
            </a:extLst>
          </p:cNvPr>
          <p:cNvSpPr txBox="1"/>
          <p:nvPr/>
        </p:nvSpPr>
        <p:spPr>
          <a:xfrm>
            <a:off x="157897" y="4519082"/>
            <a:ext cx="100607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dirty="0">
                <a:solidFill>
                  <a:schemeClr val="accent1">
                    <a:lumMod val="75000"/>
                  </a:schemeClr>
                </a:solidFill>
              </a:rPr>
              <a:t>¿Quién se da cuenta que se acabó el vino?</a:t>
            </a:r>
            <a:endParaRPr lang="es-419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C9DE73-2C81-4EDD-A28F-235415DDD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14" t="44739" r="25910" b="35521"/>
          <a:stretch/>
        </p:blipFill>
        <p:spPr>
          <a:xfrm>
            <a:off x="1159496" y="5288523"/>
            <a:ext cx="744718" cy="12631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B6E207-4BA1-400E-AFFE-140235B721EF}"/>
              </a:ext>
            </a:extLst>
          </p:cNvPr>
          <p:cNvSpPr txBox="1"/>
          <p:nvPr/>
        </p:nvSpPr>
        <p:spPr>
          <a:xfrm>
            <a:off x="2688996" y="5712951"/>
            <a:ext cx="6188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La Virgen María</a:t>
            </a:r>
            <a:endParaRPr lang="es-419" sz="2800" dirty="0"/>
          </a:p>
        </p:txBody>
      </p:sp>
    </p:spTree>
    <p:extLst>
      <p:ext uri="{BB962C8B-B14F-4D97-AF65-F5344CB8AC3E}">
        <p14:creationId xmlns:p14="http://schemas.microsoft.com/office/powerpoint/2010/main" val="1483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050B2-C8BF-45F2-8582-937D245ED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455"/>
            <a:ext cx="10515600" cy="1325563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hace</a:t>
            </a:r>
            <a:r>
              <a:rPr lang="en-US" dirty="0"/>
              <a:t> </a:t>
            </a:r>
            <a:r>
              <a:rPr lang="en-US" dirty="0" err="1"/>
              <a:t>ella</a:t>
            </a:r>
            <a:r>
              <a:rPr lang="en-US" dirty="0"/>
              <a:t>?</a:t>
            </a:r>
            <a:endParaRPr lang="es-419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0F01F2-7F60-48FD-986B-88339638CB15}"/>
              </a:ext>
            </a:extLst>
          </p:cNvPr>
          <p:cNvSpPr txBox="1"/>
          <p:nvPr/>
        </p:nvSpPr>
        <p:spPr>
          <a:xfrm>
            <a:off x="338580" y="1133278"/>
            <a:ext cx="112658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/>
              <a:t>Le dice a Jesús para que haga algo porque sabe que es Dios y puede hacer milagros</a:t>
            </a:r>
            <a:endParaRPr lang="es-419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E450AD-3317-4363-8225-D67F3ED1C4F4}"/>
              </a:ext>
            </a:extLst>
          </p:cNvPr>
          <p:cNvSpPr txBox="1"/>
          <p:nvPr/>
        </p:nvSpPr>
        <p:spPr>
          <a:xfrm>
            <a:off x="3586899" y="5415657"/>
            <a:ext cx="61415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/>
              <a:t>Quizás en su casa en Nazaret había hecho milagros cuando faltaba algo</a:t>
            </a:r>
            <a:endParaRPr lang="es-419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412F3E-C0AB-42D8-981C-E22A23D89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21" t="45731" r="24613" b="33719"/>
          <a:stretch/>
        </p:blipFill>
        <p:spPr>
          <a:xfrm>
            <a:off x="4581427" y="2139885"/>
            <a:ext cx="4215352" cy="305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ría le cuenta a José que está embarazada | La vida de Jesús">
            <a:extLst>
              <a:ext uri="{FF2B5EF4-FFF2-40B4-BE49-F238E27FC236}">
                <a16:creationId xmlns:a16="http://schemas.microsoft.com/office/drawing/2014/main" id="{E6980C4F-959A-4266-A946-E3FA4FCCF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B25CD6-A2D9-4FB6-A984-2000A698F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¿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dice Jesús? </a:t>
            </a:r>
            <a:endParaRPr lang="es-419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30B7923-F54D-497F-98EB-B610C22540E9}"/>
              </a:ext>
            </a:extLst>
          </p:cNvPr>
          <p:cNvSpPr txBox="1"/>
          <p:nvPr/>
        </p:nvSpPr>
        <p:spPr>
          <a:xfrm>
            <a:off x="6267635" y="6188973"/>
            <a:ext cx="57438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Todavía no llega mi hora;</a:t>
            </a:r>
            <a:endParaRPr lang="es-419" sz="3600" dirty="0">
              <a:solidFill>
                <a:schemeClr val="tx1">
                  <a:lumMod val="85000"/>
                  <a:lumOff val="15000"/>
                </a:schemeClr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291852-B20E-461B-8CC7-5C3619C4B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147"/>
            <a:ext cx="781233" cy="78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79FBA-7A79-421F-A84B-77E5F0F31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 dirty="0"/>
          </a:p>
        </p:txBody>
      </p:sp>
      <p:pic>
        <p:nvPicPr>
          <p:cNvPr id="5122" name="Picture 2" descr="The Wedding @ Cana : The Untold Story – Life Less Ordinary">
            <a:extLst>
              <a:ext uri="{FF2B5EF4-FFF2-40B4-BE49-F238E27FC236}">
                <a16:creationId xmlns:a16="http://schemas.microsoft.com/office/drawing/2014/main" id="{C3024B69-0973-4580-AC77-C9DFF52D4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30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3F276F-87DE-40C6-94C1-8434ADBFA3F0}"/>
              </a:ext>
            </a:extLst>
          </p:cNvPr>
          <p:cNvSpPr txBox="1"/>
          <p:nvPr/>
        </p:nvSpPr>
        <p:spPr>
          <a:xfrm>
            <a:off x="10102788" y="858024"/>
            <a:ext cx="19681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pero después le hace caso a su Madre porque la ama mucho y no quiere entristecerla</a:t>
            </a:r>
            <a:endParaRPr lang="es-419" sz="2400" dirty="0">
              <a:solidFill>
                <a:schemeClr val="accent2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2961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وحش سعة الأعلى significado de las bodas de cana de galilea - whatbeedid.com">
            <a:extLst>
              <a:ext uri="{FF2B5EF4-FFF2-40B4-BE49-F238E27FC236}">
                <a16:creationId xmlns:a16="http://schemas.microsoft.com/office/drawing/2014/main" id="{E0E6450F-1B56-44D6-849F-01D9B6C85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018" y="1305877"/>
            <a:ext cx="5505450" cy="540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AE1358-BFC0-4D54-92C3-E662819D2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72" y="151681"/>
            <a:ext cx="11759213" cy="1325563"/>
          </a:xfrm>
        </p:spPr>
        <p:txBody>
          <a:bodyPr/>
          <a:lstStyle/>
          <a:p>
            <a:r>
              <a:rPr lang="es-ES" dirty="0"/>
              <a:t>María sabe que Jesús es buen hijo y que El siempre la obedece;</a:t>
            </a:r>
            <a:endParaRPr lang="es-419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52762-BAF4-41AA-ABD1-F45E514E5A61}"/>
              </a:ext>
            </a:extLst>
          </p:cNvPr>
          <p:cNvSpPr txBox="1"/>
          <p:nvPr/>
        </p:nvSpPr>
        <p:spPr>
          <a:xfrm rot="20224741">
            <a:off x="-26923" y="2042533"/>
            <a:ext cx="8831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4400" dirty="0">
                <a:solidFill>
                  <a:schemeClr val="accent1">
                    <a:lumMod val="75000"/>
                  </a:schemeClr>
                </a:solidFill>
              </a:rPr>
              <a:t>¿Qué le dice a los que servían? </a:t>
            </a:r>
            <a:endParaRPr lang="es-419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8" name="Picture 4" descr="Navegar Mar Adentro: Video Canción: &amp;quot;Las Bodas de Caná&amp;quot; - (YouTube)">
            <a:extLst>
              <a:ext uri="{FF2B5EF4-FFF2-40B4-BE49-F238E27FC236}">
                <a16:creationId xmlns:a16="http://schemas.microsoft.com/office/drawing/2014/main" id="{8DF7CB25-AEE3-4AB9-9DE8-34FD6E95C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02" y="4370315"/>
            <a:ext cx="33337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83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7A55A-DA1C-4D22-AD3A-9E635FF60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les </a:t>
            </a:r>
            <a:r>
              <a:rPr lang="en-US" dirty="0" err="1"/>
              <a:t>pide</a:t>
            </a:r>
            <a:r>
              <a:rPr lang="en-US" dirty="0"/>
              <a:t> Jesús?</a:t>
            </a:r>
            <a:endParaRPr lang="es-419" dirty="0"/>
          </a:p>
        </p:txBody>
      </p:sp>
      <p:pic>
        <p:nvPicPr>
          <p:cNvPr id="7170" name="Picture 2" descr="Palabra de Dios diaria.: LECTURAS DEL DOMINGO II DEL T. ORDINARIO 20 DE  ENERO (VERDE)">
            <a:extLst>
              <a:ext uri="{FF2B5EF4-FFF2-40B4-BE49-F238E27FC236}">
                <a16:creationId xmlns:a16="http://schemas.microsoft.com/office/drawing/2014/main" id="{B1CD2796-747E-485B-A90F-DDF624D7A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7" y="1495995"/>
            <a:ext cx="7216165" cy="499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C6BD0E-F6F2-4BAD-906F-BB2E759E31E4}"/>
              </a:ext>
            </a:extLst>
          </p:cNvPr>
          <p:cNvSpPr txBox="1"/>
          <p:nvPr/>
        </p:nvSpPr>
        <p:spPr>
          <a:xfrm>
            <a:off x="7886666" y="2533231"/>
            <a:ext cx="379076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chemeClr val="accent2">
                    <a:lumMod val="75000"/>
                  </a:schemeClr>
                </a:solidFill>
              </a:rPr>
              <a:t>Que llenen 6 tinajones grandes con agua y le lleven un poco al Mayordomo porque Jesús había convertido el agua a vino</a:t>
            </a:r>
            <a:endParaRPr lang="es-419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1CC30B-F956-452A-B639-9918691195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08" t="39565" r="14098" b="16433"/>
          <a:stretch/>
        </p:blipFill>
        <p:spPr>
          <a:xfrm>
            <a:off x="8470722" y="108200"/>
            <a:ext cx="2490676" cy="242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474</Words>
  <Application>Microsoft Office PowerPoint</Application>
  <PresentationFormat>Widescreen</PresentationFormat>
  <Paragraphs>47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Aharoni</vt:lpstr>
      <vt:lpstr>Arial</vt:lpstr>
      <vt:lpstr>Calibri</vt:lpstr>
      <vt:lpstr>Calibri Light</vt:lpstr>
      <vt:lpstr>Office Theme</vt:lpstr>
      <vt:lpstr>Ministerio Amigos de Jesús y María</vt:lpstr>
      <vt:lpstr>Las Bodas de Caná</vt:lpstr>
      <vt:lpstr>Reflexión</vt:lpstr>
      <vt:lpstr>Jesús hizo su primer milagro público en una boda en Caná. </vt:lpstr>
      <vt:lpstr>¿Qué hace ella?</vt:lpstr>
      <vt:lpstr>¿Qué dice Jesús? </vt:lpstr>
      <vt:lpstr>PowerPoint Presentation</vt:lpstr>
      <vt:lpstr>María sabe que Jesús es buen hijo y que El siempre la obedece;</vt:lpstr>
      <vt:lpstr>¿Qué les pide Jesús?</vt:lpstr>
      <vt:lpstr>¿Qué dice el Mayordomo?</vt:lpstr>
      <vt:lpstr>PowerPoint Presentation</vt:lpstr>
      <vt:lpstr>PowerPoint Presentation</vt:lpstr>
      <vt:lpstr>Y el vino que hizo Jesús fue el mejor</vt:lpstr>
      <vt:lpstr>ACTIVIDAD</vt:lpstr>
      <vt:lpstr>PowerPoint Presentation</vt:lpstr>
      <vt:lpstr>PowerPoint Presentation</vt:lpstr>
      <vt:lpstr>JESÚS DICE</vt:lpstr>
      <vt:lpstr> CANCIÓN  Maria Mírame  https://youtu.be/vLGln-iqIOo </vt:lpstr>
      <vt:lpstr>Oración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2022-01-10T18:11:48Z</dcterms:created>
  <dcterms:modified xsi:type="dcterms:W3CDTF">2022-01-10T18:12:13Z</dcterms:modified>
</cp:coreProperties>
</file>