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0" r:id="rId4"/>
    <p:sldId id="290" r:id="rId5"/>
    <p:sldId id="262" r:id="rId6"/>
    <p:sldId id="287" r:id="rId7"/>
    <p:sldId id="285" r:id="rId8"/>
    <p:sldId id="291" r:id="rId9"/>
    <p:sldId id="280" r:id="rId10"/>
    <p:sldId id="263" r:id="rId11"/>
    <p:sldId id="275" r:id="rId12"/>
    <p:sldId id="292" r:id="rId13"/>
    <p:sldId id="268" r:id="rId14"/>
    <p:sldId id="293" r:id="rId15"/>
    <p:sldId id="271" r:id="rId16"/>
    <p:sldId id="288" r:id="rId17"/>
    <p:sldId id="28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AAA"/>
    <a:srgbClr val="E8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4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3gOtDWz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3gOtDWzQc?feature=oembed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fYLgWGVky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fYLgWGVky0?feature=oembed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BRjJfPU5o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526570" y="785788"/>
            <a:ext cx="9809871" cy="87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Ministerio</a:t>
            </a:r>
            <a:b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72051" y="3992539"/>
            <a:ext cx="5839778" cy="256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A" sz="2800" b="1" dirty="0"/>
              <a:t>Grupo de Oración de Niños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A" sz="2800" b="1" dirty="0"/>
              <a:t>Ciclo C -  III Domingo de Cuaresma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A" sz="2800" b="1" dirty="0"/>
              <a:t>Una Higuera sin Higos – Lucas 13: 1-9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 dirty="0"/>
              <a:t>www.fcpeace.org</a:t>
            </a:r>
            <a:endParaRPr sz="20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51" y="172719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EF96-C05A-4D85-8974-29FB20BEF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60" y="1988836"/>
            <a:ext cx="3822482" cy="468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191999" cy="7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Jesús nos ama mucho y nos quiere con Él en la eternidad. </a:t>
            </a:r>
            <a:b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pasa cuando nos arrepentimos y nos confesamos?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098" name="Picture 2" descr="Children Biblical Centre - CBC">
            <a:extLst>
              <a:ext uri="{FF2B5EF4-FFF2-40B4-BE49-F238E27FC236}">
                <a16:creationId xmlns:a16="http://schemas.microsoft.com/office/drawing/2014/main" id="{A21A1D5A-1DB8-4E12-BC2B-4E9C0F8A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7" y="1738809"/>
            <a:ext cx="3926947" cy="37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723D7-8137-4A9D-BFE9-57B0E6F72D4E}"/>
              </a:ext>
            </a:extLst>
          </p:cNvPr>
          <p:cNvSpPr txBox="1"/>
          <p:nvPr/>
        </p:nvSpPr>
        <p:spPr>
          <a:xfrm>
            <a:off x="4102015" y="815953"/>
            <a:ext cx="80899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Nuestro corazón se llena del Espíritu Santo</a:t>
            </a:r>
            <a:endParaRPr lang="en-US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60FAF088-C585-4D2F-A036-A7E3D2B565FF}"/>
              </a:ext>
            </a:extLst>
          </p:cNvPr>
          <p:cNvSpPr/>
          <p:nvPr/>
        </p:nvSpPr>
        <p:spPr>
          <a:xfrm>
            <a:off x="5060608" y="1453212"/>
            <a:ext cx="6522654" cy="5248377"/>
          </a:xfrm>
          <a:prstGeom prst="heart">
            <a:avLst/>
          </a:prstGeom>
          <a:solidFill>
            <a:srgbClr val="E84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10F5C-6D32-4664-898F-A2DBEBD1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42" y="2851484"/>
            <a:ext cx="2671011" cy="29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45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97286-842B-4EFC-9551-90ADDC7F2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2873" y="1705916"/>
            <a:ext cx="3039979" cy="410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>
                <a:solidFill>
                  <a:srgbClr val="FF0000"/>
                </a:solidFill>
              </a:rPr>
              <a:t>…Y podemos dar frutos de buenas obras, caridad y misericordia.</a:t>
            </a:r>
            <a:br>
              <a:rPr lang="es-ES" sz="3400" dirty="0">
                <a:solidFill>
                  <a:srgbClr val="FF0000"/>
                </a:solidFill>
              </a:rPr>
            </a:br>
            <a:br>
              <a:rPr lang="es-ES" sz="3000" dirty="0">
                <a:solidFill>
                  <a:srgbClr val="FF0000"/>
                </a:solidFill>
              </a:rPr>
            </a:br>
            <a:br>
              <a:rPr lang="es-ES" sz="3000" dirty="0">
                <a:solidFill>
                  <a:srgbClr val="FF0000"/>
                </a:solidFill>
              </a:rPr>
            </a:br>
            <a:r>
              <a:rPr lang="es-ES" sz="3000" dirty="0">
                <a:solidFill>
                  <a:srgbClr val="FF0000"/>
                </a:solidFill>
              </a:rPr>
              <a:t>(Repasar las obras de misericordia)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Las Obras De Misericordia - Lessons - Blendspace">
            <a:extLst>
              <a:ext uri="{FF2B5EF4-FFF2-40B4-BE49-F238E27FC236}">
                <a16:creationId xmlns:a16="http://schemas.microsoft.com/office/drawing/2014/main" id="{5E348E2F-43B4-4BAD-9583-C5BDEC4D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18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09292-ADC3-49F1-9631-4C96DE54DF11}"/>
              </a:ext>
            </a:extLst>
          </p:cNvPr>
          <p:cNvSpPr txBox="1"/>
          <p:nvPr/>
        </p:nvSpPr>
        <p:spPr>
          <a:xfrm>
            <a:off x="3290616" y="1804737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CORPORALES</a:t>
            </a:r>
          </a:p>
        </p:txBody>
      </p:sp>
    </p:spTree>
    <p:extLst>
      <p:ext uri="{BB962C8B-B14F-4D97-AF65-F5344CB8AC3E}">
        <p14:creationId xmlns:p14="http://schemas.microsoft.com/office/powerpoint/2010/main" val="3774824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BEAF0-A1F6-4614-825A-A29920D9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0"/>
            <a:ext cx="11927305" cy="6901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190E4-8866-4226-B52A-20F17A5C2E03}"/>
              </a:ext>
            </a:extLst>
          </p:cNvPr>
          <p:cNvSpPr txBox="1"/>
          <p:nvPr/>
        </p:nvSpPr>
        <p:spPr>
          <a:xfrm>
            <a:off x="5919537" y="3765884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6CD47-2009-4FCE-9E70-67217F54138E}"/>
              </a:ext>
            </a:extLst>
          </p:cNvPr>
          <p:cNvSpPr txBox="1"/>
          <p:nvPr/>
        </p:nvSpPr>
        <p:spPr>
          <a:xfrm>
            <a:off x="3328737" y="2691063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E660B-CC18-4871-8D0C-C71F75430E59}"/>
              </a:ext>
            </a:extLst>
          </p:cNvPr>
          <p:cNvSpPr txBox="1"/>
          <p:nvPr/>
        </p:nvSpPr>
        <p:spPr>
          <a:xfrm>
            <a:off x="8382001" y="3281407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8F502-86CC-4FCB-942B-7E1D258151A6}"/>
              </a:ext>
            </a:extLst>
          </p:cNvPr>
          <p:cNvSpPr txBox="1"/>
          <p:nvPr/>
        </p:nvSpPr>
        <p:spPr>
          <a:xfrm>
            <a:off x="10571748" y="3450684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4A36C-92A0-4AAD-956B-A22815021D6C}"/>
              </a:ext>
            </a:extLst>
          </p:cNvPr>
          <p:cNvSpPr txBox="1"/>
          <p:nvPr/>
        </p:nvSpPr>
        <p:spPr>
          <a:xfrm>
            <a:off x="4774532" y="1668379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FE2E8-026A-4E28-9E86-EE8E765044C0}"/>
              </a:ext>
            </a:extLst>
          </p:cNvPr>
          <p:cNvSpPr txBox="1"/>
          <p:nvPr/>
        </p:nvSpPr>
        <p:spPr>
          <a:xfrm>
            <a:off x="6324600" y="2465265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60AAA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5DD58-BD80-403B-A15E-FAC3BAA40A44}"/>
              </a:ext>
            </a:extLst>
          </p:cNvPr>
          <p:cNvSpPr txBox="1"/>
          <p:nvPr/>
        </p:nvSpPr>
        <p:spPr>
          <a:xfrm>
            <a:off x="10078453" y="2006933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C448E-A03B-4574-89D0-6F250282C80F}"/>
              </a:ext>
            </a:extLst>
          </p:cNvPr>
          <p:cNvSpPr txBox="1"/>
          <p:nvPr/>
        </p:nvSpPr>
        <p:spPr>
          <a:xfrm>
            <a:off x="6733674" y="1063356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D51F0-A731-4723-9BDA-5DA255164F46}"/>
              </a:ext>
            </a:extLst>
          </p:cNvPr>
          <p:cNvSpPr txBox="1"/>
          <p:nvPr/>
        </p:nvSpPr>
        <p:spPr>
          <a:xfrm>
            <a:off x="8177464" y="1837656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1AE2-4BAC-4F89-828B-171057FC01EC}"/>
              </a:ext>
            </a:extLst>
          </p:cNvPr>
          <p:cNvSpPr txBox="1"/>
          <p:nvPr/>
        </p:nvSpPr>
        <p:spPr>
          <a:xfrm>
            <a:off x="3834064" y="4104438"/>
            <a:ext cx="40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9FA02D-CB74-4E23-AA9B-8DCD7272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22" y="3789238"/>
            <a:ext cx="1070515" cy="1061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39A9DC-B052-4EE5-B9BA-019065436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788" y="2750868"/>
            <a:ext cx="1322949" cy="1038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D99984-C047-4CF5-A8E5-3847456B3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07" y="3540188"/>
            <a:ext cx="1688431" cy="806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0CC9C-1D6D-44E9-AE0B-E3F188CD2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948" y="3482617"/>
            <a:ext cx="1096579" cy="10618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E4D204-35A0-497B-89F6-56EF853A5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612" y="1646061"/>
            <a:ext cx="1251920" cy="1045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4D0D45-FE55-4EA9-B0F5-9C33F96706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831" y="2497444"/>
            <a:ext cx="1324160" cy="10618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D56F5F-38AB-4C2F-93CE-55EEE5DB6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075" y="2026417"/>
            <a:ext cx="1308290" cy="1003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439C99-65B5-4A8E-853F-3725C6AAAF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350" y="1142902"/>
            <a:ext cx="1324161" cy="10923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640722-AA29-4EBE-BEDB-5D045C4E30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4877" y="4104438"/>
            <a:ext cx="1431933" cy="931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00BB24-ADD6-494E-B99C-2DB9F2D78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3416" y="2121207"/>
            <a:ext cx="1686160" cy="8668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B6142C-7687-4800-A388-F69DE61A63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648" y="5035826"/>
            <a:ext cx="924100" cy="1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74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57809" y="1838044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Oración</a:t>
            </a:r>
            <a:b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Jesús, dame humildad para arrepentirme de mis pecados. Llena mi corazón con tu Espíritu de Amor y Bondad. Hazme sensible a las necesidades de las personas a mí alrededor para ser otro Jesús en la tierra. Amén 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637E-D73E-48DE-A943-2AC8C5E0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0"/>
            <a:ext cx="10864516" cy="408598"/>
          </a:xfrm>
        </p:spPr>
        <p:txBody>
          <a:bodyPr>
            <a:normAutofit/>
          </a:bodyPr>
          <a:lstStyle/>
          <a:p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Ser un Niño Diferente, Manuel Bonilla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https://youtu.be/gH3gOtDWzQc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(3-6 años)</a:t>
            </a:r>
            <a:endParaRPr lang="en-US" sz="2500" dirty="0"/>
          </a:p>
        </p:txBody>
      </p:sp>
      <p:pic>
        <p:nvPicPr>
          <p:cNvPr id="4" name="Online Media 3" title="Manuel Bonilla - &quot;Quiero Ser Un Niño Diferente&quot;">
            <a:hlinkClick r:id="" action="ppaction://media"/>
            <a:extLst>
              <a:ext uri="{FF2B5EF4-FFF2-40B4-BE49-F238E27FC236}">
                <a16:creationId xmlns:a16="http://schemas.microsoft.com/office/drawing/2014/main" id="{52BEE09E-43D0-4EE4-9DC0-4D818C4D6C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7358" y="589547"/>
            <a:ext cx="1139390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8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B16A-261D-4DE9-83C2-9E796580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16" y="111907"/>
            <a:ext cx="9276347" cy="43673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Las Obras de Misericordia, Juan Morales Montero,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https://youtu.be/0fYLgWGVky0</a:t>
            </a:r>
            <a:r>
              <a:rPr lang="es-E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(7+ años)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nline Media 3" title="CANCIÓN LAS OBRAS DE MISERICORDIA. Juan Morales Montero / NuevoTrigo">
            <a:hlinkClick r:id="" action="ppaction://media"/>
            <a:extLst>
              <a:ext uri="{FF2B5EF4-FFF2-40B4-BE49-F238E27FC236}">
                <a16:creationId xmlns:a16="http://schemas.microsoft.com/office/drawing/2014/main" id="{B7AFF898-A59F-46AA-BA42-15F3E6A2ED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78140"/>
            <a:ext cx="12192000" cy="61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8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445169" y="180474"/>
            <a:ext cx="11301662" cy="117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800" dirty="0"/>
              <a:t>En aquel tiempo, algunos hombres fueron a ver a Jesús y le contaron que Pilato había mandado matar a unos galileos, mientras estaban ofreciendo sus sacrificios. Jesús les hizo este comentario:</a:t>
            </a:r>
            <a:endParaRPr sz="2800" b="1" dirty="0"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0947D-B281-4FBA-8E94-2208FD2ED6D0}"/>
              </a:ext>
            </a:extLst>
          </p:cNvPr>
          <p:cNvSpPr txBox="1"/>
          <p:nvPr/>
        </p:nvSpPr>
        <p:spPr>
          <a:xfrm>
            <a:off x="7818784" y="1859306"/>
            <a:ext cx="4082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“¿Piensan ustedes que aquellos galileos, porque les sucedió esto, eran más pecadores que todos los demás galileos? </a:t>
            </a:r>
          </a:p>
          <a:p>
            <a:pPr algn="ctr"/>
            <a:endParaRPr lang="es-ES" sz="2800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es-E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Ciertamente que no; y si ustedes no se arrepienten, morirán de manera semejante. 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”</a:t>
            </a:r>
          </a:p>
        </p:txBody>
      </p:sp>
      <p:pic>
        <p:nvPicPr>
          <p:cNvPr id="1028" name="Picture 4" descr="Commentary on Mark :: Jesus Begins His Galilean Ministry | BibleDude.life">
            <a:extLst>
              <a:ext uri="{FF2B5EF4-FFF2-40B4-BE49-F238E27FC236}">
                <a16:creationId xmlns:a16="http://schemas.microsoft.com/office/drawing/2014/main" id="{349A84A4-D21C-4B75-90A5-9ACEF60A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9" y="1859307"/>
            <a:ext cx="7124155" cy="44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DF68-09B2-410D-83A7-D5B891C2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68" y="1520305"/>
            <a:ext cx="5281863" cy="399448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Y aquellos dieciocho que murieron aplastados por la torre de Siloé, ¿piensan acaso que eran más culpables que todos los demás habitantes de Jerusalén? 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Ciertamente que no; y si ustedes no se arrepienten, perecerán de manera semejante”. </a:t>
            </a:r>
            <a:endParaRPr lang="en-US" sz="2800" dirty="0"/>
          </a:p>
        </p:txBody>
      </p:sp>
      <p:pic>
        <p:nvPicPr>
          <p:cNvPr id="1026" name="Picture 2" descr="Estudios de los Escritos de Urantia / Espiritualidad / Cosmologia: La Torre  de Siloé">
            <a:extLst>
              <a:ext uri="{FF2B5EF4-FFF2-40B4-BE49-F238E27FC236}">
                <a16:creationId xmlns:a16="http://schemas.microsoft.com/office/drawing/2014/main" id="{09BC50F6-F96C-4819-8D2D-1C78E3B6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328105"/>
            <a:ext cx="5281863" cy="63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87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-78969"/>
            <a:ext cx="12191999" cy="63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900" dirty="0">
                <a:sym typeface="Arial"/>
              </a:rPr>
              <a:t>Entonces les dijo esta parábola: </a:t>
            </a:r>
            <a:endParaRPr sz="2900" dirty="0"/>
          </a:p>
        </p:txBody>
      </p:sp>
      <p:pic>
        <p:nvPicPr>
          <p:cNvPr id="2" name="Online Media 1" title="PARÁBOLA DE LA HIGUERA ESTÉRIL">
            <a:hlinkClick r:id="" action="ppaction://media"/>
            <a:extLst>
              <a:ext uri="{FF2B5EF4-FFF2-40B4-BE49-F238E27FC236}">
                <a16:creationId xmlns:a16="http://schemas.microsoft.com/office/drawing/2014/main" id="{AB466920-C6A8-4CCD-9CB8-848B130E1A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5714" y="554315"/>
            <a:ext cx="10175876" cy="574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0C18-ADDD-4E4A-8CCB-87C22797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72"/>
            <a:ext cx="10515600" cy="879059"/>
          </a:xfrm>
          <a:effectLst>
            <a:softEdge rad="6350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REFLEXIÓN</a:t>
            </a:r>
          </a:p>
        </p:txBody>
      </p:sp>
      <p:pic>
        <p:nvPicPr>
          <p:cNvPr id="1026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8CEBAC05-357A-405E-8A73-B61D45DD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26" y="1304144"/>
            <a:ext cx="8919148" cy="52049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17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660358" y="95435"/>
            <a:ext cx="8871284" cy="6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evangelio habla de unos Galileos que Pilato mató injustamente. </a:t>
            </a:r>
            <a:b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¿Esto les pasó porque eran pecadores?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Pilato |">
            <a:extLst>
              <a:ext uri="{FF2B5EF4-FFF2-40B4-BE49-F238E27FC236}">
                <a16:creationId xmlns:a16="http://schemas.microsoft.com/office/drawing/2014/main" id="{BDA7C336-AC16-4887-937B-9313D94F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7" y="927182"/>
            <a:ext cx="4921526" cy="27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DB47C2-140F-4FD4-8B2E-91AAC7307066}"/>
              </a:ext>
            </a:extLst>
          </p:cNvPr>
          <p:cNvSpPr txBox="1"/>
          <p:nvPr/>
        </p:nvSpPr>
        <p:spPr>
          <a:xfrm>
            <a:off x="5240362" y="1359644"/>
            <a:ext cx="631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Jesús dice que no. El sufrimiento existe porque algunas personas escogen el mal, como Pilato.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A90D4-4F27-428C-A638-A1C5DD1D4366}"/>
              </a:ext>
            </a:extLst>
          </p:cNvPr>
          <p:cNvSpPr txBox="1"/>
          <p:nvPr/>
        </p:nvSpPr>
        <p:spPr>
          <a:xfrm>
            <a:off x="120316" y="3742532"/>
            <a:ext cx="7381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Otras veces no comprendemos por qué, como en desastres naturales o enfermedades, pero confiamos en Dios y juntamos nuestros sufrimientos a la cruz de Jesús para que Él salve a más almas.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Un fuerte terremoto sacude México; hay un centenar de muertos - The New  York Times">
            <a:extLst>
              <a:ext uri="{FF2B5EF4-FFF2-40B4-BE49-F238E27FC236}">
                <a16:creationId xmlns:a16="http://schemas.microsoft.com/office/drawing/2014/main" id="{29FD6FBF-2F0C-42BC-8FC6-453817ED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72" y="2785358"/>
            <a:ext cx="4569912" cy="30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sús Que Lleva La Cruz Con Los Niños Ilustraciones Vectoriales, Clip Art  Vectorizado Libre De Derechos. Image 52743621.">
            <a:extLst>
              <a:ext uri="{FF2B5EF4-FFF2-40B4-BE49-F238E27FC236}">
                <a16:creationId xmlns:a16="http://schemas.microsoft.com/office/drawing/2014/main" id="{A1E0469F-2EDC-415E-8915-EBD26539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48" y="5261375"/>
            <a:ext cx="3604592" cy="1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6452B-E1FA-43A2-83AF-137D7C91C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3181" y="217346"/>
            <a:ext cx="9005637" cy="92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Pero Jesús quiere que nuestro corazón siempre esté preparado para entrar al Cielo.</a:t>
            </a:r>
            <a:endParaRPr lang="en-US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 descr="Grupo de Servidores de la ciudad de Tobati - Posts | Facebook">
            <a:extLst>
              <a:ext uri="{FF2B5EF4-FFF2-40B4-BE49-F238E27FC236}">
                <a16:creationId xmlns:a16="http://schemas.microsoft.com/office/drawing/2014/main" id="{DE7E7196-3A4A-474A-8115-72CADB27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08" y="1750838"/>
            <a:ext cx="6761181" cy="46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13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Jesús les cuenta una parábola, un cuento con una enseñanza. Hay un árbol sin frutos.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representa el árbol que no da frutos y que el hombre quiere cortar?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37746-C8D5-424B-A6D8-0A48FA28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8" y="1265253"/>
            <a:ext cx="6423487" cy="5219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8D881-2289-4D49-B0C7-318F9CB7AE8F}"/>
              </a:ext>
            </a:extLst>
          </p:cNvPr>
          <p:cNvSpPr txBox="1"/>
          <p:nvPr/>
        </p:nvSpPr>
        <p:spPr>
          <a:xfrm>
            <a:off x="7182329" y="2536308"/>
            <a:ext cx="24785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Un pecador que no se arrepiente de sus pecados, y que está en peligro de morir sin Jesús para toda la eternidad.</a:t>
            </a:r>
            <a:endParaRPr lang="en-US"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A76B9-ADC4-4B39-A20F-FB6E0AEB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218" y="2146854"/>
            <a:ext cx="1815482" cy="3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4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0" y="149644"/>
            <a:ext cx="67345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¿Quién representa el hombre en la parábola? </a:t>
            </a:r>
            <a:endParaRPr sz="4000" b="1" i="0" u="none" strike="noStrike" cap="none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57FBA-D99A-4BFD-B142-384129FB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5" y="1708484"/>
            <a:ext cx="5233308" cy="4815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8C8C0-1D00-451D-B2FC-5234B9DA8089}"/>
              </a:ext>
            </a:extLst>
          </p:cNvPr>
          <p:cNvSpPr txBox="1"/>
          <p:nvPr/>
        </p:nvSpPr>
        <p:spPr>
          <a:xfrm>
            <a:off x="6725653" y="2793861"/>
            <a:ext cx="40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hombre representa a Dios que nos da vida.</a:t>
            </a:r>
          </a:p>
        </p:txBody>
      </p:sp>
      <p:sp>
        <p:nvSpPr>
          <p:cNvPr id="8" name="Google Shape;146;p8">
            <a:extLst>
              <a:ext uri="{FF2B5EF4-FFF2-40B4-BE49-F238E27FC236}">
                <a16:creationId xmlns:a16="http://schemas.microsoft.com/office/drawing/2014/main" id="{457BD19A-30BC-4804-9DA8-0A88717BC39F}"/>
              </a:ext>
            </a:extLst>
          </p:cNvPr>
          <p:cNvSpPr txBox="1"/>
          <p:nvPr/>
        </p:nvSpPr>
        <p:spPr>
          <a:xfrm>
            <a:off x="4138863" y="692935"/>
            <a:ext cx="76906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Quién representa el viñador que le pide al hombre dejarlo un año más para trabajar la tierra y ver si da fruto?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3FAD1-4B9E-43AE-BCAE-2A8CD8B1741C}"/>
              </a:ext>
            </a:extLst>
          </p:cNvPr>
          <p:cNvSpPr txBox="1"/>
          <p:nvPr/>
        </p:nvSpPr>
        <p:spPr>
          <a:xfrm>
            <a:off x="6539589" y="4549279"/>
            <a:ext cx="46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viñador representa a Jesús que intercede por nosotros ante Dios.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511</Words>
  <Application>Microsoft Office PowerPoint</Application>
  <PresentationFormat>Widescreen</PresentationFormat>
  <Paragraphs>41</Paragraphs>
  <Slides>16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Comic Sans MS</vt:lpstr>
      <vt:lpstr>Times New Roman</vt:lpstr>
      <vt:lpstr>Office Theme</vt:lpstr>
      <vt:lpstr>Office Theme</vt:lpstr>
      <vt:lpstr>Ministerio Amigos de Jesús y María</vt:lpstr>
      <vt:lpstr>En aquel tiempo, algunos hombres fueron a ver a Jesús y le contaron que Pilato había mandado matar a unos galileos, mientras estaban ofreciendo sus sacrificios. Jesús les hizo este comentario:</vt:lpstr>
      <vt:lpstr>Y aquellos dieciocho que murieron aplastados por la torre de Siloé, ¿piensan acaso que eran más culpables que todos los demás habitantes de Jerusalén?   Ciertamente que no; y si ustedes no se arrepienten, perecerán de manera semejante”. </vt:lpstr>
      <vt:lpstr>Entonces les dijo esta parábola: </vt:lpstr>
      <vt:lpstr>REFLEXIÓN</vt:lpstr>
      <vt:lpstr>El evangelio habla de unos Galileos que Pilato mató injustamente.  ¿Esto les pasó porque eran pecadores?</vt:lpstr>
      <vt:lpstr>Pero Jesús quiere que nuestro corazón siempre esté preparado para entrar al Cielo.</vt:lpstr>
      <vt:lpstr>Jesús les cuenta una parábola, un cuento con una enseñanza. Hay un árbol sin frutos.  ¿Qué representa el árbol que no da frutos y que el hombre quiere cortar? </vt:lpstr>
      <vt:lpstr>PowerPoint Presentation</vt:lpstr>
      <vt:lpstr>Jesús nos ama mucho y nos quiere con Él en la eternidad.  ¿Qué pasa cuando nos arrepentimos y nos confesamos? </vt:lpstr>
      <vt:lpstr>…Y podemos dar frutos de buenas obras, caridad y misericordia.   (Repasar las obras de misericordia)</vt:lpstr>
      <vt:lpstr>PowerPoint Presentation</vt:lpstr>
      <vt:lpstr>PowerPoint Presentation</vt:lpstr>
      <vt:lpstr>Oración  Jesús, dame humildad para arrepentirme de mis pecados. Llena mi corazón con tu Espíritu de Amor y Bondad. Hazme sensible a las necesidades de las personas a mí alrededor para ser otro Jesús en la tierra. Amén    </vt:lpstr>
      <vt:lpstr>Quiero Ser un Niño Diferente, Manuel Bonilla https://youtu.be/gH3gOtDWzQc (3-6 años)</vt:lpstr>
      <vt:lpstr>Las Obras de Misericordia, Juan Morales Montero, https://youtu.be/0fYLgWGVky0 (7+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58</cp:revision>
  <dcterms:created xsi:type="dcterms:W3CDTF">2020-07-14T14:58:41Z</dcterms:created>
  <dcterms:modified xsi:type="dcterms:W3CDTF">2022-03-14T17:33:50Z</dcterms:modified>
</cp:coreProperties>
</file>