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9"/>
  </p:notesMasterIdLst>
  <p:handoutMasterIdLst>
    <p:handoutMasterId r:id="rId30"/>
  </p:handoutMasterIdLst>
  <p:sldIdLst>
    <p:sldId id="256" r:id="rId2"/>
    <p:sldId id="316" r:id="rId3"/>
    <p:sldId id="257" r:id="rId4"/>
    <p:sldId id="258" r:id="rId5"/>
    <p:sldId id="260" r:id="rId6"/>
    <p:sldId id="278" r:id="rId7"/>
    <p:sldId id="284" r:id="rId8"/>
    <p:sldId id="261" r:id="rId9"/>
    <p:sldId id="263" r:id="rId10"/>
    <p:sldId id="262" r:id="rId11"/>
    <p:sldId id="308" r:id="rId12"/>
    <p:sldId id="279" r:id="rId13"/>
    <p:sldId id="309" r:id="rId14"/>
    <p:sldId id="310" r:id="rId15"/>
    <p:sldId id="311" r:id="rId16"/>
    <p:sldId id="312" r:id="rId17"/>
    <p:sldId id="313" r:id="rId18"/>
    <p:sldId id="307" r:id="rId19"/>
    <p:sldId id="304" r:id="rId20"/>
    <p:sldId id="315" r:id="rId21"/>
    <p:sldId id="267" r:id="rId22"/>
    <p:sldId id="306" r:id="rId23"/>
    <p:sldId id="281" r:id="rId24"/>
    <p:sldId id="314" r:id="rId25"/>
    <p:sldId id="305" r:id="rId26"/>
    <p:sldId id="283" r:id="rId27"/>
    <p:sldId id="272" r:id="rId28"/>
  </p:sldIdLst>
  <p:sldSz cx="12192000" cy="6858000"/>
  <p:notesSz cx="6858000" cy="9144000"/>
  <p:embeddedFontLst>
    <p:embeddedFont>
      <p:font typeface="Amaranth" panose="020B0604020202020204" charset="0"/>
      <p:regular r:id="rId31"/>
      <p:bold r:id="rId32"/>
      <p:italic r:id="rId33"/>
      <p:boldItalic r:id="rId34"/>
    </p:embeddedFont>
    <p:embeddedFont>
      <p:font typeface="Arial Black" panose="020B0A04020102020204" pitchFamily="34" charset="0"/>
      <p:bold r:id="rId35"/>
    </p:embeddedFont>
    <p:embeddedFont>
      <p:font typeface="Arima Madurai" panose="00000500000000000000" charset="0"/>
      <p:regular r:id="rId36"/>
    </p:embeddedFont>
    <p:embeddedFont>
      <p:font typeface="Arima Madurai Black" panose="00000A00000000000000" charset="0"/>
      <p:bold r:id="rId37"/>
    </p:embeddedFont>
    <p:embeddedFont>
      <p:font typeface="Cambria" panose="02040503050406030204" pitchFamily="18" charset="0"/>
      <p:regular r:id="rId38"/>
      <p:bold r:id="rId39"/>
      <p:italic r:id="rId40"/>
      <p:boldItalic r:id="rId41"/>
    </p:embeddedFont>
    <p:embeddedFont>
      <p:font typeface="Euphemia" panose="020B0503040102020104" pitchFamily="34"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3C19"/>
    <a:srgbClr val="5D2884"/>
    <a:srgbClr val="4F2270"/>
    <a:srgbClr val="DAB3EF"/>
    <a:srgbClr val="B41A1B"/>
    <a:srgbClr val="ECD9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18" autoAdjust="0"/>
    <p:restoredTop sz="94660"/>
  </p:normalViewPr>
  <p:slideViewPr>
    <p:cSldViewPr snapToGrid="0">
      <p:cViewPr varScale="1">
        <p:scale>
          <a:sx n="85" d="100"/>
          <a:sy n="85" d="100"/>
        </p:scale>
        <p:origin x="216" y="84"/>
      </p:cViewPr>
      <p:guideLst/>
    </p:cSldViewPr>
  </p:slideViewPr>
  <p:notesTextViewPr>
    <p:cViewPr>
      <p:scale>
        <a:sx n="1" d="1"/>
        <a:sy n="1" d="1"/>
      </p:scale>
      <p:origin x="0" y="0"/>
    </p:cViewPr>
  </p:notesTextViewPr>
  <p:sorterViewPr>
    <p:cViewPr>
      <p:scale>
        <a:sx n="100" d="100"/>
        <a:sy n="100" d="100"/>
      </p:scale>
      <p:origin x="0" y="-1950"/>
    </p:cViewPr>
  </p:sorter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B33BB8-6C7A-4BE0-9B55-9EAC48D52EC6}" type="datetimeFigureOut">
              <a:rPr lang="en-US"/>
              <a:t>1/17/2022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F7AA83-DE31-4E93-AB07-EF7FB05F6670}" type="slidenum">
              <a:r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1EF64-F73B-4314-BB6F-BC0937BBDF19}" type="datetimeFigureOut">
              <a:rPr lang="en-US"/>
              <a:t>1/17/2022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1</a:t>
            </a:fld>
            <a:endParaRPr lang="en-US"/>
          </a:p>
        </p:txBody>
      </p:sp>
    </p:spTree>
    <p:extLst>
      <p:ext uri="{BB962C8B-B14F-4D97-AF65-F5344CB8AC3E}">
        <p14:creationId xmlns:p14="http://schemas.microsoft.com/office/powerpoint/2010/main" val="306991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8" name="Date Placeholder 7"/>
          <p:cNvSpPr>
            <a:spLocks noGrp="1"/>
          </p:cNvSpPr>
          <p:nvPr>
            <p:ph type="dt" sz="half" idx="10"/>
          </p:nvPr>
        </p:nvSpPr>
        <p:spPr/>
        <p:txBody>
          <a:bodyPr/>
          <a:lstStyle/>
          <a:p>
            <a:fld id="{9D3B9702-7FBF-4720-8670-571C5E7EEDDE}" type="datetime1">
              <a:rPr lang="en-US"/>
              <a:t>1/17/2022</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427AEA-BBBB-4C9B-AB23-214EAA8AB789}" type="datetime1">
              <a:rPr lang="en-US"/>
              <a:t>1/17/2022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91CA30-F5CD-4CA0-B16A-349C6F830700}" type="datetime1">
              <a:rPr lang="en-US"/>
              <a:t>1/17/2022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B3AF48E-ABA0-4B58-B562-D1D7408067C4}" type="datetime1">
              <a:rPr lang="en-US"/>
              <a:t>1/17/2022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en-US"/>
              <a:t>Click to edit Master title style</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A5034C-8BD9-4B0C-893B-33834FAB227F}" type="datetime1">
              <a:rPr lang="en-US"/>
              <a:t>1/17/2022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22082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70088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7CD787AA-CBCD-47F9-A04C-7106C508CDE4}" type="datetime1">
              <a:rPr lang="en-US"/>
              <a:t>1/17/2022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082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0088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D1CC9DD-75F5-4611-BA0B-CFB1A226639C}" type="datetime1">
              <a:rPr lang="en-US"/>
              <a:t>1/17/2022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980F1F9-2D3D-4243-878F-D000C3F2A1C4}" type="datetime1">
              <a:rPr lang="en-US"/>
              <a:t>1/17/2022</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a:t>1/17/2022</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85CD17-C377-4DE5-9FCA-CC7471605C58}" type="datetime1">
              <a:rPr lang="en-US"/>
              <a:t>1/17/2022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BE9F02-BE96-4BAE-86A5-1FA60D24CAE2}" type="datetime1">
              <a:rPr lang="en-US"/>
              <a:t>1/17/2022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gradFill flip="none" rotWithShape="1">
          <a:gsLst>
            <a:gs pos="0">
              <a:srgbClr val="92D050">
                <a:alpha val="58000"/>
                <a:lumMod val="50000"/>
              </a:srgbClr>
            </a:gs>
            <a:gs pos="41000">
              <a:srgbClr val="92D050">
                <a:alpha val="39000"/>
              </a:srgbClr>
            </a:gs>
            <a:gs pos="100000">
              <a:srgbClr val="92D050">
                <a:lumMod val="50000"/>
              </a:srgb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a:solidFill>
                  <a:schemeClr val="tx2"/>
                </a:solidFill>
              </a:defRPr>
            </a:lvl1pPr>
          </a:lstStyle>
          <a:p>
            <a:fld id="{9D3B9702-7FBF-4720-8670-571C5E7EEDDE}" type="datetime1">
              <a:rPr lang="en-US" smtClean="0"/>
              <a:pPr/>
              <a:t>1/17/2022</a:t>
            </a:fld>
            <a:endParaRPr lang="en-US" dirty="0"/>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100" b="1">
                <a:solidFill>
                  <a:srgbClr val="AB3C19"/>
                </a:solidFill>
              </a:defRPr>
            </a:lvl1pPr>
          </a:lstStyle>
          <a:p>
            <a:fld id="{8FDBFFB2-86D9-4B8F-A59A-553A60B94BBE}" type="slidenum">
              <a:rPr lang="en-US" smtClean="0"/>
              <a:pPr/>
              <a:t>‹#›</a:t>
            </a:fld>
            <a:endParaRPr lang="en-US"/>
          </a:p>
        </p:txBody>
      </p:sp>
      <p:pic>
        <p:nvPicPr>
          <p:cNvPr id="8" name="Picture 7" descr="A picture containing diagram&#10;&#10;Description automatically generated">
            <a:extLst>
              <a:ext uri="{FF2B5EF4-FFF2-40B4-BE49-F238E27FC236}">
                <a16:creationId xmlns:a16="http://schemas.microsoft.com/office/drawing/2014/main" id="{EC9BC92D-D441-4A08-84AC-08548648DE4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8287" y="124322"/>
            <a:ext cx="1436205" cy="143620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youtu.be/3hNhPhwkYjE" TargetMode="External"/><Relationship Id="rId2" Type="http://schemas.openxmlformats.org/officeDocument/2006/relationships/slideLayout" Target="../slideLayouts/slideLayout4.xml"/><Relationship Id="rId1" Type="http://schemas.openxmlformats.org/officeDocument/2006/relationships/video" Target="https://www.youtube.com/embed/3hNhPhwkYjE?feature=oembed" TargetMode="Externa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7000"/>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80614" y="911913"/>
            <a:ext cx="9446285" cy="891487"/>
          </a:xfrm>
        </p:spPr>
        <p:txBody>
          <a:bodyPr>
            <a:noAutofit/>
          </a:bodyPr>
          <a:lstStyle/>
          <a:p>
            <a:pPr algn="ctr">
              <a:lnSpc>
                <a:spcPct val="150000"/>
              </a:lnSpc>
              <a:spcBef>
                <a:spcPts val="1200"/>
              </a:spcBef>
            </a:pPr>
            <a:r>
              <a:rPr lang="en-US" sz="4800" b="1" dirty="0">
                <a:ln w="6600">
                  <a:solidFill>
                    <a:srgbClr val="7030A0"/>
                  </a:solidFill>
                  <a:prstDash val="solid"/>
                </a:ln>
                <a:solidFill>
                  <a:srgbClr val="FFFFFF"/>
                </a:solidFill>
                <a:effectLst>
                  <a:outerShdw dist="38100" dir="2700000" algn="tl" rotWithShape="0">
                    <a:schemeClr val="accent2"/>
                  </a:outerShdw>
                </a:effectLst>
                <a:latin typeface="Arial Black" panose="020B0A04020102020204" pitchFamily="34" charset="0"/>
              </a:rPr>
              <a:t>Amigos de </a:t>
            </a:r>
            <a:r>
              <a:rPr lang="en-US" sz="4800" b="1" dirty="0" err="1">
                <a:ln w="6600">
                  <a:solidFill>
                    <a:srgbClr val="7030A0"/>
                  </a:solidFill>
                  <a:prstDash val="solid"/>
                </a:ln>
                <a:solidFill>
                  <a:srgbClr val="FFFFFF"/>
                </a:solidFill>
                <a:effectLst>
                  <a:outerShdw dist="38100" dir="2700000" algn="tl" rotWithShape="0">
                    <a:schemeClr val="accent2"/>
                  </a:outerShdw>
                </a:effectLst>
                <a:latin typeface="Arial Black" panose="020B0A04020102020204" pitchFamily="34" charset="0"/>
              </a:rPr>
              <a:t>Jesús</a:t>
            </a:r>
            <a:r>
              <a:rPr lang="en-US" sz="4800" b="1" dirty="0">
                <a:ln w="6600">
                  <a:solidFill>
                    <a:srgbClr val="7030A0"/>
                  </a:solidFill>
                  <a:prstDash val="solid"/>
                </a:ln>
                <a:solidFill>
                  <a:srgbClr val="FFFFFF"/>
                </a:solidFill>
                <a:effectLst>
                  <a:outerShdw dist="38100" dir="2700000" algn="tl" rotWithShape="0">
                    <a:schemeClr val="accent2"/>
                  </a:outerShdw>
                </a:effectLst>
                <a:latin typeface="Arial Black" panose="020B0A04020102020204" pitchFamily="34" charset="0"/>
              </a:rPr>
              <a:t> y María</a:t>
            </a:r>
          </a:p>
        </p:txBody>
      </p:sp>
      <p:sp>
        <p:nvSpPr>
          <p:cNvPr id="4" name="Rectángulo 3"/>
          <p:cNvSpPr/>
          <p:nvPr/>
        </p:nvSpPr>
        <p:spPr>
          <a:xfrm>
            <a:off x="-228600" y="4819157"/>
            <a:ext cx="12522200" cy="1879600"/>
          </a:xfrm>
          <a:prstGeom prst="rect">
            <a:avLst/>
          </a:prstGeom>
          <a:solidFill>
            <a:srgbClr val="92D050">
              <a:alpha val="60000"/>
            </a:srgb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6278" y="2669895"/>
            <a:ext cx="3246864" cy="2789363"/>
          </a:xfrm>
          <a:prstGeom prst="rect">
            <a:avLst/>
          </a:prstGeom>
        </p:spPr>
      </p:pic>
      <p:sp>
        <p:nvSpPr>
          <p:cNvPr id="3" name="Subtitle 2"/>
          <p:cNvSpPr>
            <a:spLocks noGrp="1"/>
          </p:cNvSpPr>
          <p:nvPr>
            <p:ph type="subTitle" idx="1"/>
          </p:nvPr>
        </p:nvSpPr>
        <p:spPr>
          <a:xfrm>
            <a:off x="1655581" y="5017421"/>
            <a:ext cx="8891916" cy="1483074"/>
          </a:xfrm>
        </p:spPr>
        <p:txBody>
          <a:bodyPr>
            <a:noAutofit/>
          </a:bodyPr>
          <a:lstStyle/>
          <a:p>
            <a:pPr algn="ctr">
              <a:lnSpc>
                <a:spcPct val="100000"/>
              </a:lnSpc>
            </a:pPr>
            <a:r>
              <a:rPr lang="en-US" sz="3200" b="1" dirty="0" err="1">
                <a:ln w="12700">
                  <a:solidFill>
                    <a:srgbClr val="4F2270"/>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Ciclo</a:t>
            </a:r>
            <a:r>
              <a:rPr lang="en-US" sz="3200" b="1" dirty="0">
                <a:ln w="12700">
                  <a:solidFill>
                    <a:srgbClr val="4F2270"/>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 - III Domingo </a:t>
            </a:r>
            <a:r>
              <a:rPr lang="en-US" sz="3200" b="1" dirty="0" err="1">
                <a:ln w="12700">
                  <a:solidFill>
                    <a:srgbClr val="4F2270"/>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Tiempo</a:t>
            </a:r>
            <a:r>
              <a:rPr lang="en-US" sz="3200" b="1" dirty="0">
                <a:ln w="12700">
                  <a:solidFill>
                    <a:srgbClr val="4F2270"/>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dirty="0" err="1">
                <a:ln w="12700">
                  <a:solidFill>
                    <a:srgbClr val="4F2270"/>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Ordinario</a:t>
            </a:r>
            <a:endParaRPr lang="en-US" sz="3200" b="1" dirty="0">
              <a:ln w="12700">
                <a:solidFill>
                  <a:srgbClr val="4F2270"/>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lnSpc>
                <a:spcPct val="100000"/>
              </a:lnSpc>
            </a:pPr>
            <a:r>
              <a:rPr lang="es-ES" sz="3200" b="1" dirty="0">
                <a:ln w="12700">
                  <a:solidFill>
                    <a:srgbClr val="4F2270"/>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“Hoy Mismo se ha Cumplido…”</a:t>
            </a:r>
          </a:p>
          <a:p>
            <a:pPr algn="ctr">
              <a:lnSpc>
                <a:spcPct val="100000"/>
              </a:lnSpc>
            </a:pPr>
            <a:r>
              <a:rPr lang="es-ES" sz="3200" b="1" dirty="0">
                <a:ln w="12700">
                  <a:solidFill>
                    <a:srgbClr val="4F2270"/>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Lucas 1, 1-4; 4, 14-21</a:t>
            </a:r>
            <a:endParaRPr lang="en-US" sz="3200" b="1" dirty="0">
              <a:ln w="12700">
                <a:solidFill>
                  <a:srgbClr val="4F2270"/>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84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33DB4590-318E-4CA4-B76A-0B29669D36FF}"/>
              </a:ext>
            </a:extLst>
          </p:cNvPr>
          <p:cNvSpPr>
            <a:spLocks noGrp="1"/>
          </p:cNvSpPr>
          <p:nvPr>
            <p:ph sz="half" idx="2"/>
          </p:nvPr>
        </p:nvSpPr>
        <p:spPr>
          <a:xfrm>
            <a:off x="945827" y="2806780"/>
            <a:ext cx="3977866" cy="2351374"/>
          </a:xfrm>
        </p:spPr>
        <p:txBody>
          <a:bodyPr>
            <a:noAutofit/>
          </a:bodyPr>
          <a:lstStyle/>
          <a:p>
            <a:pPr marL="45720" indent="0" algn="ctr">
              <a:lnSpc>
                <a:spcPct val="100000"/>
              </a:lnSpc>
              <a:buNone/>
            </a:pPr>
            <a:r>
              <a:rPr lang="es-ES" sz="2800" b="1" dirty="0">
                <a:latin typeface="Arima Madurai" panose="00000500000000000000" pitchFamily="50" charset="0"/>
                <a:cs typeface="Arima Madurai" panose="00000500000000000000" pitchFamily="50" charset="0"/>
              </a:rPr>
              <a:t>La lectura era una profecía de Isaías sobre el muy anticipado Salvador.</a:t>
            </a:r>
            <a:endParaRPr lang="es-PE" sz="2800" b="1" dirty="0">
              <a:latin typeface="Arima Madurai" panose="00000500000000000000" pitchFamily="50" charset="0"/>
              <a:cs typeface="Arima Madurai" panose="00000500000000000000" pitchFamily="50"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1507" y="682522"/>
            <a:ext cx="3411415" cy="54929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8600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2171699" y="3205194"/>
            <a:ext cx="7861300" cy="447611"/>
          </a:xfrm>
        </p:spPr>
        <p:txBody>
          <a:bodyPr>
            <a:noAutofit/>
          </a:bodyPr>
          <a:lstStyle/>
          <a:p>
            <a:pPr marL="45720" indent="0" algn="ctr">
              <a:lnSpc>
                <a:spcPct val="100000"/>
              </a:lnSpc>
              <a:buNone/>
            </a:pPr>
            <a:r>
              <a:rPr lang="es-ES" sz="2700" b="1" dirty="0">
                <a:solidFill>
                  <a:schemeClr val="accent1">
                    <a:lumMod val="50000"/>
                  </a:schemeClr>
                </a:solidFill>
                <a:latin typeface="Arima Madurai" panose="00000500000000000000" pitchFamily="50" charset="0"/>
                <a:cs typeface="Arima Madurai" panose="00000500000000000000" pitchFamily="50" charset="0"/>
              </a:rPr>
              <a:t>¿Qué decía?</a:t>
            </a:r>
            <a:endParaRPr lang="es-PE" sz="2700" b="1" dirty="0">
              <a:solidFill>
                <a:schemeClr val="accent1">
                  <a:lumMod val="50000"/>
                </a:schemeClr>
              </a:solidFill>
              <a:latin typeface="Arima Madurai" panose="00000500000000000000" pitchFamily="50" charset="0"/>
              <a:cs typeface="Arima Madurai" panose="00000500000000000000" pitchFamily="50" charset="0"/>
            </a:endParaRPr>
          </a:p>
        </p:txBody>
      </p:sp>
    </p:spTree>
    <p:extLst>
      <p:ext uri="{BB962C8B-B14F-4D97-AF65-F5344CB8AC3E}">
        <p14:creationId xmlns:p14="http://schemas.microsoft.com/office/powerpoint/2010/main" val="241318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6957C43A-1278-49A3-88B4-06B9D9674643}"/>
              </a:ext>
            </a:extLst>
          </p:cNvPr>
          <p:cNvSpPr txBox="1">
            <a:spLocks/>
          </p:cNvSpPr>
          <p:nvPr/>
        </p:nvSpPr>
        <p:spPr>
          <a:xfrm>
            <a:off x="7328810" y="2217467"/>
            <a:ext cx="3983866" cy="3281633"/>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lgn="ctr">
              <a:buNone/>
            </a:pPr>
            <a:r>
              <a:rPr lang="es-ES" sz="2800" b="1" dirty="0">
                <a:latin typeface="Arima Madurai" panose="00000500000000000000" pitchFamily="50" charset="0"/>
                <a:cs typeface="Arima Madurai" panose="00000500000000000000" pitchFamily="50" charset="0"/>
              </a:rPr>
              <a:t>El espíritu del Señor está sobre mí, porque me ha ungido para llevar a los pobres la buena noticia…</a:t>
            </a:r>
            <a:endParaRPr lang="es-PE" sz="2800" b="1" dirty="0">
              <a:latin typeface="Arima Madurai" panose="00000500000000000000" pitchFamily="50" charset="0"/>
              <a:cs typeface="Arima Madurai" panose="00000500000000000000" pitchFamily="50" charset="0"/>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5032" y="1270547"/>
            <a:ext cx="4673853" cy="47199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695301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2165350" y="2834852"/>
            <a:ext cx="7861300" cy="1601120"/>
          </a:xfrm>
        </p:spPr>
        <p:txBody>
          <a:bodyPr>
            <a:normAutofit/>
          </a:bodyPr>
          <a:lstStyle/>
          <a:p>
            <a:pPr marL="45720" indent="0" algn="ctr">
              <a:lnSpc>
                <a:spcPct val="100000"/>
              </a:lnSpc>
              <a:buNone/>
            </a:pPr>
            <a:r>
              <a:rPr lang="es-ES" sz="2700" b="1" dirty="0">
                <a:solidFill>
                  <a:schemeClr val="accent1">
                    <a:lumMod val="50000"/>
                  </a:schemeClr>
                </a:solidFill>
                <a:latin typeface="Arima Madurai" panose="00000500000000000000" pitchFamily="50" charset="0"/>
                <a:cs typeface="Arima Madurai" panose="00000500000000000000" pitchFamily="50" charset="0"/>
              </a:rPr>
              <a:t>¿Qué quería decir Jesús cuando dijo:</a:t>
            </a:r>
          </a:p>
          <a:p>
            <a:pPr marL="45720" indent="0" algn="ctr">
              <a:lnSpc>
                <a:spcPct val="100000"/>
              </a:lnSpc>
              <a:buNone/>
            </a:pPr>
            <a:r>
              <a:rPr lang="es-ES" sz="2700" b="1" dirty="0">
                <a:solidFill>
                  <a:schemeClr val="accent1">
                    <a:lumMod val="50000"/>
                  </a:schemeClr>
                </a:solidFill>
                <a:latin typeface="Arima Madurai" panose="00000500000000000000" pitchFamily="50" charset="0"/>
                <a:cs typeface="Arima Madurai" panose="00000500000000000000" pitchFamily="50" charset="0"/>
              </a:rPr>
              <a:t> “Hoy mismo se ha cumplido la Escritura…”?</a:t>
            </a:r>
            <a:endParaRPr lang="es-PE" sz="2700" b="1" dirty="0">
              <a:solidFill>
                <a:schemeClr val="accent1">
                  <a:lumMod val="50000"/>
                </a:schemeClr>
              </a:solidFill>
              <a:latin typeface="Arima Madurai" panose="00000500000000000000" pitchFamily="50" charset="0"/>
              <a:cs typeface="Arima Madurai" panose="00000500000000000000" pitchFamily="50" charset="0"/>
            </a:endParaRPr>
          </a:p>
        </p:txBody>
      </p:sp>
    </p:spTree>
    <p:extLst>
      <p:ext uri="{BB962C8B-B14F-4D97-AF65-F5344CB8AC3E}">
        <p14:creationId xmlns:p14="http://schemas.microsoft.com/office/powerpoint/2010/main" val="356328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6957C43A-1278-49A3-88B4-06B9D9674643}"/>
              </a:ext>
            </a:extLst>
          </p:cNvPr>
          <p:cNvSpPr txBox="1">
            <a:spLocks/>
          </p:cNvSpPr>
          <p:nvPr/>
        </p:nvSpPr>
        <p:spPr>
          <a:xfrm>
            <a:off x="7340533" y="2733282"/>
            <a:ext cx="3983866" cy="1615979"/>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lgn="ctr">
              <a:buNone/>
            </a:pPr>
            <a:r>
              <a:rPr lang="es-ES" sz="2800" b="1" dirty="0">
                <a:latin typeface="Arima Madurai" panose="00000500000000000000" pitchFamily="50" charset="0"/>
                <a:cs typeface="Arima Madurai" panose="00000500000000000000" pitchFamily="50" charset="0"/>
              </a:rPr>
              <a:t>Él es el ungido para llevar la buena noticia, el anticipado Salvador.</a:t>
            </a:r>
            <a:endParaRPr lang="es-PE" sz="2800" b="1" dirty="0">
              <a:latin typeface="Arima Madurai" panose="00000500000000000000" pitchFamily="50" charset="0"/>
              <a:cs typeface="Arima Madurai" panose="00000500000000000000" pitchFamily="50"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7617" y="1434282"/>
            <a:ext cx="5138997" cy="421397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03237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2165350" y="3081035"/>
            <a:ext cx="7861300" cy="1601120"/>
          </a:xfrm>
        </p:spPr>
        <p:txBody>
          <a:bodyPr>
            <a:normAutofit/>
          </a:bodyPr>
          <a:lstStyle/>
          <a:p>
            <a:pPr marL="45720" indent="0" algn="ctr">
              <a:lnSpc>
                <a:spcPct val="100000"/>
              </a:lnSpc>
              <a:buNone/>
            </a:pPr>
            <a:r>
              <a:rPr lang="es-ES" sz="2700" b="1" dirty="0">
                <a:solidFill>
                  <a:schemeClr val="accent1">
                    <a:lumMod val="50000"/>
                  </a:schemeClr>
                </a:solidFill>
                <a:latin typeface="Arima Madurai" panose="00000500000000000000" pitchFamily="50" charset="0"/>
                <a:cs typeface="Arima Madurai" panose="00000500000000000000" pitchFamily="50" charset="0"/>
              </a:rPr>
              <a:t>¿Cuál es la buena noticia?</a:t>
            </a:r>
            <a:endParaRPr lang="es-PE" sz="2700" b="1" dirty="0">
              <a:solidFill>
                <a:schemeClr val="accent1">
                  <a:lumMod val="50000"/>
                </a:schemeClr>
              </a:solidFill>
              <a:latin typeface="Arima Madurai" panose="00000500000000000000" pitchFamily="50" charset="0"/>
              <a:cs typeface="Arima Madurai" panose="00000500000000000000" pitchFamily="50" charset="0"/>
            </a:endParaRPr>
          </a:p>
        </p:txBody>
      </p:sp>
    </p:spTree>
    <p:extLst>
      <p:ext uri="{BB962C8B-B14F-4D97-AF65-F5344CB8AC3E}">
        <p14:creationId xmlns:p14="http://schemas.microsoft.com/office/powerpoint/2010/main" val="145713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6957C43A-1278-49A3-88B4-06B9D9674643}"/>
              </a:ext>
            </a:extLst>
          </p:cNvPr>
          <p:cNvSpPr txBox="1">
            <a:spLocks/>
          </p:cNvSpPr>
          <p:nvPr/>
        </p:nvSpPr>
        <p:spPr>
          <a:xfrm>
            <a:off x="1045240" y="2062028"/>
            <a:ext cx="4886636" cy="3869849"/>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lgn="ctr">
              <a:buNone/>
            </a:pPr>
            <a:r>
              <a:rPr lang="es-ES" sz="2600" b="1" dirty="0">
                <a:latin typeface="Arima Madurai" panose="00000500000000000000" pitchFamily="50" charset="0"/>
                <a:cs typeface="Arima Madurai" panose="00000500000000000000" pitchFamily="50" charset="0"/>
              </a:rPr>
              <a:t>Dios mandó a su hijo, para ser la palabra de Dios, enseñarnos como amar, y pagar por nuestros pecados en la cruz, abriéndonos las puertas del Cielo. También nos manda el Espíritu Santo para vivir en nosotros, guiándonos, curándonos, protegiéndonos, amándonos…</a:t>
            </a:r>
            <a:endParaRPr lang="es-PE" sz="2600" b="1" dirty="0">
              <a:latin typeface="Arima Madurai" panose="00000500000000000000" pitchFamily="50" charset="0"/>
              <a:cs typeface="Arima Madurai" panose="00000500000000000000" pitchFamily="50"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599" y="1864243"/>
            <a:ext cx="4405380" cy="40676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11673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6D9B2-A852-44B4-924D-D1CD5BF7B404}"/>
              </a:ext>
            </a:extLst>
          </p:cNvPr>
          <p:cNvSpPr>
            <a:spLocks noGrp="1"/>
          </p:cNvSpPr>
          <p:nvPr>
            <p:ph type="title"/>
          </p:nvPr>
        </p:nvSpPr>
        <p:spPr>
          <a:xfrm>
            <a:off x="3898106" y="1524000"/>
            <a:ext cx="4395787" cy="1200416"/>
          </a:xfrm>
        </p:spPr>
        <p:txBody>
          <a:bodyPr/>
          <a:lstStyle/>
          <a:p>
            <a:r>
              <a:rPr lang="es-ES" sz="2600" b="1" dirty="0">
                <a:latin typeface="Arima Madurai" panose="00000500000000000000" pitchFamily="50" charset="0"/>
                <a:ea typeface="+mn-ea"/>
                <a:cs typeface="Arima Madurai" panose="00000500000000000000" pitchFamily="50" charset="0"/>
              </a:rPr>
              <a:t>¿Que significa Evangelio? </a:t>
            </a:r>
            <a:endParaRPr lang="en-US" dirty="0"/>
          </a:p>
        </p:txBody>
      </p:sp>
      <p:sp>
        <p:nvSpPr>
          <p:cNvPr id="3" name="TextBox 2">
            <a:extLst>
              <a:ext uri="{FF2B5EF4-FFF2-40B4-BE49-F238E27FC236}">
                <a16:creationId xmlns:a16="http://schemas.microsoft.com/office/drawing/2014/main" id="{7D5F1374-A1E5-4A65-A80A-CC7F661C86AC}"/>
              </a:ext>
            </a:extLst>
          </p:cNvPr>
          <p:cNvSpPr txBox="1"/>
          <p:nvPr/>
        </p:nvSpPr>
        <p:spPr>
          <a:xfrm>
            <a:off x="4075288" y="3747912"/>
            <a:ext cx="4312355" cy="769441"/>
          </a:xfrm>
          <a:prstGeom prst="rect">
            <a:avLst/>
          </a:prstGeom>
          <a:noFill/>
        </p:spPr>
        <p:txBody>
          <a:bodyPr wrap="square" rtlCol="0">
            <a:spAutoFit/>
          </a:bodyPr>
          <a:lstStyle/>
          <a:p>
            <a:r>
              <a:rPr lang="es-ES" sz="4400" b="1" dirty="0">
                <a:solidFill>
                  <a:srgbClr val="FF0000"/>
                </a:solidFill>
                <a:latin typeface="Arima Madurai" panose="00000500000000000000" pitchFamily="50" charset="0"/>
                <a:cs typeface="Arima Madurai" panose="00000500000000000000" pitchFamily="50" charset="0"/>
              </a:rPr>
              <a:t>Buena Noticia</a:t>
            </a:r>
            <a:endParaRPr lang="en-US" sz="4400" b="1" dirty="0">
              <a:solidFill>
                <a:srgbClr val="FF0000"/>
              </a:solidFill>
              <a:latin typeface="Arima Madurai" panose="00000500000000000000" pitchFamily="50" charset="0"/>
              <a:cs typeface="Arima Madurai" panose="00000500000000000000" pitchFamily="50" charset="0"/>
            </a:endParaRPr>
          </a:p>
        </p:txBody>
      </p:sp>
    </p:spTree>
    <p:extLst>
      <p:ext uri="{BB962C8B-B14F-4D97-AF65-F5344CB8AC3E}">
        <p14:creationId xmlns:p14="http://schemas.microsoft.com/office/powerpoint/2010/main" val="10173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965752" y="422030"/>
            <a:ext cx="8307387" cy="1200416"/>
          </a:xfrm>
        </p:spPr>
        <p:txBody>
          <a:bodyPr/>
          <a:lstStyle/>
          <a:p>
            <a:pPr algn="ctr"/>
            <a:r>
              <a:rPr lang="es-ES" sz="4800" dirty="0">
                <a:ln w="0"/>
                <a:solidFill>
                  <a:schemeClr val="accent1">
                    <a:lumMod val="50000"/>
                  </a:schemeClr>
                </a:solidFill>
                <a:effectLst>
                  <a:reflection blurRad="6350" stA="53000" endA="300" endPos="35500" dir="5400000" sy="-90000" algn="bl" rotWithShape="0"/>
                </a:effectLst>
                <a:latin typeface="Amaranth" panose="02000503050000020004" pitchFamily="50" charset="0"/>
                <a:ea typeface="+mn-ea"/>
                <a:cs typeface="+mn-cs"/>
              </a:rPr>
              <a:t>Los Cuatro Evangelistas</a:t>
            </a:r>
          </a:p>
        </p:txBody>
      </p:sp>
      <p:sp>
        <p:nvSpPr>
          <p:cNvPr id="6" name="Rectángulo redondeado 5"/>
          <p:cNvSpPr/>
          <p:nvPr/>
        </p:nvSpPr>
        <p:spPr>
          <a:xfrm>
            <a:off x="1230923" y="2262553"/>
            <a:ext cx="9730154" cy="19694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t>La palabra “Evangelio” quiere decir “Buena noticia” </a:t>
            </a:r>
          </a:p>
          <a:p>
            <a:pPr algn="ctr"/>
            <a:r>
              <a:rPr lang="es-ES" sz="2400" dirty="0"/>
              <a:t>¿Y cual es la buena noticia?</a:t>
            </a:r>
          </a:p>
          <a:p>
            <a:pPr algn="ctr"/>
            <a:r>
              <a:rPr lang="es-ES" sz="2400" dirty="0"/>
              <a:t>Todas las cosas que Jesús hizo y enseñó enviado por el Padre.</a:t>
            </a:r>
          </a:p>
        </p:txBody>
      </p:sp>
      <p:sp>
        <p:nvSpPr>
          <p:cNvPr id="7" name="CuadroTexto 6"/>
          <p:cNvSpPr txBox="1"/>
          <p:nvPr/>
        </p:nvSpPr>
        <p:spPr>
          <a:xfrm>
            <a:off x="2719751" y="4907306"/>
            <a:ext cx="6764215" cy="1077218"/>
          </a:xfrm>
          <a:prstGeom prst="rect">
            <a:avLst/>
          </a:prstGeom>
          <a:noFill/>
        </p:spPr>
        <p:txBody>
          <a:bodyPr wrap="square" rtlCol="0">
            <a:spAutoFit/>
          </a:bodyPr>
          <a:lstStyle/>
          <a:p>
            <a:pPr algn="ctr"/>
            <a:r>
              <a:rPr lang="es-ES" sz="3200" dirty="0"/>
              <a:t>Cuatro discípulos de Jesús escribieron los Evangelios…</a:t>
            </a:r>
          </a:p>
        </p:txBody>
      </p:sp>
    </p:spTree>
    <p:extLst>
      <p:ext uri="{BB962C8B-B14F-4D97-AF65-F5344CB8AC3E}">
        <p14:creationId xmlns:p14="http://schemas.microsoft.com/office/powerpoint/2010/main" val="325913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7"/>
          <p:cNvSpPr/>
          <p:nvPr/>
        </p:nvSpPr>
        <p:spPr>
          <a:xfrm>
            <a:off x="2023208" y="222738"/>
            <a:ext cx="2267972" cy="647016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9" name="Rectángulo redondeado 8"/>
          <p:cNvSpPr/>
          <p:nvPr/>
        </p:nvSpPr>
        <p:spPr>
          <a:xfrm>
            <a:off x="2281116" y="410308"/>
            <a:ext cx="1719384" cy="2396392"/>
          </a:xfrm>
          <a:prstGeom prst="roundRect">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343683"/>
            <a:ext cx="1243947" cy="2463017"/>
          </a:xfrm>
          <a:prstGeom prst="rect">
            <a:avLst/>
          </a:prstGeom>
        </p:spPr>
      </p:pic>
      <p:sp>
        <p:nvSpPr>
          <p:cNvPr id="14" name="Rectángulo redondeado 13"/>
          <p:cNvSpPr/>
          <p:nvPr/>
        </p:nvSpPr>
        <p:spPr>
          <a:xfrm>
            <a:off x="4579815" y="222737"/>
            <a:ext cx="2267972" cy="6470163"/>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a:p>
        </p:txBody>
      </p:sp>
      <p:sp>
        <p:nvSpPr>
          <p:cNvPr id="15" name="Rectángulo redondeado 14"/>
          <p:cNvSpPr/>
          <p:nvPr/>
        </p:nvSpPr>
        <p:spPr>
          <a:xfrm>
            <a:off x="4837723" y="410307"/>
            <a:ext cx="1744594" cy="2396393"/>
          </a:xfrm>
          <a:prstGeom prst="roundRect">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16" name="Rectángulo redondeado 15"/>
          <p:cNvSpPr/>
          <p:nvPr/>
        </p:nvSpPr>
        <p:spPr>
          <a:xfrm>
            <a:off x="7151521" y="222737"/>
            <a:ext cx="2267972" cy="647016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17" name="Rectángulo redondeado 16"/>
          <p:cNvSpPr/>
          <p:nvPr/>
        </p:nvSpPr>
        <p:spPr>
          <a:xfrm>
            <a:off x="7409429" y="410307"/>
            <a:ext cx="1744594" cy="2442530"/>
          </a:xfrm>
          <a:prstGeom prst="roundRect">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18" name="Rectángulo redondeado 17"/>
          <p:cNvSpPr/>
          <p:nvPr/>
        </p:nvSpPr>
        <p:spPr>
          <a:xfrm>
            <a:off x="9720828" y="222737"/>
            <a:ext cx="2267972" cy="647016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19" name="Rectángulo redondeado 18"/>
          <p:cNvSpPr/>
          <p:nvPr/>
        </p:nvSpPr>
        <p:spPr>
          <a:xfrm>
            <a:off x="9978736" y="410307"/>
            <a:ext cx="1744594" cy="2442530"/>
          </a:xfrm>
          <a:prstGeom prst="roundRect">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8736" y="517874"/>
            <a:ext cx="1731894" cy="2332756"/>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8224" y="437319"/>
            <a:ext cx="1283676" cy="2415518"/>
          </a:xfrm>
          <a:prstGeom prst="rect">
            <a:avLst/>
          </a:prstGeom>
        </p:spPr>
      </p:pic>
      <p:pic>
        <p:nvPicPr>
          <p:cNvPr id="10" name="Imagen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31522" y="527539"/>
            <a:ext cx="1718711" cy="2279161"/>
          </a:xfrm>
          <a:prstGeom prst="rect">
            <a:avLst/>
          </a:prstGeom>
        </p:spPr>
      </p:pic>
      <p:sp>
        <p:nvSpPr>
          <p:cNvPr id="20" name="CuadroTexto 19"/>
          <p:cNvSpPr txBox="1"/>
          <p:nvPr/>
        </p:nvSpPr>
        <p:spPr>
          <a:xfrm>
            <a:off x="2184400" y="2895600"/>
            <a:ext cx="1943100" cy="3662541"/>
          </a:xfrm>
          <a:prstGeom prst="rect">
            <a:avLst/>
          </a:prstGeom>
          <a:noFill/>
        </p:spPr>
        <p:txBody>
          <a:bodyPr wrap="square" rtlCol="0">
            <a:spAutoFit/>
          </a:bodyPr>
          <a:lstStyle/>
          <a:p>
            <a:pPr algn="ctr"/>
            <a:r>
              <a:rPr lang="es-ES" b="1" dirty="0"/>
              <a:t>San Mateo</a:t>
            </a:r>
          </a:p>
          <a:p>
            <a:pPr algn="ctr"/>
            <a:r>
              <a:rPr lang="es-ES" b="1" dirty="0"/>
              <a:t>(el Ángel)</a:t>
            </a:r>
            <a:endParaRPr lang="es-ES" sz="1400" b="1" dirty="0"/>
          </a:p>
          <a:p>
            <a:pPr marL="285750" indent="-285750">
              <a:buFont typeface="Wingdings" panose="05000000000000000000" pitchFamily="2" charset="2"/>
              <a:buChar char="v"/>
            </a:pPr>
            <a:r>
              <a:rPr lang="es-ES" sz="1400" dirty="0"/>
              <a:t>Era cobrador de impuestos.</a:t>
            </a:r>
          </a:p>
          <a:p>
            <a:pPr marL="285750" indent="-285750">
              <a:buFont typeface="Wingdings" panose="05000000000000000000" pitchFamily="2" charset="2"/>
              <a:buChar char="v"/>
            </a:pPr>
            <a:r>
              <a:rPr lang="es-ES" sz="1400" dirty="0"/>
              <a:t>Dejó su trabajo para seguir a Jesús.</a:t>
            </a:r>
          </a:p>
          <a:p>
            <a:pPr marL="285750" indent="-285750">
              <a:buFont typeface="Wingdings" panose="05000000000000000000" pitchFamily="2" charset="2"/>
              <a:buChar char="v"/>
            </a:pPr>
            <a:r>
              <a:rPr lang="es-ES" sz="1400" dirty="0"/>
              <a:t>Fue uno de los doce apóstoles.</a:t>
            </a:r>
          </a:p>
          <a:p>
            <a:pPr marL="285750" indent="-285750">
              <a:buFont typeface="Wingdings" panose="05000000000000000000" pitchFamily="2" charset="2"/>
              <a:buChar char="v"/>
            </a:pPr>
            <a:r>
              <a:rPr lang="es-ES" sz="1400" dirty="0"/>
              <a:t>Escribió su evangelio en el año 80.</a:t>
            </a:r>
          </a:p>
          <a:p>
            <a:pPr marL="285750" indent="-285750">
              <a:buFont typeface="Wingdings" panose="05000000000000000000" pitchFamily="2" charset="2"/>
              <a:buChar char="v"/>
            </a:pPr>
            <a:r>
              <a:rPr lang="es-ES" sz="1400" dirty="0"/>
              <a:t>Relata todo lo que Jesús hizo y dijo, sobre todo, sus enseñanzas.</a:t>
            </a:r>
          </a:p>
        </p:txBody>
      </p:sp>
      <p:sp>
        <p:nvSpPr>
          <p:cNvPr id="21" name="CuadroTexto 20"/>
          <p:cNvSpPr txBox="1"/>
          <p:nvPr/>
        </p:nvSpPr>
        <p:spPr>
          <a:xfrm>
            <a:off x="4579815" y="2828925"/>
            <a:ext cx="2267972" cy="3877985"/>
          </a:xfrm>
          <a:prstGeom prst="rect">
            <a:avLst/>
          </a:prstGeom>
          <a:noFill/>
        </p:spPr>
        <p:txBody>
          <a:bodyPr wrap="square" rtlCol="0">
            <a:spAutoFit/>
          </a:bodyPr>
          <a:lstStyle/>
          <a:p>
            <a:pPr algn="ctr"/>
            <a:r>
              <a:rPr lang="es-ES" b="1" dirty="0"/>
              <a:t>San Lucas</a:t>
            </a:r>
          </a:p>
          <a:p>
            <a:pPr algn="ctr"/>
            <a:r>
              <a:rPr lang="es-ES" b="1" dirty="0"/>
              <a:t>(el toro)</a:t>
            </a:r>
            <a:endParaRPr lang="es-ES" sz="1400" b="1" dirty="0"/>
          </a:p>
          <a:p>
            <a:pPr marL="285750" indent="-285750">
              <a:buFont typeface="Wingdings" panose="05000000000000000000" pitchFamily="2" charset="2"/>
              <a:buChar char="v"/>
            </a:pPr>
            <a:r>
              <a:rPr lang="es-ES" sz="1400" dirty="0"/>
              <a:t>No conoció personalmente a Jesús.</a:t>
            </a:r>
          </a:p>
          <a:p>
            <a:pPr marL="285750" indent="-285750">
              <a:buFont typeface="Wingdings" panose="05000000000000000000" pitchFamily="2" charset="2"/>
              <a:buChar char="v"/>
            </a:pPr>
            <a:r>
              <a:rPr lang="es-ES" sz="1400" dirty="0"/>
              <a:t>Acompaño a San Pablo y recopiló muchas enseñanzas de Jesús, entrevistando a los que vivieron con Él.</a:t>
            </a:r>
          </a:p>
          <a:p>
            <a:pPr marL="285750" indent="-285750">
              <a:buFont typeface="Wingdings" panose="05000000000000000000" pitchFamily="2" charset="2"/>
              <a:buChar char="v"/>
            </a:pPr>
            <a:r>
              <a:rPr lang="es-ES" sz="1400" dirty="0"/>
              <a:t>Escribió el Evangelio 50 años después de la muerte de Jesús</a:t>
            </a:r>
          </a:p>
          <a:p>
            <a:pPr marL="285750" indent="-285750">
              <a:buFont typeface="Wingdings" panose="05000000000000000000" pitchFamily="2" charset="2"/>
              <a:buChar char="v"/>
            </a:pPr>
            <a:r>
              <a:rPr lang="es-ES" sz="1400" dirty="0"/>
              <a:t>Nos habla mucho de la Virgen María y de la infancia de Jesús.</a:t>
            </a:r>
          </a:p>
        </p:txBody>
      </p:sp>
      <p:sp>
        <p:nvSpPr>
          <p:cNvPr id="22" name="CuadroTexto 21"/>
          <p:cNvSpPr txBox="1"/>
          <p:nvPr/>
        </p:nvSpPr>
        <p:spPr>
          <a:xfrm>
            <a:off x="7149286" y="2879205"/>
            <a:ext cx="2267972" cy="2585323"/>
          </a:xfrm>
          <a:prstGeom prst="rect">
            <a:avLst/>
          </a:prstGeom>
          <a:noFill/>
        </p:spPr>
        <p:txBody>
          <a:bodyPr wrap="square" rtlCol="0">
            <a:spAutoFit/>
          </a:bodyPr>
          <a:lstStyle/>
          <a:p>
            <a:pPr algn="ctr"/>
            <a:r>
              <a:rPr lang="es-ES" b="1" dirty="0"/>
              <a:t>San Juan</a:t>
            </a:r>
          </a:p>
          <a:p>
            <a:pPr algn="ctr"/>
            <a:r>
              <a:rPr lang="es-ES" b="1" dirty="0"/>
              <a:t>(el </a:t>
            </a:r>
            <a:r>
              <a:rPr lang="es-ES" b="1" dirty="0" err="1"/>
              <a:t>aguila</a:t>
            </a:r>
            <a:r>
              <a:rPr lang="es-ES" b="1" dirty="0"/>
              <a:t>)</a:t>
            </a:r>
            <a:endParaRPr lang="es-ES" sz="1400" b="1" dirty="0"/>
          </a:p>
          <a:p>
            <a:pPr marL="285750" indent="-285750">
              <a:buFont typeface="Wingdings" panose="05000000000000000000" pitchFamily="2" charset="2"/>
              <a:buChar char="v"/>
            </a:pPr>
            <a:r>
              <a:rPr lang="es-ES" sz="1400" dirty="0"/>
              <a:t>Fue uno de los Doce Apóstoles.</a:t>
            </a:r>
          </a:p>
          <a:p>
            <a:pPr marL="285750" indent="-285750">
              <a:buFont typeface="Wingdings" panose="05000000000000000000" pitchFamily="2" charset="2"/>
              <a:buChar char="v"/>
            </a:pPr>
            <a:r>
              <a:rPr lang="es-ES" sz="1400" dirty="0"/>
              <a:t>Terminó de escribir su evangelio hacia el año 100. Este evangelio es un poco distinto a los demás por eso se llama “el evangelio espiritual”.</a:t>
            </a:r>
          </a:p>
        </p:txBody>
      </p:sp>
      <p:sp>
        <p:nvSpPr>
          <p:cNvPr id="23" name="CuadroTexto 22"/>
          <p:cNvSpPr txBox="1"/>
          <p:nvPr/>
        </p:nvSpPr>
        <p:spPr>
          <a:xfrm>
            <a:off x="9710697" y="2865284"/>
            <a:ext cx="2267972" cy="2800767"/>
          </a:xfrm>
          <a:prstGeom prst="rect">
            <a:avLst/>
          </a:prstGeom>
          <a:noFill/>
        </p:spPr>
        <p:txBody>
          <a:bodyPr wrap="square" rtlCol="0">
            <a:spAutoFit/>
          </a:bodyPr>
          <a:lstStyle/>
          <a:p>
            <a:pPr algn="ctr"/>
            <a:r>
              <a:rPr lang="es-ES" b="1" dirty="0"/>
              <a:t>San Marcos</a:t>
            </a:r>
          </a:p>
          <a:p>
            <a:pPr algn="ctr"/>
            <a:r>
              <a:rPr lang="es-ES" b="1" dirty="0"/>
              <a:t>(el león)</a:t>
            </a:r>
            <a:endParaRPr lang="es-ES" sz="1400" b="1" dirty="0"/>
          </a:p>
          <a:p>
            <a:pPr marL="285750" indent="-285750">
              <a:buFont typeface="Wingdings" panose="05000000000000000000" pitchFamily="2" charset="2"/>
              <a:buChar char="v"/>
            </a:pPr>
            <a:r>
              <a:rPr lang="es-ES" sz="1400" dirty="0"/>
              <a:t>Fue discípulo y secretario de San Pedro, por eso escribió todo lo que él enseñaba sobre Jesús. Este evangelio es el más antiguo de todos y el más corto.</a:t>
            </a:r>
          </a:p>
          <a:p>
            <a:pPr marL="285750" indent="-285750">
              <a:buFont typeface="Wingdings" panose="05000000000000000000" pitchFamily="2" charset="2"/>
              <a:buChar char="v"/>
            </a:pPr>
            <a:r>
              <a:rPr lang="es-ES" sz="1400" dirty="0"/>
              <a:t>Fue escrito alrededor del año 70.</a:t>
            </a:r>
          </a:p>
        </p:txBody>
      </p:sp>
    </p:spTree>
    <p:extLst>
      <p:ext uri="{BB962C8B-B14F-4D97-AF65-F5344CB8AC3E}">
        <p14:creationId xmlns:p14="http://schemas.microsoft.com/office/powerpoint/2010/main" val="120652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224F8-BF91-48B9-8B1C-1E63CD8058DB}"/>
              </a:ext>
            </a:extLst>
          </p:cNvPr>
          <p:cNvSpPr>
            <a:spLocks noGrp="1"/>
          </p:cNvSpPr>
          <p:nvPr>
            <p:ph type="title"/>
          </p:nvPr>
        </p:nvSpPr>
        <p:spPr>
          <a:xfrm>
            <a:off x="2580746" y="474134"/>
            <a:ext cx="9372600" cy="1200416"/>
          </a:xfrm>
        </p:spPr>
        <p:txBody>
          <a:bodyPr>
            <a:noAutofit/>
          </a:bodyPr>
          <a:lstStyle/>
          <a:p>
            <a:r>
              <a:rPr lang="es-ES" sz="4800" dirty="0">
                <a:ln w="0"/>
                <a:solidFill>
                  <a:schemeClr val="accent1">
                    <a:lumMod val="50000"/>
                  </a:schemeClr>
                </a:solidFill>
                <a:effectLst>
                  <a:reflection blurRad="6350" stA="53000" endA="300" endPos="35500" dir="5400000" sy="-90000" algn="bl" rotWithShape="0"/>
                </a:effectLst>
                <a:latin typeface="Amaranth" panose="02000503050000020004" pitchFamily="50" charset="0"/>
              </a:rPr>
              <a:t>“Hoy Mismo se ha Cumplido…”</a:t>
            </a:r>
            <a:endParaRPr lang="en-US" sz="4800" dirty="0"/>
          </a:p>
        </p:txBody>
      </p:sp>
      <p:sp>
        <p:nvSpPr>
          <p:cNvPr id="3" name="TextBox 2">
            <a:extLst>
              <a:ext uri="{FF2B5EF4-FFF2-40B4-BE49-F238E27FC236}">
                <a16:creationId xmlns:a16="http://schemas.microsoft.com/office/drawing/2014/main" id="{1D883401-5608-4BFB-B349-31C2384AF1E7}"/>
              </a:ext>
            </a:extLst>
          </p:cNvPr>
          <p:cNvSpPr txBox="1"/>
          <p:nvPr/>
        </p:nvSpPr>
        <p:spPr>
          <a:xfrm>
            <a:off x="790222" y="2646567"/>
            <a:ext cx="5508978" cy="3477875"/>
          </a:xfrm>
          <a:prstGeom prst="rect">
            <a:avLst/>
          </a:prstGeom>
          <a:noFill/>
        </p:spPr>
        <p:txBody>
          <a:bodyPr wrap="square" rtlCol="0">
            <a:spAutoFit/>
          </a:bodyPr>
          <a:lstStyle/>
          <a:p>
            <a:pPr algn="ctr"/>
            <a:r>
              <a:rPr lang="es-ES" sz="2200" dirty="0"/>
              <a:t>Muchos han tratado de escribir la historia de las cosas que pasaron entre nosotros, tal y como nos las trasmitieron los que las vieron desde el principio y que ayudaron en la predicación. Yo también, ilustre Teófilo, después de haberme informado minuciosamente de todo, desde sus principios, pensé escribírtelo por orden, para que veas la verdad de lo que se te ha enseñado.</a:t>
            </a:r>
            <a:endParaRPr lang="en-US" sz="2200" dirty="0"/>
          </a:p>
        </p:txBody>
      </p:sp>
      <p:pic>
        <p:nvPicPr>
          <p:cNvPr id="5" name="Imagen 10">
            <a:extLst>
              <a:ext uri="{FF2B5EF4-FFF2-40B4-BE49-F238E27FC236}">
                <a16:creationId xmlns:a16="http://schemas.microsoft.com/office/drawing/2014/main" id="{F15DB86F-1E56-4D3D-9C9E-3AB0088FE3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0311" y="1926908"/>
            <a:ext cx="2613137" cy="4917191"/>
          </a:xfrm>
          <a:prstGeom prst="rect">
            <a:avLst/>
          </a:prstGeom>
        </p:spPr>
      </p:pic>
    </p:spTree>
    <p:extLst>
      <p:ext uri="{BB962C8B-B14F-4D97-AF65-F5344CB8AC3E}">
        <p14:creationId xmlns:p14="http://schemas.microsoft.com/office/powerpoint/2010/main" val="23688906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41C36-D586-4B10-94BA-846938704E33}"/>
              </a:ext>
            </a:extLst>
          </p:cNvPr>
          <p:cNvSpPr>
            <a:spLocks noGrp="1"/>
          </p:cNvSpPr>
          <p:nvPr>
            <p:ph type="title"/>
          </p:nvPr>
        </p:nvSpPr>
        <p:spPr>
          <a:xfrm>
            <a:off x="1275644" y="1433688"/>
            <a:ext cx="10271303" cy="2980267"/>
          </a:xfrm>
        </p:spPr>
        <p:txBody>
          <a:bodyPr>
            <a:normAutofit/>
          </a:bodyPr>
          <a:lstStyle/>
          <a:p>
            <a:pPr algn="ctr"/>
            <a:r>
              <a:rPr lang="es-ES" sz="2600" b="1" dirty="0">
                <a:latin typeface="Arima Madurai" panose="00000500000000000000" pitchFamily="50" charset="0"/>
                <a:ea typeface="+mn-ea"/>
                <a:cs typeface="Arima Madurai" panose="00000500000000000000" pitchFamily="50" charset="0"/>
              </a:rPr>
              <a:t>¿Qué buenas noticias puedo llevar a mi familia y a mis amigos? </a:t>
            </a:r>
            <a:br>
              <a:rPr lang="es-ES" sz="2600" b="1" dirty="0">
                <a:latin typeface="Arima Madurai" panose="00000500000000000000" pitchFamily="50" charset="0"/>
                <a:ea typeface="+mn-ea"/>
                <a:cs typeface="Arima Madurai" panose="00000500000000000000" pitchFamily="50" charset="0"/>
              </a:rPr>
            </a:br>
            <a:br>
              <a:rPr lang="es-ES" sz="2600" b="1" dirty="0">
                <a:latin typeface="Arima Madurai" panose="00000500000000000000" pitchFamily="50" charset="0"/>
                <a:ea typeface="+mn-ea"/>
                <a:cs typeface="Arima Madurai" panose="00000500000000000000" pitchFamily="50" charset="0"/>
              </a:rPr>
            </a:br>
            <a:r>
              <a:rPr lang="es-ES" sz="2600" b="1" dirty="0">
                <a:solidFill>
                  <a:srgbClr val="FF0000"/>
                </a:solidFill>
                <a:latin typeface="Arima Madurai" panose="00000500000000000000" pitchFamily="50" charset="0"/>
                <a:ea typeface="+mn-ea"/>
                <a:cs typeface="Arima Madurai" panose="00000500000000000000" pitchFamily="50" charset="0"/>
              </a:rPr>
              <a:t>Compartir</a:t>
            </a:r>
            <a:endParaRPr lang="en-US" dirty="0">
              <a:solidFill>
                <a:srgbClr val="FF0000"/>
              </a:solidFill>
            </a:endParaRPr>
          </a:p>
        </p:txBody>
      </p:sp>
    </p:spTree>
    <p:extLst>
      <p:ext uri="{BB962C8B-B14F-4D97-AF65-F5344CB8AC3E}">
        <p14:creationId xmlns:p14="http://schemas.microsoft.com/office/powerpoint/2010/main" val="2536255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626FAD3-86B0-4384-9BCC-032DEC33F30C}"/>
              </a:ext>
            </a:extLst>
          </p:cNvPr>
          <p:cNvSpPr/>
          <p:nvPr/>
        </p:nvSpPr>
        <p:spPr>
          <a:xfrm>
            <a:off x="0" y="2742897"/>
            <a:ext cx="12191999" cy="14465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8800" dirty="0">
                <a:ln w="0"/>
                <a:solidFill>
                  <a:schemeClr val="accent1">
                    <a:lumMod val="50000"/>
                  </a:schemeClr>
                </a:solidFill>
                <a:effectLst>
                  <a:reflection blurRad="6350" stA="53000" endA="300" endPos="35500" dir="5400000" sy="-90000" algn="bl" rotWithShape="0"/>
                </a:effectLst>
                <a:latin typeface="Amaranth" panose="02000503050000020004" pitchFamily="50" charset="0"/>
              </a:rPr>
              <a:t>ACTIVIDADES</a:t>
            </a:r>
          </a:p>
        </p:txBody>
      </p:sp>
    </p:spTree>
    <p:extLst>
      <p:ext uri="{BB962C8B-B14F-4D97-AF65-F5344CB8AC3E}">
        <p14:creationId xmlns:p14="http://schemas.microsoft.com/office/powerpoint/2010/main" val="4167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rgamino horizontal 3"/>
          <p:cNvSpPr/>
          <p:nvPr/>
        </p:nvSpPr>
        <p:spPr>
          <a:xfrm>
            <a:off x="480646" y="1875692"/>
            <a:ext cx="11277600" cy="3496408"/>
          </a:xfrm>
          <a:prstGeom prst="horizontalScroll">
            <a:avLst/>
          </a:prstGeom>
          <a:blipFill>
            <a:blip r:embed="rId2"/>
            <a:tile tx="0" ty="0" sx="100000" sy="100000" flip="none" algn="tl"/>
          </a:blipFill>
          <a:ln>
            <a:solidFill>
              <a:srgbClr val="AB3C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Marcador de contenido 2">
            <a:extLst>
              <a:ext uri="{FF2B5EF4-FFF2-40B4-BE49-F238E27FC236}">
                <a16:creationId xmlns:a16="http://schemas.microsoft.com/office/drawing/2014/main" id="{6957C43A-1278-49A3-88B4-06B9D9674643}"/>
              </a:ext>
            </a:extLst>
          </p:cNvPr>
          <p:cNvSpPr txBox="1">
            <a:spLocks/>
          </p:cNvSpPr>
          <p:nvPr/>
        </p:nvSpPr>
        <p:spPr>
          <a:xfrm>
            <a:off x="1220109" y="2501902"/>
            <a:ext cx="10245059" cy="2257668"/>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lgn="ctr">
              <a:lnSpc>
                <a:spcPct val="100000"/>
              </a:lnSpc>
              <a:buNone/>
            </a:pPr>
            <a:r>
              <a:rPr lang="es-ES" sz="2800" dirty="0"/>
              <a:t>El _______ del _______está sobre mí, porque me ha ________ para llevar a los ________ la buena _______, para anunciar la _________ a los cautivos y la curación a los ______, para dar ________ a los oprimidos y proclamar el año de ______ del Señor. </a:t>
            </a:r>
            <a:endParaRPr lang="es-PE" sz="2800" b="1" dirty="0">
              <a:latin typeface="Arima Madurai" panose="00000500000000000000" pitchFamily="50" charset="0"/>
              <a:cs typeface="Arima Madurai" panose="00000500000000000000" pitchFamily="50" charset="0"/>
            </a:endParaRPr>
          </a:p>
        </p:txBody>
      </p:sp>
      <p:sp>
        <p:nvSpPr>
          <p:cNvPr id="6" name="CuadroTexto 5"/>
          <p:cNvSpPr txBox="1"/>
          <p:nvPr/>
        </p:nvSpPr>
        <p:spPr>
          <a:xfrm>
            <a:off x="1922584" y="675363"/>
            <a:ext cx="8639908" cy="1200329"/>
          </a:xfrm>
          <a:prstGeom prst="rect">
            <a:avLst/>
          </a:prstGeom>
          <a:noFill/>
        </p:spPr>
        <p:txBody>
          <a:bodyPr wrap="square" rtlCol="0">
            <a:spAutoFit/>
          </a:bodyPr>
          <a:lstStyle/>
          <a:p>
            <a:pPr algn="ctr"/>
            <a:r>
              <a:rPr lang="es-ES" sz="2400" dirty="0"/>
              <a:t>Armamos el rompecabezas donde aparecerá el texto que leyó Jesús en la Sinagoga… ¡pero </a:t>
            </a:r>
            <a:r>
              <a:rPr lang="es-ES" sz="2400" b="1" dirty="0"/>
              <a:t>CUIDADO</a:t>
            </a:r>
            <a:r>
              <a:rPr lang="es-ES" sz="2400" dirty="0"/>
              <a:t>!.. Faltan algunas palabras que tendrás que escribir.</a:t>
            </a:r>
          </a:p>
        </p:txBody>
      </p:sp>
      <p:sp>
        <p:nvSpPr>
          <p:cNvPr id="7" name="CuadroTexto 6"/>
          <p:cNvSpPr txBox="1"/>
          <p:nvPr/>
        </p:nvSpPr>
        <p:spPr>
          <a:xfrm>
            <a:off x="1220109" y="5372100"/>
            <a:ext cx="10538137" cy="1077218"/>
          </a:xfrm>
          <a:prstGeom prst="rect">
            <a:avLst/>
          </a:prstGeom>
          <a:noFill/>
        </p:spPr>
        <p:txBody>
          <a:bodyPr wrap="square" rtlCol="0">
            <a:spAutoFit/>
          </a:bodyPr>
          <a:lstStyle/>
          <a:p>
            <a:pPr algn="ctr"/>
            <a:r>
              <a:rPr lang="es-ES" sz="3200" dirty="0"/>
              <a:t>Noticia   Ungido   Gracia   Ciegos </a:t>
            </a:r>
          </a:p>
          <a:p>
            <a:pPr algn="ctr"/>
            <a:r>
              <a:rPr lang="es-ES" sz="3200" dirty="0"/>
              <a:t>Espíritu   Libertad   Pobres   Liberación   Señor </a:t>
            </a:r>
          </a:p>
        </p:txBody>
      </p:sp>
      <p:sp>
        <p:nvSpPr>
          <p:cNvPr id="8" name="CuadroTexto 7"/>
          <p:cNvSpPr txBox="1"/>
          <p:nvPr/>
        </p:nvSpPr>
        <p:spPr>
          <a:xfrm>
            <a:off x="1735016" y="2466733"/>
            <a:ext cx="1385316" cy="523220"/>
          </a:xfrm>
          <a:prstGeom prst="rect">
            <a:avLst/>
          </a:prstGeom>
          <a:noFill/>
        </p:spPr>
        <p:txBody>
          <a:bodyPr wrap="none" rtlCol="0">
            <a:spAutoFit/>
          </a:bodyPr>
          <a:lstStyle/>
          <a:p>
            <a:r>
              <a:rPr lang="es-ES" sz="2800" dirty="0">
                <a:solidFill>
                  <a:srgbClr val="FFC000"/>
                </a:solidFill>
              </a:rPr>
              <a:t>Espíritu</a:t>
            </a:r>
          </a:p>
        </p:txBody>
      </p:sp>
      <p:sp>
        <p:nvSpPr>
          <p:cNvPr id="9" name="CuadroTexto 8"/>
          <p:cNvSpPr txBox="1"/>
          <p:nvPr/>
        </p:nvSpPr>
        <p:spPr>
          <a:xfrm>
            <a:off x="3916504" y="2459585"/>
            <a:ext cx="1141659" cy="523220"/>
          </a:xfrm>
          <a:prstGeom prst="rect">
            <a:avLst/>
          </a:prstGeom>
          <a:noFill/>
        </p:spPr>
        <p:txBody>
          <a:bodyPr wrap="none" rtlCol="0">
            <a:spAutoFit/>
          </a:bodyPr>
          <a:lstStyle/>
          <a:p>
            <a:r>
              <a:rPr lang="es-ES" sz="2800" dirty="0">
                <a:solidFill>
                  <a:srgbClr val="FFC000"/>
                </a:solidFill>
              </a:rPr>
              <a:t>Señor</a:t>
            </a:r>
          </a:p>
        </p:txBody>
      </p:sp>
      <p:sp>
        <p:nvSpPr>
          <p:cNvPr id="10" name="CuadroTexto 9"/>
          <p:cNvSpPr txBox="1"/>
          <p:nvPr/>
        </p:nvSpPr>
        <p:spPr>
          <a:xfrm>
            <a:off x="9832172" y="2466759"/>
            <a:ext cx="1313180" cy="523220"/>
          </a:xfrm>
          <a:prstGeom prst="rect">
            <a:avLst/>
          </a:prstGeom>
          <a:noFill/>
        </p:spPr>
        <p:txBody>
          <a:bodyPr wrap="none" rtlCol="0">
            <a:spAutoFit/>
          </a:bodyPr>
          <a:lstStyle/>
          <a:p>
            <a:r>
              <a:rPr lang="es-ES" sz="2800" dirty="0">
                <a:solidFill>
                  <a:srgbClr val="FFC000"/>
                </a:solidFill>
              </a:rPr>
              <a:t>ungido</a:t>
            </a:r>
          </a:p>
        </p:txBody>
      </p:sp>
      <p:sp>
        <p:nvSpPr>
          <p:cNvPr id="11" name="CuadroTexto 10"/>
          <p:cNvSpPr txBox="1"/>
          <p:nvPr/>
        </p:nvSpPr>
        <p:spPr>
          <a:xfrm>
            <a:off x="4122020" y="2905780"/>
            <a:ext cx="1301638" cy="523220"/>
          </a:xfrm>
          <a:prstGeom prst="rect">
            <a:avLst/>
          </a:prstGeom>
          <a:noFill/>
        </p:spPr>
        <p:txBody>
          <a:bodyPr wrap="none" rtlCol="0">
            <a:spAutoFit/>
          </a:bodyPr>
          <a:lstStyle/>
          <a:p>
            <a:r>
              <a:rPr lang="es-ES" sz="2800" dirty="0">
                <a:solidFill>
                  <a:srgbClr val="FFC000"/>
                </a:solidFill>
              </a:rPr>
              <a:t>pobres</a:t>
            </a:r>
          </a:p>
        </p:txBody>
      </p:sp>
      <p:sp>
        <p:nvSpPr>
          <p:cNvPr id="12" name="CuadroTexto 11"/>
          <p:cNvSpPr txBox="1"/>
          <p:nvPr/>
        </p:nvSpPr>
        <p:spPr>
          <a:xfrm>
            <a:off x="7201683" y="2905630"/>
            <a:ext cx="1297150" cy="523220"/>
          </a:xfrm>
          <a:prstGeom prst="rect">
            <a:avLst/>
          </a:prstGeom>
          <a:noFill/>
        </p:spPr>
        <p:txBody>
          <a:bodyPr wrap="none" rtlCol="0">
            <a:spAutoFit/>
          </a:bodyPr>
          <a:lstStyle/>
          <a:p>
            <a:r>
              <a:rPr lang="es-ES" sz="2800" dirty="0">
                <a:solidFill>
                  <a:srgbClr val="FFC000"/>
                </a:solidFill>
              </a:rPr>
              <a:t>noticia</a:t>
            </a:r>
          </a:p>
        </p:txBody>
      </p:sp>
      <p:sp>
        <p:nvSpPr>
          <p:cNvPr id="13" name="CuadroTexto 12"/>
          <p:cNvSpPr txBox="1"/>
          <p:nvPr/>
        </p:nvSpPr>
        <p:spPr>
          <a:xfrm>
            <a:off x="1519755" y="3774627"/>
            <a:ext cx="1436612" cy="523220"/>
          </a:xfrm>
          <a:prstGeom prst="rect">
            <a:avLst/>
          </a:prstGeom>
          <a:noFill/>
        </p:spPr>
        <p:txBody>
          <a:bodyPr wrap="none" rtlCol="0">
            <a:spAutoFit/>
          </a:bodyPr>
          <a:lstStyle/>
          <a:p>
            <a:r>
              <a:rPr lang="es-ES" sz="2800" dirty="0">
                <a:solidFill>
                  <a:srgbClr val="FFC000"/>
                </a:solidFill>
              </a:rPr>
              <a:t>libertad</a:t>
            </a:r>
          </a:p>
        </p:txBody>
      </p:sp>
      <p:sp>
        <p:nvSpPr>
          <p:cNvPr id="14" name="CuadroTexto 13"/>
          <p:cNvSpPr txBox="1"/>
          <p:nvPr/>
        </p:nvSpPr>
        <p:spPr>
          <a:xfrm>
            <a:off x="8580807" y="3340873"/>
            <a:ext cx="1250663" cy="523220"/>
          </a:xfrm>
          <a:prstGeom prst="rect">
            <a:avLst/>
          </a:prstGeom>
          <a:noFill/>
        </p:spPr>
        <p:txBody>
          <a:bodyPr wrap="none" rtlCol="0">
            <a:spAutoFit/>
          </a:bodyPr>
          <a:lstStyle/>
          <a:p>
            <a:r>
              <a:rPr lang="es-ES" sz="2800" dirty="0">
                <a:solidFill>
                  <a:srgbClr val="FFC000"/>
                </a:solidFill>
              </a:rPr>
              <a:t>ciegos</a:t>
            </a:r>
          </a:p>
        </p:txBody>
      </p:sp>
      <p:sp>
        <p:nvSpPr>
          <p:cNvPr id="15" name="CuadroTexto 14"/>
          <p:cNvSpPr txBox="1"/>
          <p:nvPr/>
        </p:nvSpPr>
        <p:spPr>
          <a:xfrm>
            <a:off x="1414248" y="3328095"/>
            <a:ext cx="1788567" cy="523220"/>
          </a:xfrm>
          <a:prstGeom prst="rect">
            <a:avLst/>
          </a:prstGeom>
          <a:noFill/>
        </p:spPr>
        <p:txBody>
          <a:bodyPr wrap="none" rtlCol="0">
            <a:spAutoFit/>
          </a:bodyPr>
          <a:lstStyle/>
          <a:p>
            <a:r>
              <a:rPr lang="es-ES" sz="2800" dirty="0">
                <a:solidFill>
                  <a:srgbClr val="FFC000"/>
                </a:solidFill>
              </a:rPr>
              <a:t>liberación</a:t>
            </a:r>
          </a:p>
        </p:txBody>
      </p:sp>
      <p:sp>
        <p:nvSpPr>
          <p:cNvPr id="16" name="CuadroTexto 15"/>
          <p:cNvSpPr txBox="1"/>
          <p:nvPr/>
        </p:nvSpPr>
        <p:spPr>
          <a:xfrm>
            <a:off x="9370705" y="3758382"/>
            <a:ext cx="1230722" cy="523220"/>
          </a:xfrm>
          <a:prstGeom prst="rect">
            <a:avLst/>
          </a:prstGeom>
          <a:noFill/>
        </p:spPr>
        <p:txBody>
          <a:bodyPr wrap="none" rtlCol="0">
            <a:spAutoFit/>
          </a:bodyPr>
          <a:lstStyle/>
          <a:p>
            <a:r>
              <a:rPr lang="es-ES" sz="2800" dirty="0">
                <a:solidFill>
                  <a:srgbClr val="FFC000"/>
                </a:solidFill>
              </a:rPr>
              <a:t>Gracia</a:t>
            </a:r>
          </a:p>
        </p:txBody>
      </p:sp>
    </p:spTree>
    <p:extLst>
      <p:ext uri="{BB962C8B-B14F-4D97-AF65-F5344CB8AC3E}">
        <p14:creationId xmlns:p14="http://schemas.microsoft.com/office/powerpoint/2010/main" val="218257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2045" y="773632"/>
            <a:ext cx="7759491" cy="5310736"/>
          </a:xfrm>
          <a:prstGeom prst="rect">
            <a:avLst/>
          </a:prstGeom>
        </p:spPr>
      </p:pic>
    </p:spTree>
    <p:extLst>
      <p:ext uri="{BB962C8B-B14F-4D97-AF65-F5344CB8AC3E}">
        <p14:creationId xmlns:p14="http://schemas.microsoft.com/office/powerpoint/2010/main" val="307862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69B75-D6F1-4F6D-8676-44969FE66015}"/>
              </a:ext>
            </a:extLst>
          </p:cNvPr>
          <p:cNvSpPr>
            <a:spLocks noGrp="1"/>
          </p:cNvSpPr>
          <p:nvPr>
            <p:ph type="title"/>
          </p:nvPr>
        </p:nvSpPr>
        <p:spPr>
          <a:xfrm>
            <a:off x="255235" y="2472267"/>
            <a:ext cx="2578276" cy="2957689"/>
          </a:xfrm>
        </p:spPr>
        <p:txBody>
          <a:bodyPr>
            <a:normAutofit fontScale="90000"/>
          </a:bodyPr>
          <a:lstStyle/>
          <a:p>
            <a:pPr algn="ctr"/>
            <a:r>
              <a:rPr lang="es-ES" sz="2000" b="1" dirty="0">
                <a:latin typeface="Arima Madurai" panose="00000500000000000000" pitchFamily="50" charset="0"/>
                <a:cs typeface="Arima Madurai" panose="00000500000000000000" pitchFamily="50" charset="0"/>
              </a:rPr>
              <a:t>Colorear y pegar a una página color marrón cortada en forma de cruz</a:t>
            </a:r>
            <a:r>
              <a:rPr lang="es-ES" sz="2000" dirty="0">
                <a:latin typeface="Arima Madurai" panose="00000500000000000000" pitchFamily="50" charset="0"/>
                <a:cs typeface="Arima Madurai" panose="00000500000000000000" pitchFamily="50" charset="0"/>
              </a:rPr>
              <a:t>. Puede usar bolsa de papel. Hacer hoyo arriba y enlazar cinta para colgar. Escribir detrás, como podemos ser testigos de la Buena Nueva.</a:t>
            </a:r>
            <a:endParaRPr lang="en-US" sz="2000" dirty="0"/>
          </a:p>
        </p:txBody>
      </p:sp>
      <p:pic>
        <p:nvPicPr>
          <p:cNvPr id="4" name="Picture 3">
            <a:extLst>
              <a:ext uri="{FF2B5EF4-FFF2-40B4-BE49-F238E27FC236}">
                <a16:creationId xmlns:a16="http://schemas.microsoft.com/office/drawing/2014/main" id="{BB216310-656B-4404-A153-7CA3688253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5235" y="96607"/>
            <a:ext cx="6785299" cy="6664786"/>
          </a:xfrm>
          <a:prstGeom prst="rect">
            <a:avLst/>
          </a:prstGeom>
        </p:spPr>
      </p:pic>
    </p:spTree>
    <p:extLst>
      <p:ext uri="{BB962C8B-B14F-4D97-AF65-F5344CB8AC3E}">
        <p14:creationId xmlns:p14="http://schemas.microsoft.com/office/powerpoint/2010/main" val="3953873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6957C43A-1278-49A3-88B4-06B9D9674643}"/>
              </a:ext>
            </a:extLst>
          </p:cNvPr>
          <p:cNvSpPr txBox="1">
            <a:spLocks/>
          </p:cNvSpPr>
          <p:nvPr/>
        </p:nvSpPr>
        <p:spPr>
          <a:xfrm>
            <a:off x="1400907" y="1903049"/>
            <a:ext cx="9437077" cy="2206108"/>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lgn="ctr">
              <a:buNone/>
            </a:pPr>
            <a:r>
              <a:rPr lang="es-ES" sz="2800" dirty="0">
                <a:solidFill>
                  <a:srgbClr val="FF0000"/>
                </a:solidFill>
                <a:latin typeface="Arima Madurai" panose="00000500000000000000" pitchFamily="50" charset="0"/>
                <a:cs typeface="Arima Madurai" panose="00000500000000000000" pitchFamily="50" charset="0"/>
              </a:rPr>
              <a:t>Jugar juego de teléfono con frases de la profecía de Isaías. Un niño empieza susurrando una frase en el oído de otro niño. Ese lo repita susurrando a otra. Después que todos han oído la frase, el último lo dice en alta voz a ver cómo ha cambiado</a:t>
            </a:r>
            <a:r>
              <a:rPr lang="es-ES" sz="2800" dirty="0">
                <a:latin typeface="Arima Madurai" panose="00000500000000000000" pitchFamily="50" charset="0"/>
                <a:cs typeface="Arima Madurai" panose="00000500000000000000" pitchFamily="50" charset="0"/>
              </a:rPr>
              <a:t>.</a:t>
            </a:r>
            <a:endParaRPr lang="es-PE" sz="2800" dirty="0">
              <a:latin typeface="Arima Madurai" panose="00000500000000000000" pitchFamily="50" charset="0"/>
              <a:cs typeface="Arima Madurai" panose="00000500000000000000" pitchFamily="50" charset="0"/>
            </a:endParaRPr>
          </a:p>
        </p:txBody>
      </p:sp>
    </p:spTree>
    <p:extLst>
      <p:ext uri="{BB962C8B-B14F-4D97-AF65-F5344CB8AC3E}">
        <p14:creationId xmlns:p14="http://schemas.microsoft.com/office/powerpoint/2010/main" val="1517832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B054D88-B844-4783-9795-68E0A1815E1D}"/>
              </a:ext>
            </a:extLst>
          </p:cNvPr>
          <p:cNvSpPr>
            <a:spLocks noGrp="1"/>
          </p:cNvSpPr>
          <p:nvPr>
            <p:ph sz="half" idx="1"/>
          </p:nvPr>
        </p:nvSpPr>
        <p:spPr>
          <a:xfrm>
            <a:off x="477623" y="2565401"/>
            <a:ext cx="5341907" cy="3354754"/>
          </a:xfrm>
        </p:spPr>
        <p:txBody>
          <a:bodyPr>
            <a:normAutofit/>
          </a:bodyPr>
          <a:lstStyle/>
          <a:p>
            <a:pPr marL="45720" indent="0" algn="ctr">
              <a:lnSpc>
                <a:spcPct val="110000"/>
              </a:lnSpc>
              <a:spcBef>
                <a:spcPts val="600"/>
              </a:spcBef>
              <a:buNone/>
            </a:pPr>
            <a:r>
              <a:rPr lang="es-ES" sz="2400" b="1" dirty="0">
                <a:latin typeface="Arima Madurai" panose="00000500000000000000" pitchFamily="50" charset="0"/>
                <a:cs typeface="Arima Madurai" panose="00000500000000000000" pitchFamily="50" charset="0"/>
              </a:rPr>
              <a:t>Señor, ayúdame a llevar la Buena Nueva a otros. En tiempos de tristeza, ayúdame a oír con compasión. En tiempos de división, ayúdame a construir puentes. En tiempos de desilusión, dame palabras de animo. Amen. </a:t>
            </a:r>
            <a:endParaRPr lang="es-PE" sz="2400" b="1" dirty="0">
              <a:latin typeface="Arima Madurai" panose="00000500000000000000" pitchFamily="50" charset="0"/>
              <a:cs typeface="Arima Madurai" panose="00000500000000000000" pitchFamily="50" charset="0"/>
            </a:endParaRPr>
          </a:p>
        </p:txBody>
      </p:sp>
      <p:sp>
        <p:nvSpPr>
          <p:cNvPr id="5" name="Rectángulo 4">
            <a:extLst>
              <a:ext uri="{FF2B5EF4-FFF2-40B4-BE49-F238E27FC236}">
                <a16:creationId xmlns:a16="http://schemas.microsoft.com/office/drawing/2014/main" id="{80413389-4EF0-4643-A9F6-AB4446D1CB08}"/>
              </a:ext>
            </a:extLst>
          </p:cNvPr>
          <p:cNvSpPr/>
          <p:nvPr/>
        </p:nvSpPr>
        <p:spPr>
          <a:xfrm>
            <a:off x="0" y="705738"/>
            <a:ext cx="12191999" cy="101566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6000" dirty="0">
                <a:ln w="0"/>
                <a:solidFill>
                  <a:srgbClr val="5D2884"/>
                </a:solidFill>
                <a:effectLst>
                  <a:reflection blurRad="6350" stA="53000" endA="300" endPos="35500" dir="5400000" sy="-90000" algn="bl" rotWithShape="0"/>
                </a:effectLst>
                <a:latin typeface="Amaranth" panose="02000503050000020004" pitchFamily="50" charset="0"/>
              </a:rPr>
              <a:t>ORACIÓN</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2238" y="2149672"/>
            <a:ext cx="5236722" cy="359463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4216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2DDDC8D-127E-4127-AD59-C434655246DC}"/>
              </a:ext>
            </a:extLst>
          </p:cNvPr>
          <p:cNvSpPr txBox="1"/>
          <p:nvPr/>
        </p:nvSpPr>
        <p:spPr>
          <a:xfrm>
            <a:off x="2122310" y="124178"/>
            <a:ext cx="10069689" cy="369332"/>
          </a:xfrm>
          <a:prstGeom prst="rect">
            <a:avLst/>
          </a:prstGeom>
          <a:noFill/>
        </p:spPr>
        <p:txBody>
          <a:bodyPr wrap="square" rtlCol="0">
            <a:spAutoFit/>
          </a:bodyPr>
          <a:lstStyle/>
          <a:p>
            <a:pPr marL="0" marR="0">
              <a:spcBef>
                <a:spcPts val="0"/>
              </a:spcBef>
              <a:spcAft>
                <a:spcPts val="0"/>
              </a:spcAft>
            </a:pPr>
            <a:r>
              <a:rPr lang="es-ES" sz="1800" dirty="0">
                <a:solidFill>
                  <a:srgbClr val="000000"/>
                </a:solidFill>
                <a:effectLst/>
                <a:latin typeface="Cambria" panose="02040503050406030204" pitchFamily="18" charset="0"/>
                <a:ea typeface="Calibri" panose="020F0502020204030204" pitchFamily="34" charset="0"/>
                <a:cs typeface="Arial" panose="020B0604020202020204" pitchFamily="34" charset="0"/>
              </a:rPr>
              <a:t>Hazme Instrumento de tu Paz, L.V. </a:t>
            </a:r>
            <a:r>
              <a:rPr lang="es-ES" sz="1800" dirty="0" err="1">
                <a:solidFill>
                  <a:srgbClr val="000000"/>
                </a:solidFill>
                <a:effectLst/>
                <a:latin typeface="Cambria" panose="02040503050406030204" pitchFamily="18" charset="0"/>
                <a:ea typeface="Calibri" panose="020F0502020204030204" pitchFamily="34" charset="0"/>
                <a:cs typeface="Arial" panose="020B0604020202020204" pitchFamily="34" charset="0"/>
              </a:rPr>
              <a:t>Cardenas</a:t>
            </a:r>
            <a:r>
              <a:rPr lang="es-ES" sz="1800" dirty="0">
                <a:solidFill>
                  <a:srgbClr val="000000"/>
                </a:solidFill>
                <a:effectLst/>
                <a:latin typeface="Cambria" panose="02040503050406030204" pitchFamily="18" charset="0"/>
                <a:ea typeface="Calibri" panose="020F0502020204030204" pitchFamily="34" charset="0"/>
                <a:cs typeface="Arial" panose="020B0604020202020204" pitchFamily="34" charset="0"/>
              </a:rPr>
              <a:t> Torres - </a:t>
            </a:r>
            <a:r>
              <a:rPr lang="es-ES" sz="1800" u="sng" dirty="0">
                <a:solidFill>
                  <a:srgbClr val="000000"/>
                </a:solidFill>
                <a:effectLst/>
                <a:latin typeface="Cambria" panose="02040503050406030204" pitchFamily="18" charset="0"/>
                <a:ea typeface="Calibri" panose="020F0502020204030204" pitchFamily="34" charset="0"/>
                <a:cs typeface="Arial" panose="020B0604020202020204" pitchFamily="34" charset="0"/>
                <a:hlinkClick r:id="rId3"/>
              </a:rPr>
              <a:t>https://youtu.be/3hNhPhwkYjE</a:t>
            </a:r>
            <a:endParaRPr lang="en-US" sz="1800" dirty="0">
              <a:solidFill>
                <a:srgbClr val="000000"/>
              </a:solidFill>
              <a:effectLst/>
              <a:latin typeface="Times New Roman" panose="02020603050405020304" pitchFamily="18" charset="0"/>
              <a:ea typeface="Times New Roman" panose="02020603050405020304" pitchFamily="18" charset="0"/>
            </a:endParaRPr>
          </a:p>
        </p:txBody>
      </p:sp>
      <p:pic>
        <p:nvPicPr>
          <p:cNvPr id="6" name="Online Media 5" title="HAZME UN INSTRUMENTO DE TU PAZ">
            <a:hlinkClick r:id="" action="ppaction://media"/>
            <a:extLst>
              <a:ext uri="{FF2B5EF4-FFF2-40B4-BE49-F238E27FC236}">
                <a16:creationId xmlns:a16="http://schemas.microsoft.com/office/drawing/2014/main" id="{39332BC6-D6DB-4AD8-8510-D99C2A811A32}"/>
              </a:ext>
            </a:extLst>
          </p:cNvPr>
          <p:cNvPicPr>
            <a:picLocks noRot="1" noChangeAspect="1"/>
          </p:cNvPicPr>
          <p:nvPr>
            <a:videoFile r:link="rId1"/>
          </p:nvPr>
        </p:nvPicPr>
        <p:blipFill>
          <a:blip r:embed="rId4"/>
          <a:stretch>
            <a:fillRect/>
          </a:stretch>
        </p:blipFill>
        <p:spPr>
          <a:xfrm>
            <a:off x="101600" y="699911"/>
            <a:ext cx="12000089" cy="6033911"/>
          </a:xfrm>
          <a:prstGeom prst="rect">
            <a:avLst/>
          </a:prstGeom>
        </p:spPr>
      </p:pic>
    </p:spTree>
    <p:extLst>
      <p:ext uri="{BB962C8B-B14F-4D97-AF65-F5344CB8AC3E}">
        <p14:creationId xmlns:p14="http://schemas.microsoft.com/office/powerpoint/2010/main" val="377070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2D050">
                <a:alpha val="58000"/>
                <a:lumMod val="50000"/>
              </a:srgbClr>
            </a:gs>
            <a:gs pos="62000">
              <a:srgbClr val="92D050">
                <a:alpha val="39000"/>
              </a:srgbClr>
            </a:gs>
          </a:gsLst>
          <a:lin ang="2700000" scaled="1"/>
          <a:tileRect/>
        </a:gradFill>
        <a:effectLst/>
      </p:bgPr>
    </p:bg>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8262467A-A24B-4AAB-A0AE-D20587A8EAA8}"/>
              </a:ext>
            </a:extLst>
          </p:cNvPr>
          <p:cNvSpPr>
            <a:spLocks noGrp="1"/>
          </p:cNvSpPr>
          <p:nvPr>
            <p:ph sz="half" idx="1"/>
          </p:nvPr>
        </p:nvSpPr>
        <p:spPr>
          <a:xfrm>
            <a:off x="5264493" y="4694087"/>
            <a:ext cx="6306617" cy="3347564"/>
          </a:xfrm>
        </p:spPr>
        <p:txBody>
          <a:bodyPr>
            <a:noAutofit/>
          </a:bodyPr>
          <a:lstStyle/>
          <a:p>
            <a:pPr marL="45720" indent="0" algn="ctr">
              <a:lnSpc>
                <a:spcPct val="100000"/>
              </a:lnSpc>
              <a:buNone/>
            </a:pPr>
            <a:r>
              <a:rPr lang="es-ES" sz="2600" dirty="0"/>
              <a:t>…impulsado por el Espíritu, volvió a Galilea. Iba enseñando en las sinagogas; todos lo alababan y su fama se extendió por toda la región.</a:t>
            </a:r>
            <a:endParaRPr lang="es-PE" sz="2600" b="1" dirty="0"/>
          </a:p>
        </p:txBody>
      </p:sp>
      <p:sp>
        <p:nvSpPr>
          <p:cNvPr id="7" name="Rectángulo 6">
            <a:extLst>
              <a:ext uri="{FF2B5EF4-FFF2-40B4-BE49-F238E27FC236}">
                <a16:creationId xmlns:a16="http://schemas.microsoft.com/office/drawing/2014/main" id="{7CAE6959-4475-4962-AA67-40E97195A49D}"/>
              </a:ext>
            </a:extLst>
          </p:cNvPr>
          <p:cNvSpPr/>
          <p:nvPr/>
        </p:nvSpPr>
        <p:spPr>
          <a:xfrm>
            <a:off x="2360394" y="342853"/>
            <a:ext cx="8160631" cy="830997"/>
          </a:xfrm>
          <a:prstGeom prst="rect">
            <a:avLst/>
          </a:prstGeom>
          <a:noFill/>
        </p:spPr>
        <p:txBody>
          <a:bodyPr wrap="none" lIns="91440" tIns="45720" rIns="91440" bIns="45720">
            <a:spAutoFit/>
          </a:bodyPr>
          <a:lstStyle/>
          <a:p>
            <a:pPr algn="ctr"/>
            <a:r>
              <a:rPr lang="es-ES" sz="4800" dirty="0">
                <a:ln w="0"/>
                <a:solidFill>
                  <a:schemeClr val="accent1">
                    <a:lumMod val="50000"/>
                  </a:schemeClr>
                </a:solidFill>
                <a:effectLst>
                  <a:reflection blurRad="6350" stA="53000" endA="300" endPos="35500" dir="5400000" sy="-90000" algn="bl" rotWithShape="0"/>
                </a:effectLst>
                <a:latin typeface="Amaranth" panose="02000503050000020004" pitchFamily="50" charset="0"/>
              </a:rPr>
              <a:t>“Hoy Mismo se ha Cumplido…”</a:t>
            </a:r>
            <a:endParaRPr lang="es-ES" sz="4800" b="0" cap="none" spc="0" dirty="0">
              <a:ln w="0"/>
              <a:solidFill>
                <a:schemeClr val="accent1">
                  <a:lumMod val="50000"/>
                </a:schemeClr>
              </a:solidFill>
              <a:effectLst>
                <a:reflection blurRad="6350" stA="53000" endA="300" endPos="35500" dir="5400000" sy="-90000" algn="bl" rotWithShape="0"/>
              </a:effectLst>
              <a:latin typeface="Amaranth" panose="02000503050000020004" pitchFamily="50"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221" y="2213273"/>
            <a:ext cx="3688036" cy="29996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4" descr="Faith in jesus clipart - Cliparting.com">
            <a:extLst>
              <a:ext uri="{FF2B5EF4-FFF2-40B4-BE49-F238E27FC236}">
                <a16:creationId xmlns:a16="http://schemas.microsoft.com/office/drawing/2014/main" id="{3760ADBC-1B8D-413E-BCF8-C958C49FD2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1445" y="1566117"/>
            <a:ext cx="4052711" cy="2969926"/>
          </a:xfrm>
          <a:prstGeom prst="roundRect">
            <a:avLst/>
          </a:prstGeom>
          <a:noFill/>
          <a:effectLst>
            <a:outerShdw blurRad="50800" dist="38100" dir="8100000" algn="tr"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645ACA3-B7C0-4D66-9848-E4997D338D4B}"/>
              </a:ext>
            </a:extLst>
          </p:cNvPr>
          <p:cNvSpPr txBox="1"/>
          <p:nvPr/>
        </p:nvSpPr>
        <p:spPr>
          <a:xfrm>
            <a:off x="146575" y="5351939"/>
            <a:ext cx="4100780" cy="1292662"/>
          </a:xfrm>
          <a:prstGeom prst="rect">
            <a:avLst/>
          </a:prstGeom>
          <a:noFill/>
        </p:spPr>
        <p:txBody>
          <a:bodyPr wrap="square" rtlCol="0">
            <a:spAutoFit/>
          </a:bodyPr>
          <a:lstStyle/>
          <a:p>
            <a:pPr algn="ctr"/>
            <a:r>
              <a:rPr lang="es-ES" sz="2600" dirty="0"/>
              <a:t>(Después de que Jesús fue tentado por el demonio en el desierto),</a:t>
            </a:r>
            <a:endParaRPr lang="en-US" sz="2600" dirty="0"/>
          </a:p>
        </p:txBody>
      </p:sp>
    </p:spTree>
    <p:extLst>
      <p:ext uri="{BB962C8B-B14F-4D97-AF65-F5344CB8AC3E}">
        <p14:creationId xmlns:p14="http://schemas.microsoft.com/office/powerpoint/2010/main" val="3963205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2D050">
                <a:alpha val="58000"/>
                <a:lumMod val="50000"/>
              </a:srgbClr>
            </a:gs>
            <a:gs pos="63000">
              <a:srgbClr val="92D050">
                <a:alpha val="39000"/>
              </a:srgbClr>
            </a:gs>
          </a:gsLst>
          <a:lin ang="2700000" scaled="1"/>
          <a:tileRect/>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B5D281D-5559-4874-9847-60DF1478E9ED}"/>
              </a:ext>
            </a:extLst>
          </p:cNvPr>
          <p:cNvSpPr>
            <a:spLocks noGrp="1"/>
          </p:cNvSpPr>
          <p:nvPr>
            <p:ph sz="half" idx="1"/>
          </p:nvPr>
        </p:nvSpPr>
        <p:spPr>
          <a:xfrm>
            <a:off x="6096000" y="867508"/>
            <a:ext cx="5488857" cy="5708162"/>
          </a:xfrm>
        </p:spPr>
        <p:txBody>
          <a:bodyPr>
            <a:normAutofit/>
          </a:bodyPr>
          <a:lstStyle/>
          <a:p>
            <a:pPr marL="45720" indent="0" algn="ctr">
              <a:lnSpc>
                <a:spcPct val="100000"/>
              </a:lnSpc>
              <a:buNone/>
            </a:pPr>
            <a:r>
              <a:rPr lang="es-ES" dirty="0"/>
              <a:t>Fue también a Nazaret, donde se había criado. Entró en la sinagoga, como era su costumbre hacerlo los sábados, y se levantó para hacer la lectura. Se le dio el volumen del profeta Isaías, lo desenrolló y encontró el pasaje en que estaba escrito: </a:t>
            </a:r>
            <a:r>
              <a:rPr lang="es-ES" b="1" i="1" dirty="0"/>
              <a:t>“El espíritu del Señor está sobre mí, porque me ha ungido para llevar a los pobres la buena noticia, para anunciar la liberación a los cautivos y la curación a los ciegos, para dar libertad a los oprimidos y proclamar el año de gracia del Señor”</a:t>
            </a:r>
            <a:r>
              <a:rPr lang="es-ES" dirty="0"/>
              <a:t>. Enrolló el volumen, lo devolvió al encargado y se sentó. Los ojos de todos los asistentes a la sinagoga estaban fijos en él. Entonces comenzó a hablar, diciendo: </a:t>
            </a:r>
            <a:r>
              <a:rPr lang="es-ES" b="1" i="1" dirty="0"/>
              <a:t>“Hoy mismo se ha cumplido este pasaje de la Escritura que acaban de oír”</a:t>
            </a:r>
            <a:r>
              <a:rPr lang="es-ES" dirty="0"/>
              <a:t>.</a:t>
            </a:r>
            <a:endParaRPr lang="es-PE"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117" y="1348155"/>
            <a:ext cx="4967404" cy="43961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59901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626FAD3-86B0-4384-9BCC-032DEC33F30C}"/>
              </a:ext>
            </a:extLst>
          </p:cNvPr>
          <p:cNvSpPr/>
          <p:nvPr/>
        </p:nvSpPr>
        <p:spPr>
          <a:xfrm>
            <a:off x="0" y="2703751"/>
            <a:ext cx="12191999" cy="1446550"/>
          </a:xfrm>
          <a:prstGeom prst="rect">
            <a:avLst/>
          </a:prstGeom>
          <a:noFill/>
        </p:spPr>
        <p:txBody>
          <a:bodyPr wrap="square" lIns="91440" tIns="45720" rIns="91440" bIns="45720">
            <a:spAutoFit/>
          </a:bodyPr>
          <a:lstStyle/>
          <a:p>
            <a:pPr algn="ctr"/>
            <a:r>
              <a:rPr lang="es-ES" sz="8800" dirty="0">
                <a:ln w="0"/>
                <a:solidFill>
                  <a:schemeClr val="accent1">
                    <a:lumMod val="50000"/>
                  </a:schemeClr>
                </a:solidFill>
                <a:effectLst>
                  <a:reflection blurRad="6350" stA="53000" endA="300" endPos="35500" dir="5400000" sy="-90000" algn="bl" rotWithShape="0"/>
                </a:effectLst>
                <a:latin typeface="Amaranth" panose="02000503050000020004" pitchFamily="50" charset="0"/>
              </a:rPr>
              <a:t>REFLEXIÓN</a:t>
            </a:r>
          </a:p>
        </p:txBody>
      </p:sp>
    </p:spTree>
    <p:extLst>
      <p:ext uri="{BB962C8B-B14F-4D97-AF65-F5344CB8AC3E}">
        <p14:creationId xmlns:p14="http://schemas.microsoft.com/office/powerpoint/2010/main" val="84744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7E4A183-CE15-40DE-8311-49989C33F412}"/>
              </a:ext>
            </a:extLst>
          </p:cNvPr>
          <p:cNvSpPr>
            <a:spLocks noGrp="1"/>
          </p:cNvSpPr>
          <p:nvPr>
            <p:ph sz="half" idx="1"/>
          </p:nvPr>
        </p:nvSpPr>
        <p:spPr>
          <a:xfrm>
            <a:off x="4360565" y="4377663"/>
            <a:ext cx="3900312" cy="1320800"/>
          </a:xfrm>
        </p:spPr>
        <p:txBody>
          <a:bodyPr>
            <a:normAutofit/>
          </a:bodyPr>
          <a:lstStyle/>
          <a:p>
            <a:pPr marL="45720" indent="0" algn="ctr">
              <a:lnSpc>
                <a:spcPct val="110000"/>
              </a:lnSpc>
              <a:buNone/>
            </a:pPr>
            <a:r>
              <a:rPr lang="es-ES" sz="2200" b="1" dirty="0">
                <a:solidFill>
                  <a:schemeClr val="accent1">
                    <a:lumMod val="50000"/>
                  </a:schemeClr>
                </a:solidFill>
                <a:latin typeface="Arima Madurai" panose="00000500000000000000" pitchFamily="50" charset="0"/>
                <a:cs typeface="Arima Madurai" panose="00000500000000000000" pitchFamily="50" charset="0"/>
              </a:rPr>
              <a:t>El pasaje comienza cuando Jesús empieza su vida pública a los 30 años. </a:t>
            </a:r>
            <a:endParaRPr lang="es-PE" sz="2200" dirty="0">
              <a:solidFill>
                <a:schemeClr val="accent1">
                  <a:lumMod val="50000"/>
                </a:schemeClr>
              </a:solidFill>
              <a:latin typeface="Arima Madurai Black" panose="00000A00000000000000" pitchFamily="50" charset="0"/>
              <a:cs typeface="Arima Madurai Black" panose="00000A00000000000000" pitchFamily="50" charset="0"/>
            </a:endParaRPr>
          </a:p>
        </p:txBody>
      </p:sp>
      <p:pic>
        <p:nvPicPr>
          <p:cNvPr id="4" name="Imagen 10">
            <a:extLst>
              <a:ext uri="{FF2B5EF4-FFF2-40B4-BE49-F238E27FC236}">
                <a16:creationId xmlns:a16="http://schemas.microsoft.com/office/drawing/2014/main" id="{4E9C70E2-AB62-49E2-BF08-AF032DEFC1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466" y="859474"/>
            <a:ext cx="2319625" cy="4364884"/>
          </a:xfrm>
          <a:prstGeom prst="rect">
            <a:avLst/>
          </a:prstGeom>
        </p:spPr>
      </p:pic>
      <p:pic>
        <p:nvPicPr>
          <p:cNvPr id="6" name="Picture 4" descr="Faith in jesus clipart - Cliparting.com">
            <a:extLst>
              <a:ext uri="{FF2B5EF4-FFF2-40B4-BE49-F238E27FC236}">
                <a16:creationId xmlns:a16="http://schemas.microsoft.com/office/drawing/2014/main" id="{EA21E17E-63AE-4410-801E-E50C632F46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365" y="1159537"/>
            <a:ext cx="4052711" cy="2969926"/>
          </a:xfrm>
          <a:prstGeom prst="roundRect">
            <a:avLst/>
          </a:prstGeom>
          <a:noFill/>
          <a:effectLst>
            <a:outerShdw blurRad="50800" dist="38100" dir="8100000" algn="tr"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2054" name="Picture 6" descr="Pin on My Faith✞">
            <a:extLst>
              <a:ext uri="{FF2B5EF4-FFF2-40B4-BE49-F238E27FC236}">
                <a16:creationId xmlns:a16="http://schemas.microsoft.com/office/drawing/2014/main" id="{25FD43BD-DD34-42D1-810B-DC8CE0292C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7910" y="1990063"/>
            <a:ext cx="2790825" cy="3048000"/>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1F749B5-73A9-46E0-AFD1-78449F276B47}"/>
              </a:ext>
            </a:extLst>
          </p:cNvPr>
          <p:cNvSpPr txBox="1"/>
          <p:nvPr/>
        </p:nvSpPr>
        <p:spPr>
          <a:xfrm>
            <a:off x="446142" y="5224358"/>
            <a:ext cx="3996267" cy="1631216"/>
          </a:xfrm>
          <a:prstGeom prst="rect">
            <a:avLst/>
          </a:prstGeom>
          <a:noFill/>
        </p:spPr>
        <p:txBody>
          <a:bodyPr wrap="square" rtlCol="0">
            <a:spAutoFit/>
          </a:bodyPr>
          <a:lstStyle/>
          <a:p>
            <a:pPr algn="ctr"/>
            <a:r>
              <a:rPr lang="es-ES" sz="2000" b="1" dirty="0">
                <a:solidFill>
                  <a:schemeClr val="accent1">
                    <a:lumMod val="50000"/>
                  </a:schemeClr>
                </a:solidFill>
                <a:latin typeface="Arima Madurai" panose="00000500000000000000" pitchFamily="50" charset="0"/>
                <a:cs typeface="Arima Madurai" panose="00000500000000000000" pitchFamily="50" charset="0"/>
              </a:rPr>
              <a:t>San Lucas, que escribió este evangelio, empieza dirigiéndose a Teófilo, una persona ilustre a quien le dedica su Evangelio.</a:t>
            </a:r>
            <a:endParaRPr lang="en-US" sz="2000" dirty="0"/>
          </a:p>
        </p:txBody>
      </p:sp>
      <p:sp>
        <p:nvSpPr>
          <p:cNvPr id="5" name="TextBox 4">
            <a:extLst>
              <a:ext uri="{FF2B5EF4-FFF2-40B4-BE49-F238E27FC236}">
                <a16:creationId xmlns:a16="http://schemas.microsoft.com/office/drawing/2014/main" id="{45E59F69-A3F6-46A4-BFB3-083B39949C73}"/>
              </a:ext>
            </a:extLst>
          </p:cNvPr>
          <p:cNvSpPr txBox="1"/>
          <p:nvPr/>
        </p:nvSpPr>
        <p:spPr>
          <a:xfrm>
            <a:off x="8613654" y="5287412"/>
            <a:ext cx="3386435" cy="1107996"/>
          </a:xfrm>
          <a:prstGeom prst="rect">
            <a:avLst/>
          </a:prstGeom>
          <a:noFill/>
        </p:spPr>
        <p:txBody>
          <a:bodyPr wrap="square" rtlCol="0">
            <a:spAutoFit/>
          </a:bodyPr>
          <a:lstStyle/>
          <a:p>
            <a:pPr algn="ctr"/>
            <a:r>
              <a:rPr lang="es-ES" sz="2200" b="1" dirty="0">
                <a:solidFill>
                  <a:schemeClr val="accent1">
                    <a:lumMod val="50000"/>
                  </a:schemeClr>
                </a:solidFill>
                <a:latin typeface="Arima Madurai" panose="00000500000000000000" pitchFamily="50" charset="0"/>
                <a:cs typeface="Arima Madurai" panose="00000500000000000000" pitchFamily="50" charset="0"/>
              </a:rPr>
              <a:t>Antes vivió con sus padres, escondiendo su divinidad.</a:t>
            </a:r>
            <a:endParaRPr lang="en-US" sz="2200" dirty="0"/>
          </a:p>
        </p:txBody>
      </p:sp>
    </p:spTree>
    <p:extLst>
      <p:ext uri="{BB962C8B-B14F-4D97-AF65-F5344CB8AC3E}">
        <p14:creationId xmlns:p14="http://schemas.microsoft.com/office/powerpoint/2010/main" val="14684916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2171699" y="3175887"/>
            <a:ext cx="7861300" cy="506226"/>
          </a:xfrm>
        </p:spPr>
        <p:txBody>
          <a:bodyPr>
            <a:normAutofit/>
          </a:bodyPr>
          <a:lstStyle/>
          <a:p>
            <a:pPr marL="45720" indent="0" algn="ctr">
              <a:lnSpc>
                <a:spcPct val="100000"/>
              </a:lnSpc>
              <a:buNone/>
            </a:pPr>
            <a:r>
              <a:rPr lang="es-ES" sz="2700" b="1" dirty="0">
                <a:solidFill>
                  <a:schemeClr val="accent1">
                    <a:lumMod val="50000"/>
                  </a:schemeClr>
                </a:solidFill>
                <a:latin typeface="Arima Madurai" panose="00000500000000000000" pitchFamily="50" charset="0"/>
                <a:cs typeface="Arima Madurai" panose="00000500000000000000" pitchFamily="50" charset="0"/>
              </a:rPr>
              <a:t>¿Cómo dice Lucas que empieza su vida pública?</a:t>
            </a:r>
            <a:endParaRPr lang="es-PE" sz="2700" b="1" dirty="0">
              <a:solidFill>
                <a:schemeClr val="accent1">
                  <a:lumMod val="50000"/>
                </a:schemeClr>
              </a:solidFill>
              <a:latin typeface="Arima Madurai" panose="00000500000000000000" pitchFamily="50" charset="0"/>
              <a:cs typeface="Arima Madurai" panose="00000500000000000000" pitchFamily="50" charset="0"/>
            </a:endParaRPr>
          </a:p>
        </p:txBody>
      </p:sp>
    </p:spTree>
    <p:extLst>
      <p:ext uri="{BB962C8B-B14F-4D97-AF65-F5344CB8AC3E}">
        <p14:creationId xmlns:p14="http://schemas.microsoft.com/office/powerpoint/2010/main" val="351581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523F32B-0AC4-41B7-B6A1-603346C7566E}"/>
              </a:ext>
            </a:extLst>
          </p:cNvPr>
          <p:cNvSpPr>
            <a:spLocks noGrp="1"/>
          </p:cNvSpPr>
          <p:nvPr>
            <p:ph sz="half" idx="1"/>
          </p:nvPr>
        </p:nvSpPr>
        <p:spPr>
          <a:xfrm>
            <a:off x="7052564" y="2185871"/>
            <a:ext cx="4472673" cy="2849275"/>
          </a:xfrm>
        </p:spPr>
        <p:txBody>
          <a:bodyPr>
            <a:normAutofit/>
          </a:bodyPr>
          <a:lstStyle/>
          <a:p>
            <a:pPr marL="45720" indent="0" algn="ctr">
              <a:lnSpc>
                <a:spcPct val="110000"/>
              </a:lnSpc>
              <a:buNone/>
            </a:pPr>
            <a:r>
              <a:rPr lang="es-ES" sz="2800" b="1" dirty="0">
                <a:latin typeface="Arima Madurai" panose="00000500000000000000" pitchFamily="50" charset="0"/>
                <a:cs typeface="Arima Madurai" panose="00000500000000000000" pitchFamily="50" charset="0"/>
              </a:rPr>
              <a:t>Impulsado por el Espíritu, volvió a Galilea, e iba enseñando en las sinagogas y todos lo alababan.</a:t>
            </a:r>
            <a:endParaRPr lang="es-PE" sz="2800" b="1" dirty="0">
              <a:latin typeface="Arima Madurai" panose="00000500000000000000" pitchFamily="50" charset="0"/>
              <a:cs typeface="Arima Madurai" panose="00000500000000000000" pitchFamily="50" charset="0"/>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362" y="2175654"/>
            <a:ext cx="6193370" cy="28594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8512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2420761" y="1069442"/>
            <a:ext cx="8750300" cy="1854381"/>
          </a:xfrm>
        </p:spPr>
        <p:txBody>
          <a:bodyPr>
            <a:noAutofit/>
          </a:bodyPr>
          <a:lstStyle/>
          <a:p>
            <a:pPr marL="45720" indent="0" algn="ctr">
              <a:lnSpc>
                <a:spcPct val="100000"/>
              </a:lnSpc>
              <a:buNone/>
            </a:pPr>
            <a:r>
              <a:rPr lang="es-ES" sz="2700" b="1" dirty="0">
                <a:solidFill>
                  <a:schemeClr val="accent1">
                    <a:lumMod val="50000"/>
                  </a:schemeClr>
                </a:solidFill>
                <a:latin typeface="Arima Madurai" panose="00000500000000000000" pitchFamily="50" charset="0"/>
                <a:cs typeface="Arima Madurai" panose="00000500000000000000" pitchFamily="50" charset="0"/>
              </a:rPr>
              <a:t>Jesús vuelve a Nazaret donde se crio, donde lo conocen como hijo de José el carpintero y de María. Entra como costumbre a la sinagoga y lee la lectura. </a:t>
            </a:r>
          </a:p>
          <a:p>
            <a:pPr marL="45720" indent="0" algn="ctr">
              <a:lnSpc>
                <a:spcPct val="100000"/>
              </a:lnSpc>
              <a:buNone/>
            </a:pPr>
            <a:r>
              <a:rPr lang="es-ES" sz="2700" dirty="0">
                <a:solidFill>
                  <a:schemeClr val="accent1">
                    <a:lumMod val="50000"/>
                  </a:schemeClr>
                </a:solidFill>
                <a:latin typeface="Arima Madurai" panose="00000500000000000000" pitchFamily="50" charset="0"/>
                <a:cs typeface="Arima Madurai" panose="00000500000000000000" pitchFamily="50" charset="0"/>
              </a:rPr>
              <a:t>¿Cuál era la lectura?</a:t>
            </a:r>
            <a:endParaRPr lang="es-PE" sz="2700" dirty="0">
              <a:solidFill>
                <a:schemeClr val="accent1">
                  <a:lumMod val="50000"/>
                </a:schemeClr>
              </a:solidFill>
              <a:latin typeface="Arima Madurai" panose="00000500000000000000" pitchFamily="50" charset="0"/>
              <a:cs typeface="Arima Madurai" panose="00000500000000000000" pitchFamily="50" charset="0"/>
            </a:endParaRPr>
          </a:p>
        </p:txBody>
      </p:sp>
      <p:pic>
        <p:nvPicPr>
          <p:cNvPr id="4" name="Picture 6" descr="Pin on My Faith✞">
            <a:extLst>
              <a:ext uri="{FF2B5EF4-FFF2-40B4-BE49-F238E27FC236}">
                <a16:creationId xmlns:a16="http://schemas.microsoft.com/office/drawing/2014/main" id="{0FF22B10-296E-4642-AEFE-E162675DA0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7999" y="3561644"/>
            <a:ext cx="2790825" cy="3048000"/>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02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61883.potx" id="{18737D51-7733-4200-B5C9-BF22CA2CE631}" vid="{40CEFE45-12FF-4454-86EB-59F04C858872}"/>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Children playing education presentation design (cartoon illustration, widescreen)</Template>
  <TotalTime>3310</TotalTime>
  <Words>1061</Words>
  <Application>Microsoft Office PowerPoint</Application>
  <PresentationFormat>Widescreen</PresentationFormat>
  <Paragraphs>75</Paragraphs>
  <Slides>27</Slides>
  <Notes>1</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 Black</vt:lpstr>
      <vt:lpstr>Cambria</vt:lpstr>
      <vt:lpstr>Arima Madurai</vt:lpstr>
      <vt:lpstr>Arial</vt:lpstr>
      <vt:lpstr>Times New Roman</vt:lpstr>
      <vt:lpstr>Wingdings</vt:lpstr>
      <vt:lpstr>Amaranth</vt:lpstr>
      <vt:lpstr>Arima Madurai Black</vt:lpstr>
      <vt:lpstr>Euphemia</vt:lpstr>
      <vt:lpstr>Children Playing 16x9</vt:lpstr>
      <vt:lpstr>Amigos de Jesús y María</vt:lpstr>
      <vt:lpstr>“Hoy Mismo se ha Cumplido…”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 significa Evangelio? </vt:lpstr>
      <vt:lpstr>Los Cuatro Evangelistas</vt:lpstr>
      <vt:lpstr>PowerPoint Presentation</vt:lpstr>
      <vt:lpstr>¿Qué buenas noticias puedo llevar a mi familia y a mis amigos?   Compartir</vt:lpstr>
      <vt:lpstr>PowerPoint Presentation</vt:lpstr>
      <vt:lpstr>PowerPoint Presentation</vt:lpstr>
      <vt:lpstr>PowerPoint Presentation</vt:lpstr>
      <vt:lpstr>Colorear y pegar a una página color marrón cortada en forma de cruz. Puede usar bolsa de papel. Hacer hoyo arriba y enlazar cinta para colgar. Escribir detrás, como podemos ser testigos de la Buena Nueva.</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Amigos de Jesús y María</dc:title>
  <dc:creator>Mercedes Cristina Bermudez-Garcia</dc:creator>
  <cp:lastModifiedBy>Maria Varona</cp:lastModifiedBy>
  <cp:revision>192</cp:revision>
  <dcterms:created xsi:type="dcterms:W3CDTF">2021-03-01T17:42:30Z</dcterms:created>
  <dcterms:modified xsi:type="dcterms:W3CDTF">2022-01-17T15:31:26Z</dcterms:modified>
</cp:coreProperties>
</file>