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5732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271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680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562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461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314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209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466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692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59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84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052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50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916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64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141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249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85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reen Watercolor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100" y="0"/>
            <a:ext cx="2228899" cy="1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59525"/>
            <a:ext cx="2083950" cy="2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⊳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1pPr>
            <a:lvl2pPr lvl="1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2pPr>
            <a:lvl3pPr lvl="2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3pPr>
            <a:lvl4pPr lvl="3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4pPr>
            <a:lvl5pPr lvl="4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5pPr>
            <a:lvl6pPr lvl="5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6pPr>
            <a:lvl7pPr lvl="6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7pPr>
            <a:lvl8pPr lvl="7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8pPr>
            <a:lvl9pPr lvl="8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VeA21oxT7o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openxmlformats.org/officeDocument/2006/relationships/hyperlink" Target="https://youtu.be/kVeA21oxT7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l9toWTRa9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hyperlink" Target="https://youtu.be/3l9toWTRa9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ctrTitle" idx="4294967295"/>
          </p:nvPr>
        </p:nvSpPr>
        <p:spPr>
          <a:xfrm>
            <a:off x="979576" y="2372767"/>
            <a:ext cx="454859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PE" sz="2800" dirty="0">
                <a:solidFill>
                  <a:schemeClr val="dk1"/>
                </a:solidFill>
              </a:rPr>
              <a:t>Mis ovejas escuchan mi voz</a:t>
            </a:r>
            <a:br>
              <a:rPr lang="es-PE" sz="2800" dirty="0">
                <a:solidFill>
                  <a:schemeClr val="dk1"/>
                </a:solidFill>
              </a:rPr>
            </a:br>
            <a:r>
              <a:rPr lang="es-PE" sz="2400" dirty="0">
                <a:solidFill>
                  <a:schemeClr val="dk1"/>
                </a:solidFill>
              </a:rPr>
              <a:t>Ciclo C - IV Domingo de Pascua </a:t>
            </a:r>
            <a:br>
              <a:rPr lang="es-PE" sz="2400" dirty="0">
                <a:solidFill>
                  <a:schemeClr val="dk1"/>
                </a:solidFill>
              </a:rPr>
            </a:br>
            <a:r>
              <a:rPr lang="en" sz="6000" dirty="0">
                <a:solidFill>
                  <a:schemeClr val="dk1"/>
                </a:solidFill>
              </a:rPr>
              <a:t> </a:t>
            </a:r>
            <a:endParaRPr sz="6000" dirty="0">
              <a:solidFill>
                <a:schemeClr val="dk1"/>
              </a:solidFill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4294967295"/>
          </p:nvPr>
        </p:nvSpPr>
        <p:spPr>
          <a:xfrm>
            <a:off x="1710055" y="3532567"/>
            <a:ext cx="2349479" cy="5370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Juan 10, 27-30</a:t>
            </a:r>
            <a:endParaRPr dirty="0"/>
          </a:p>
        </p:txBody>
      </p:sp>
      <p:sp>
        <p:nvSpPr>
          <p:cNvPr id="136" name="Google Shape;136;p19"/>
          <p:cNvSpPr/>
          <p:nvPr/>
        </p:nvSpPr>
        <p:spPr>
          <a:xfrm>
            <a:off x="5285496" y="1589557"/>
            <a:ext cx="274649" cy="26224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/>
          <p:nvPr/>
        </p:nvSpPr>
        <p:spPr>
          <a:xfrm rot="2697359">
            <a:off x="7686420" y="1102363"/>
            <a:ext cx="416923" cy="3980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8016021" y="1509802"/>
            <a:ext cx="167017" cy="15951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9"/>
          <p:cNvSpPr/>
          <p:nvPr/>
        </p:nvSpPr>
        <p:spPr>
          <a:xfrm rot="1279940">
            <a:off x="5337894" y="2520520"/>
            <a:ext cx="166981" cy="1594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</a:t>
            </a:fld>
            <a:endParaRPr dirty="0">
              <a:solidFill>
                <a:schemeClr val="l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145" y="582804"/>
            <a:ext cx="3122347" cy="40119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7" y="129671"/>
            <a:ext cx="1171739" cy="1171739"/>
          </a:xfrm>
          <a:prstGeom prst="rect">
            <a:avLst/>
          </a:prstGeom>
        </p:spPr>
      </p:pic>
      <p:sp>
        <p:nvSpPr>
          <p:cNvPr id="20" name="Google Shape;126;p19"/>
          <p:cNvSpPr txBox="1">
            <a:spLocks/>
          </p:cNvSpPr>
          <p:nvPr/>
        </p:nvSpPr>
        <p:spPr>
          <a:xfrm>
            <a:off x="1404407" y="826246"/>
            <a:ext cx="454859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s-ES" sz="2800" dirty="0">
                <a:solidFill>
                  <a:schemeClr val="dk1"/>
                </a:solidFill>
              </a:rPr>
              <a:t>Amigos de Jesús y María</a:t>
            </a:r>
            <a:br>
              <a:rPr lang="es-ES" sz="2400" dirty="0">
                <a:solidFill>
                  <a:schemeClr val="dk1"/>
                </a:solidFill>
              </a:rPr>
            </a:br>
            <a:r>
              <a:rPr lang="es-ES" sz="6000" dirty="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22" name="Google Shape;322;p33"/>
          <p:cNvSpPr txBox="1">
            <a:spLocks noGrp="1"/>
          </p:cNvSpPr>
          <p:nvPr>
            <p:ph type="body" idx="4294967295"/>
          </p:nvPr>
        </p:nvSpPr>
        <p:spPr>
          <a:xfrm>
            <a:off x="864828" y="600771"/>
            <a:ext cx="2274600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s-ES" sz="3000" dirty="0">
                <a:latin typeface="Vidaloka"/>
                <a:ea typeface="Vidaloka"/>
                <a:cs typeface="Vidaloka"/>
              </a:rPr>
              <a:t>¿Cómo se imaginan la vida eterna con Jesús? </a:t>
            </a:r>
            <a:endParaRPr sz="3000" dirty="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23" name="Google Shape;323;p33"/>
          <p:cNvSpPr txBox="1">
            <a:spLocks noGrp="1"/>
          </p:cNvSpPr>
          <p:nvPr>
            <p:ph type="body" idx="4294967295"/>
          </p:nvPr>
        </p:nvSpPr>
        <p:spPr>
          <a:xfrm>
            <a:off x="3264550" y="600771"/>
            <a:ext cx="2274600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es-ES" sz="1800" dirty="0"/>
              <a:t>Amor, paz, alegría, gozo, plenitud…</a:t>
            </a:r>
            <a:endParaRPr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50" y="1478986"/>
            <a:ext cx="2863178" cy="31036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0" y="98500"/>
            <a:ext cx="851666" cy="8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22" name="Google Shape;322;p33"/>
          <p:cNvSpPr txBox="1">
            <a:spLocks noGrp="1"/>
          </p:cNvSpPr>
          <p:nvPr>
            <p:ph type="body" idx="4294967295"/>
          </p:nvPr>
        </p:nvSpPr>
        <p:spPr>
          <a:xfrm>
            <a:off x="864827" y="600771"/>
            <a:ext cx="7153757" cy="315731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s-ES" sz="3000" dirty="0">
                <a:latin typeface="Vidaloka"/>
                <a:ea typeface="Vidaloka"/>
                <a:cs typeface="Vidaloka"/>
              </a:rPr>
              <a:t>Jesús dice que nosotros somos un regalo para Él de Dios. ¿Se sienten como un regalo especial para Jesús?</a:t>
            </a:r>
            <a:endParaRPr sz="3000" dirty="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5" name="Google Shape;323;p33"/>
          <p:cNvSpPr txBox="1">
            <a:spLocks/>
          </p:cNvSpPr>
          <p:nvPr/>
        </p:nvSpPr>
        <p:spPr>
          <a:xfrm>
            <a:off x="3545904" y="2793442"/>
            <a:ext cx="1217015" cy="82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⊳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○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■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 marL="0" indent="0">
              <a:buFont typeface="Bellota Text Light"/>
              <a:buNone/>
            </a:pPr>
            <a:r>
              <a:rPr lang="es-ES" sz="1800" dirty="0"/>
              <a:t>Compartir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122" y="2464222"/>
            <a:ext cx="1714739" cy="19433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0" y="98500"/>
            <a:ext cx="851666" cy="8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22" name="Google Shape;322;p33"/>
          <p:cNvSpPr txBox="1">
            <a:spLocks noGrp="1"/>
          </p:cNvSpPr>
          <p:nvPr>
            <p:ph type="body" idx="4294967295"/>
          </p:nvPr>
        </p:nvSpPr>
        <p:spPr>
          <a:xfrm>
            <a:off x="864828" y="600771"/>
            <a:ext cx="2274600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s-ES" sz="3000" dirty="0">
                <a:latin typeface="Vidaloka"/>
                <a:ea typeface="Vidaloka"/>
                <a:cs typeface="Vidaloka"/>
              </a:rPr>
              <a:t>Jesús dice que Dios es superior a todos y que Él y Dios son uno. ¿Qué significa esto?</a:t>
            </a:r>
            <a:endParaRPr sz="3000" dirty="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23" name="Google Shape;323;p33"/>
          <p:cNvSpPr txBox="1">
            <a:spLocks noGrp="1"/>
          </p:cNvSpPr>
          <p:nvPr>
            <p:ph type="body" idx="4294967295"/>
          </p:nvPr>
        </p:nvSpPr>
        <p:spPr>
          <a:xfrm>
            <a:off x="3264550" y="600771"/>
            <a:ext cx="2274600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es-ES" sz="1800" dirty="0"/>
              <a:t>Jesús es Dios, todopoderoso y eterno.</a:t>
            </a:r>
            <a:endParaRPr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6882"/>
          <a:stretch/>
        </p:blipFill>
        <p:spPr>
          <a:xfrm>
            <a:off x="4846350" y="2049426"/>
            <a:ext cx="3574054" cy="25332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0" y="98500"/>
            <a:ext cx="851666" cy="8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6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51"/>
          <p:cNvSpPr txBox="1"/>
          <p:nvPr/>
        </p:nvSpPr>
        <p:spPr>
          <a:xfrm>
            <a:off x="1065906" y="2038431"/>
            <a:ext cx="6931800" cy="7246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ACTIVIDAD</a:t>
            </a:r>
            <a:endParaRPr sz="4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90" y="98500"/>
            <a:ext cx="851666" cy="8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1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14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112" y="0"/>
            <a:ext cx="5617027" cy="51435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61466" y="4210190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024882" y="4210189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339407" y="4210189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686941" y="4210189"/>
            <a:ext cx="29367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013076" y="4210188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063456" y="4233565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733886" y="4233566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076858" y="4210187"/>
            <a:ext cx="23436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722080" y="4233565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592798" y="4676845"/>
            <a:ext cx="31451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936432" y="4668876"/>
            <a:ext cx="2936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297245" y="4668877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625650" y="4668878"/>
            <a:ext cx="2936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791534" y="4638083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139126" y="4660144"/>
            <a:ext cx="28405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458392" y="4638082"/>
            <a:ext cx="30489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488209" y="4660145"/>
            <a:ext cx="24397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799118" y="4660143"/>
            <a:ext cx="2936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191372" y="4664413"/>
            <a:ext cx="25519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0" y="98500"/>
            <a:ext cx="851666" cy="8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" name="Google Shape;323;p33"/>
          <p:cNvSpPr txBox="1">
            <a:spLocks/>
          </p:cNvSpPr>
          <p:nvPr/>
        </p:nvSpPr>
        <p:spPr>
          <a:xfrm>
            <a:off x="602901" y="600771"/>
            <a:ext cx="7908053" cy="29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⊳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○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■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 marL="0" indent="0">
              <a:buNone/>
            </a:pPr>
            <a:r>
              <a:rPr lang="es-ES" sz="1400" b="1" dirty="0"/>
              <a:t>Canción: Yo soy una oveja, </a:t>
            </a:r>
            <a:r>
              <a:rPr lang="es-ES" sz="1400" b="1" dirty="0" err="1"/>
              <a:t>Godfy</a:t>
            </a:r>
            <a:r>
              <a:rPr lang="es-ES" sz="1400" b="1" dirty="0"/>
              <a:t> (</a:t>
            </a:r>
            <a:r>
              <a:rPr lang="es-ES" sz="1400" b="1" dirty="0" err="1"/>
              <a:t>Ctrl</a:t>
            </a:r>
            <a:r>
              <a:rPr lang="es-ES" sz="1400" b="1" dirty="0"/>
              <a:t> </a:t>
            </a:r>
            <a:r>
              <a:rPr lang="es-ES" sz="1400" b="1" dirty="0" err="1"/>
              <a:t>click</a:t>
            </a:r>
            <a:r>
              <a:rPr lang="es-ES" sz="1400" b="1" dirty="0"/>
              <a:t>) </a:t>
            </a:r>
            <a:r>
              <a:rPr lang="es-ES" sz="1400" b="1" dirty="0">
                <a:hlinkClick r:id="rId4"/>
              </a:rPr>
              <a:t>https://youtu.be/kVeA21oxT7o - </a:t>
            </a:r>
            <a:r>
              <a:rPr lang="es-ES" sz="1400" b="1" dirty="0"/>
              <a:t>(3-7 años)</a:t>
            </a:r>
          </a:p>
        </p:txBody>
      </p:sp>
      <p:pic>
        <p:nvPicPr>
          <p:cNvPr id="2" name="kVeA21oxT7o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2901" y="894303"/>
            <a:ext cx="7908053" cy="37004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90" y="98500"/>
            <a:ext cx="665175" cy="6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79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" name="Google Shape;323;p33"/>
          <p:cNvSpPr txBox="1">
            <a:spLocks/>
          </p:cNvSpPr>
          <p:nvPr/>
        </p:nvSpPr>
        <p:spPr>
          <a:xfrm>
            <a:off x="602901" y="600771"/>
            <a:ext cx="7908053" cy="29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⊳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○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■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 marL="0" indent="0">
              <a:buNone/>
            </a:pPr>
            <a:r>
              <a:rPr lang="es-ES" sz="1400" b="1" dirty="0"/>
              <a:t>Canción: El Señor es mi Pastor, </a:t>
            </a:r>
            <a:r>
              <a:rPr lang="es-ES" sz="1400" b="1" dirty="0" err="1"/>
              <a:t>kikojuandi</a:t>
            </a:r>
            <a:r>
              <a:rPr lang="es-ES" sz="1400" b="1" dirty="0"/>
              <a:t> (</a:t>
            </a:r>
            <a:r>
              <a:rPr lang="es-ES" sz="1400" b="1" dirty="0" err="1"/>
              <a:t>Ctrl</a:t>
            </a:r>
            <a:r>
              <a:rPr lang="es-ES" sz="1400" b="1" dirty="0"/>
              <a:t> </a:t>
            </a:r>
            <a:r>
              <a:rPr lang="es-ES" sz="1400" b="1" dirty="0" err="1"/>
              <a:t>click</a:t>
            </a:r>
            <a:r>
              <a:rPr lang="es-ES" sz="1400" b="1" dirty="0"/>
              <a:t>) </a:t>
            </a:r>
            <a:r>
              <a:rPr lang="es-ES" sz="1400" b="1" dirty="0">
                <a:hlinkClick r:id="rId4"/>
              </a:rPr>
              <a:t>https://youtu.be/3l9toWTRa9A - </a:t>
            </a:r>
            <a:r>
              <a:rPr lang="es-ES" sz="1400" b="1" dirty="0"/>
              <a:t>(8+ años)</a:t>
            </a:r>
          </a:p>
        </p:txBody>
      </p:sp>
      <p:pic>
        <p:nvPicPr>
          <p:cNvPr id="2" name="3l9toWTRa9A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2997" y="914399"/>
            <a:ext cx="7908053" cy="36174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90" y="98500"/>
            <a:ext cx="665175" cy="6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5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35" name="Google Shape;335;p34"/>
          <p:cNvSpPr txBox="1">
            <a:spLocks noGrp="1"/>
          </p:cNvSpPr>
          <p:nvPr>
            <p:ph type="body" idx="4294967295"/>
          </p:nvPr>
        </p:nvSpPr>
        <p:spPr>
          <a:xfrm>
            <a:off x="699275" y="580725"/>
            <a:ext cx="1877700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>
                <a:latin typeface="Vidaloka"/>
                <a:ea typeface="Vidaloka"/>
                <a:cs typeface="Vidaloka"/>
                <a:sym typeface="Vidaloka"/>
              </a:rPr>
              <a:t>ORACIÓN</a:t>
            </a:r>
            <a:endParaRPr sz="3000" dirty="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36" name="Google Shape;336;p34"/>
          <p:cNvSpPr txBox="1">
            <a:spLocks noGrp="1"/>
          </p:cNvSpPr>
          <p:nvPr>
            <p:ph type="body" idx="4294967295"/>
          </p:nvPr>
        </p:nvSpPr>
        <p:spPr>
          <a:xfrm>
            <a:off x="6566861" y="580725"/>
            <a:ext cx="1877700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es-ES" sz="1800" b="1" dirty="0"/>
              <a:t>Jesús, ayúdame a escucharte todos los días y a seguir tu voz. Gracias por cuidarme y guiarme y amarme siempre. Amén.</a:t>
            </a:r>
            <a:endParaRPr sz="1800" b="1" dirty="0"/>
          </a:p>
        </p:txBody>
      </p:sp>
      <p:pic>
        <p:nvPicPr>
          <p:cNvPr id="337" name="Google Shape;337;p34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2954875" y="1488575"/>
            <a:ext cx="3241300" cy="20589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o 2"/>
          <p:cNvGrpSpPr/>
          <p:nvPr/>
        </p:nvGrpSpPr>
        <p:grpSpPr>
          <a:xfrm>
            <a:off x="2488773" y="1351194"/>
            <a:ext cx="4166260" cy="2440962"/>
            <a:chOff x="2488773" y="1351194"/>
            <a:chExt cx="4166260" cy="2440962"/>
          </a:xfrm>
        </p:grpSpPr>
        <p:grpSp>
          <p:nvGrpSpPr>
            <p:cNvPr id="330" name="Google Shape;330;p34"/>
            <p:cNvGrpSpPr/>
            <p:nvPr/>
          </p:nvGrpSpPr>
          <p:grpSpPr>
            <a:xfrm>
              <a:off x="2488773" y="1351194"/>
              <a:ext cx="4166260" cy="2440962"/>
              <a:chOff x="1177450" y="241631"/>
              <a:chExt cx="6173152" cy="3616776"/>
            </a:xfrm>
          </p:grpSpPr>
          <p:sp>
            <p:nvSpPr>
              <p:cNvPr id="331" name="Google Shape;331;p34"/>
              <p:cNvSpPr/>
              <p:nvPr/>
            </p:nvSpPr>
            <p:spPr>
              <a:xfrm>
                <a:off x="1682275" y="241631"/>
                <a:ext cx="5161606" cy="3454973"/>
              </a:xfrm>
              <a:custGeom>
                <a:avLst/>
                <a:gdLst/>
                <a:ahLst/>
                <a:cxnLst/>
                <a:rect l="l" t="t" r="r" b="b"/>
                <a:pathLst>
                  <a:path w="5161606" h="3454973" extrusionOk="0">
                    <a:moveTo>
                      <a:pt x="4992053" y="0"/>
                    </a:moveTo>
                    <a:lnTo>
                      <a:pt x="170498" y="0"/>
                    </a:lnTo>
                    <a:cubicBezTo>
                      <a:pt x="76200" y="0"/>
                      <a:pt x="0" y="76143"/>
                      <a:pt x="0" y="170369"/>
                    </a:cubicBezTo>
                    <a:lnTo>
                      <a:pt x="0" y="3396915"/>
                    </a:lnTo>
                    <a:cubicBezTo>
                      <a:pt x="0" y="3429275"/>
                      <a:pt x="26670" y="3454973"/>
                      <a:pt x="58102" y="3454973"/>
                    </a:cubicBezTo>
                    <a:lnTo>
                      <a:pt x="5103495" y="3454973"/>
                    </a:lnTo>
                    <a:cubicBezTo>
                      <a:pt x="5135880" y="3454973"/>
                      <a:pt x="5161598" y="3428324"/>
                      <a:pt x="5161598" y="3396915"/>
                    </a:cubicBezTo>
                    <a:lnTo>
                      <a:pt x="5161598" y="170369"/>
                    </a:lnTo>
                    <a:cubicBezTo>
                      <a:pt x="5162550" y="76143"/>
                      <a:pt x="5086350" y="0"/>
                      <a:pt x="4992053" y="0"/>
                    </a:cubicBezTo>
                    <a:close/>
                    <a:moveTo>
                      <a:pt x="4981575" y="3245581"/>
                    </a:moveTo>
                    <a:lnTo>
                      <a:pt x="190500" y="3245581"/>
                    </a:lnTo>
                    <a:lnTo>
                      <a:pt x="190500" y="199874"/>
                    </a:lnTo>
                    <a:lnTo>
                      <a:pt x="4981575" y="199874"/>
                    </a:lnTo>
                    <a:lnTo>
                      <a:pt x="4981575" y="324558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34"/>
              <p:cNvSpPr/>
              <p:nvPr/>
            </p:nvSpPr>
            <p:spPr>
              <a:xfrm>
                <a:off x="1177450" y="3763229"/>
                <a:ext cx="6173152" cy="95178"/>
              </a:xfrm>
              <a:custGeom>
                <a:avLst/>
                <a:gdLst/>
                <a:ahLst/>
                <a:cxnLst/>
                <a:rect l="l" t="t" r="r" b="b"/>
                <a:pathLst>
                  <a:path w="6173152" h="95178" extrusionOk="0">
                    <a:moveTo>
                      <a:pt x="0" y="0"/>
                    </a:moveTo>
                    <a:cubicBezTo>
                      <a:pt x="0" y="0"/>
                      <a:pt x="129540" y="95178"/>
                      <a:pt x="450533" y="95178"/>
                    </a:cubicBezTo>
                    <a:lnTo>
                      <a:pt x="5817870" y="95178"/>
                    </a:lnTo>
                    <a:cubicBezTo>
                      <a:pt x="5948363" y="95178"/>
                      <a:pt x="6173153" y="0"/>
                      <a:pt x="617315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34"/>
              <p:cNvSpPr/>
              <p:nvPr/>
            </p:nvSpPr>
            <p:spPr>
              <a:xfrm>
                <a:off x="1177450" y="3687086"/>
                <a:ext cx="6172200" cy="76142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76142" extrusionOk="0">
                    <a:moveTo>
                      <a:pt x="0" y="76143"/>
                    </a:moveTo>
                    <a:lnTo>
                      <a:pt x="6172200" y="76143"/>
                    </a:lnTo>
                    <a:lnTo>
                      <a:pt x="61722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34"/>
              <p:cNvSpPr/>
              <p:nvPr/>
            </p:nvSpPr>
            <p:spPr>
              <a:xfrm>
                <a:off x="3806350" y="3687086"/>
                <a:ext cx="903922" cy="47589"/>
              </a:xfrm>
              <a:custGeom>
                <a:avLst/>
                <a:gdLst/>
                <a:ahLst/>
                <a:cxnLst/>
                <a:rect l="l" t="t" r="r" b="b"/>
                <a:pathLst>
                  <a:path w="903922" h="47589" extrusionOk="0">
                    <a:moveTo>
                      <a:pt x="0" y="0"/>
                    </a:moveTo>
                    <a:cubicBezTo>
                      <a:pt x="0" y="0"/>
                      <a:pt x="26670" y="47589"/>
                      <a:pt x="53340" y="47589"/>
                    </a:cubicBezTo>
                    <a:lnTo>
                      <a:pt x="850582" y="47589"/>
                    </a:lnTo>
                    <a:cubicBezTo>
                      <a:pt x="877253" y="47589"/>
                      <a:pt x="903922" y="0"/>
                      <a:pt x="9039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4875" y="1488574"/>
              <a:ext cx="3230817" cy="2058934"/>
            </a:xfrm>
            <a:prstGeom prst="rect">
              <a:avLst/>
            </a:prstGeom>
          </p:spPr>
        </p:pic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90" y="98500"/>
            <a:ext cx="851666" cy="8516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>
            <a:spLocks noGrp="1"/>
          </p:cNvSpPr>
          <p:nvPr>
            <p:ph type="body" idx="4294967295"/>
          </p:nvPr>
        </p:nvSpPr>
        <p:spPr>
          <a:xfrm>
            <a:off x="731824" y="619523"/>
            <a:ext cx="2940505" cy="375219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s-ES" sz="3000" dirty="0">
                <a:latin typeface="Vidaloka"/>
                <a:ea typeface="Vidaloka"/>
                <a:cs typeface="Vidaloka"/>
              </a:rPr>
              <a:t>En aquel tiempo, Jesús dijo a los judíos: "Mis ovejas escuchan mi voz; yo las conozco y ellas me siguen</a:t>
            </a:r>
            <a:r>
              <a:rPr lang="es-ES" sz="3200" dirty="0"/>
              <a:t>. </a:t>
            </a:r>
            <a:endParaRPr sz="3000" dirty="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04" name="Google Shape;304;p3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07" y="1568843"/>
            <a:ext cx="2143424" cy="26292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250" y="1835580"/>
            <a:ext cx="2953162" cy="23625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90" y="98500"/>
            <a:ext cx="851666" cy="8516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>
            <a:spLocks noGrp="1"/>
          </p:cNvSpPr>
          <p:nvPr>
            <p:ph type="body" idx="4294967295"/>
          </p:nvPr>
        </p:nvSpPr>
        <p:spPr>
          <a:xfrm>
            <a:off x="1034980" y="598742"/>
            <a:ext cx="3918857" cy="386272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>
              <a:lnSpc>
                <a:spcPct val="90000"/>
              </a:lnSpc>
              <a:buNone/>
            </a:pPr>
            <a:r>
              <a:rPr lang="es-ES" sz="2600" dirty="0">
                <a:latin typeface="Vidaloka"/>
                <a:ea typeface="Vidaloka"/>
                <a:cs typeface="Vidaloka"/>
              </a:rPr>
              <a:t>Yo les doy la vida eterna y no perecerán jamás; nadie las arrebatará de mi mano. Me las ha dado mi Padre, y él es superior a todos, y nadie puede arrebatarlas de la mano del Padre. El Padre y yo somos uno".</a:t>
            </a:r>
            <a:endParaRPr sz="2600" dirty="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04" name="Google Shape;304;p3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64" y="881250"/>
            <a:ext cx="2381582" cy="35056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0" y="98500"/>
            <a:ext cx="851666" cy="8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7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51"/>
          <p:cNvSpPr txBox="1"/>
          <p:nvPr/>
        </p:nvSpPr>
        <p:spPr>
          <a:xfrm>
            <a:off x="1065906" y="2038431"/>
            <a:ext cx="6931800" cy="7246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REFLEXIÓN</a:t>
            </a:r>
            <a:endParaRPr sz="4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90" y="98500"/>
            <a:ext cx="851666" cy="8516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</a:t>
            </a:fld>
            <a:endParaRPr dirty="0">
              <a:solidFill>
                <a:schemeClr val="lt1"/>
              </a:solidFill>
            </a:endParaRPr>
          </a:p>
        </p:txBody>
      </p:sp>
      <p:sp>
        <p:nvSpPr>
          <p:cNvPr id="322" name="Google Shape;322;p33"/>
          <p:cNvSpPr txBox="1">
            <a:spLocks noGrp="1"/>
          </p:cNvSpPr>
          <p:nvPr>
            <p:ph type="body" idx="4294967295"/>
          </p:nvPr>
        </p:nvSpPr>
        <p:spPr>
          <a:xfrm>
            <a:off x="864828" y="600771"/>
            <a:ext cx="2274600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s-ES" sz="3000" dirty="0">
                <a:latin typeface="Vidaloka"/>
                <a:ea typeface="Vidaloka"/>
                <a:cs typeface="Vidaloka"/>
              </a:rPr>
              <a:t>Jesús se identifica como nuestro Pastor y nosotros somos sus ovejas. ¿Qué trabajo tiene un pastor?</a:t>
            </a:r>
            <a:endParaRPr sz="3000" dirty="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23" name="Google Shape;323;p33"/>
          <p:cNvSpPr txBox="1">
            <a:spLocks noGrp="1"/>
          </p:cNvSpPr>
          <p:nvPr>
            <p:ph type="body" idx="4294967295"/>
          </p:nvPr>
        </p:nvSpPr>
        <p:spPr>
          <a:xfrm>
            <a:off x="3264550" y="600771"/>
            <a:ext cx="2274600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es-ES" sz="1800" dirty="0"/>
              <a:t>Cuida sus ovejas del peligro: como lobos; las lleva a pastar en hierba fresca y a tomar agua en el rio; las devuelve a su establo si hay tormenta y a dormir por la tarde, sale a buscarlas cuando se pierden</a:t>
            </a:r>
            <a:endParaRPr sz="18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188" y="1564048"/>
            <a:ext cx="1901105" cy="25659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0" y="98500"/>
            <a:ext cx="851666" cy="851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22" name="Google Shape;322;p33"/>
          <p:cNvSpPr txBox="1">
            <a:spLocks noGrp="1"/>
          </p:cNvSpPr>
          <p:nvPr>
            <p:ph type="body" idx="4294967295"/>
          </p:nvPr>
        </p:nvSpPr>
        <p:spPr>
          <a:xfrm>
            <a:off x="864828" y="600771"/>
            <a:ext cx="2274600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n-US" sz="3000" dirty="0">
                <a:latin typeface="Vidaloka"/>
                <a:ea typeface="Vidaloka"/>
                <a:cs typeface="Vidaloka"/>
              </a:rPr>
              <a:t>¿</a:t>
            </a:r>
            <a:r>
              <a:rPr lang="en-US" sz="3000" dirty="0" err="1">
                <a:latin typeface="Vidaloka"/>
                <a:ea typeface="Vidaloka"/>
                <a:cs typeface="Vidaloka"/>
              </a:rPr>
              <a:t>Cómo</a:t>
            </a:r>
            <a:r>
              <a:rPr lang="en-US" sz="3000" dirty="0">
                <a:latin typeface="Vidaloka"/>
                <a:ea typeface="Vidaloka"/>
                <a:cs typeface="Vidaloka"/>
              </a:rPr>
              <a:t> son las </a:t>
            </a:r>
            <a:r>
              <a:rPr lang="en-US" sz="3000" dirty="0" err="1">
                <a:latin typeface="Vidaloka"/>
                <a:ea typeface="Vidaloka"/>
                <a:cs typeface="Vidaloka"/>
              </a:rPr>
              <a:t>ovejas</a:t>
            </a:r>
            <a:r>
              <a:rPr lang="en-US" sz="3000" dirty="0">
                <a:latin typeface="Vidaloka"/>
                <a:ea typeface="Vidaloka"/>
                <a:cs typeface="Vidaloka"/>
              </a:rPr>
              <a:t>?</a:t>
            </a:r>
            <a:endParaRPr sz="3000" dirty="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23" name="Google Shape;323;p33"/>
          <p:cNvSpPr txBox="1">
            <a:spLocks noGrp="1"/>
          </p:cNvSpPr>
          <p:nvPr>
            <p:ph type="body" idx="4294967295"/>
          </p:nvPr>
        </p:nvSpPr>
        <p:spPr>
          <a:xfrm>
            <a:off x="3264550" y="600771"/>
            <a:ext cx="2274600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es-ES" sz="1800" dirty="0"/>
              <a:t>Son obedientes, mansas, y siguen al pastor.</a:t>
            </a:r>
            <a:endParaRPr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843" y="1276141"/>
            <a:ext cx="2916397" cy="31451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0" y="98500"/>
            <a:ext cx="851666" cy="8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1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22" name="Google Shape;322;p33"/>
          <p:cNvSpPr txBox="1">
            <a:spLocks noGrp="1"/>
          </p:cNvSpPr>
          <p:nvPr>
            <p:ph type="body" idx="4294967295"/>
          </p:nvPr>
        </p:nvSpPr>
        <p:spPr>
          <a:xfrm>
            <a:off x="864828" y="600771"/>
            <a:ext cx="2274600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s-ES" sz="3000" dirty="0">
                <a:latin typeface="Vidaloka"/>
                <a:ea typeface="Vidaloka"/>
                <a:cs typeface="Vidaloka"/>
              </a:rPr>
              <a:t>Jesús dice que sus ovejas escuchan su voz. ¿Cómo escuchamos la voz de nuestro Pastor Jesús?</a:t>
            </a:r>
            <a:endParaRPr sz="3000" dirty="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23" name="Google Shape;323;p33"/>
          <p:cNvSpPr txBox="1">
            <a:spLocks noGrp="1"/>
          </p:cNvSpPr>
          <p:nvPr>
            <p:ph type="body" idx="4294967295"/>
          </p:nvPr>
        </p:nvSpPr>
        <p:spPr>
          <a:xfrm>
            <a:off x="3264550" y="600771"/>
            <a:ext cx="2274600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es-ES" sz="1800" dirty="0"/>
              <a:t>Cuando hacemos silencio y le escuchamos en nuestro corazón; cuando leemos los Evangelios; cuando oímos al sacerdote en la Iglesia; cuando obedecemos a nuestros padres y maestros.</a:t>
            </a:r>
            <a:endParaRPr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249" y="1765101"/>
            <a:ext cx="1795654" cy="143509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197" y="588642"/>
            <a:ext cx="1859695" cy="15485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160197" y="3094892"/>
            <a:ext cx="2316685" cy="148777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90" y="98500"/>
            <a:ext cx="851666" cy="8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22" name="Google Shape;322;p33"/>
          <p:cNvSpPr txBox="1">
            <a:spLocks noGrp="1"/>
          </p:cNvSpPr>
          <p:nvPr>
            <p:ph type="body" idx="4294967295"/>
          </p:nvPr>
        </p:nvSpPr>
        <p:spPr>
          <a:xfrm>
            <a:off x="864828" y="600771"/>
            <a:ext cx="2274600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s-ES" sz="3000" dirty="0">
                <a:latin typeface="Vidaloka"/>
                <a:ea typeface="Vidaloka"/>
                <a:cs typeface="Vidaloka"/>
              </a:rPr>
              <a:t>¿Qué hace Jesús por nosotros?</a:t>
            </a:r>
            <a:endParaRPr sz="3000" dirty="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23" name="Google Shape;323;p33"/>
          <p:cNvSpPr txBox="1">
            <a:spLocks noGrp="1"/>
          </p:cNvSpPr>
          <p:nvPr>
            <p:ph type="body" idx="4294967295"/>
          </p:nvPr>
        </p:nvSpPr>
        <p:spPr>
          <a:xfrm>
            <a:off x="3264550" y="600771"/>
            <a:ext cx="2274600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en-US" sz="1800" dirty="0"/>
              <a:t>Nos </a:t>
            </a:r>
            <a:r>
              <a:rPr lang="en-US" sz="1800" dirty="0" err="1"/>
              <a:t>ama</a:t>
            </a:r>
            <a:r>
              <a:rPr lang="en-US" sz="1800" dirty="0"/>
              <a:t>, </a:t>
            </a:r>
            <a:r>
              <a:rPr lang="en-US" sz="1800" dirty="0" err="1"/>
              <a:t>nos</a:t>
            </a:r>
            <a:r>
              <a:rPr lang="en-US" sz="1800" dirty="0"/>
              <a:t> </a:t>
            </a:r>
            <a:r>
              <a:rPr lang="en-US" sz="1800" dirty="0" err="1"/>
              <a:t>cuida</a:t>
            </a:r>
            <a:r>
              <a:rPr lang="en-US" sz="1800" dirty="0"/>
              <a:t>, </a:t>
            </a:r>
            <a:r>
              <a:rPr lang="en-US" sz="1800" dirty="0" err="1"/>
              <a:t>nos</a:t>
            </a:r>
            <a:r>
              <a:rPr lang="en-US" sz="1800" dirty="0"/>
              <a:t> </a:t>
            </a:r>
            <a:r>
              <a:rPr lang="en-US" sz="1800" dirty="0" err="1"/>
              <a:t>guía</a:t>
            </a:r>
            <a:r>
              <a:rPr lang="en-US" sz="1800" dirty="0"/>
              <a:t>, </a:t>
            </a:r>
            <a:r>
              <a:rPr lang="en-US" sz="1800" dirty="0" err="1"/>
              <a:t>nos</a:t>
            </a:r>
            <a:r>
              <a:rPr lang="en-US" sz="1800" dirty="0"/>
              <a:t> </a:t>
            </a:r>
            <a:r>
              <a:rPr lang="en-US" sz="1800" dirty="0" err="1"/>
              <a:t>alimenta</a:t>
            </a:r>
            <a:r>
              <a:rPr lang="en-US" sz="1800" dirty="0"/>
              <a:t>, </a:t>
            </a:r>
            <a:r>
              <a:rPr lang="en-US" sz="1800" dirty="0" err="1"/>
              <a:t>nos</a:t>
            </a:r>
            <a:r>
              <a:rPr lang="en-US" sz="1800" dirty="0"/>
              <a:t> </a:t>
            </a:r>
            <a:r>
              <a:rPr lang="en-US" sz="1800" dirty="0" err="1"/>
              <a:t>protege</a:t>
            </a:r>
            <a:r>
              <a:rPr lang="en-US" sz="1800" dirty="0"/>
              <a:t>, </a:t>
            </a:r>
            <a:r>
              <a:rPr lang="en-US" sz="1800" dirty="0" err="1"/>
              <a:t>nos</a:t>
            </a:r>
            <a:r>
              <a:rPr lang="en-US" sz="1800" dirty="0"/>
              <a:t> </a:t>
            </a:r>
            <a:r>
              <a:rPr lang="en-US" sz="1800" dirty="0" err="1"/>
              <a:t>busca</a:t>
            </a:r>
            <a:r>
              <a:rPr lang="en-US" sz="1800" dirty="0"/>
              <a:t>..</a:t>
            </a:r>
            <a:endParaRPr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50" y="1167966"/>
            <a:ext cx="3189275" cy="3299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0" y="98500"/>
            <a:ext cx="851666" cy="8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22" name="Google Shape;322;p33"/>
          <p:cNvSpPr txBox="1">
            <a:spLocks noGrp="1"/>
          </p:cNvSpPr>
          <p:nvPr>
            <p:ph type="body" idx="4294967295"/>
          </p:nvPr>
        </p:nvSpPr>
        <p:spPr>
          <a:xfrm>
            <a:off x="864828" y="600771"/>
            <a:ext cx="2274600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s-ES" sz="3000" dirty="0">
                <a:latin typeface="Vidaloka"/>
                <a:ea typeface="Vidaloka"/>
                <a:cs typeface="Vidaloka"/>
              </a:rPr>
              <a:t>Jesús dice que nos da un regalo muy valioso. ¿Cuál es?</a:t>
            </a:r>
            <a:endParaRPr sz="3000" dirty="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23" name="Google Shape;323;p33"/>
          <p:cNvSpPr txBox="1">
            <a:spLocks noGrp="1"/>
          </p:cNvSpPr>
          <p:nvPr>
            <p:ph type="body" idx="4294967295"/>
          </p:nvPr>
        </p:nvSpPr>
        <p:spPr>
          <a:xfrm>
            <a:off x="3264550" y="600771"/>
            <a:ext cx="2274600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es-ES" sz="1800" dirty="0"/>
              <a:t>La Gracia-la vida de Dios en nosotros, y la vida eterna</a:t>
            </a:r>
            <a:endParaRPr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328" y="2058871"/>
            <a:ext cx="2141749" cy="24076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621" y="2074985"/>
            <a:ext cx="1589068" cy="23915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90" y="98500"/>
            <a:ext cx="851666" cy="8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4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build="p"/>
    </p:bldLst>
  </p:timing>
</p:sld>
</file>

<file path=ppt/theme/theme1.xml><?xml version="1.0" encoding="utf-8"?>
<a:theme xmlns:a="http://schemas.openxmlformats.org/drawingml/2006/main" name="Helen template">
  <a:themeElements>
    <a:clrScheme name="Custom 347">
      <a:dk1>
        <a:srgbClr val="2C3C3D"/>
      </a:dk1>
      <a:lt1>
        <a:srgbClr val="FFFFFF"/>
      </a:lt1>
      <a:dk2>
        <a:srgbClr val="718183"/>
      </a:dk2>
      <a:lt2>
        <a:srgbClr val="E3EBE9"/>
      </a:lt2>
      <a:accent1>
        <a:srgbClr val="EE6A8D"/>
      </a:accent1>
      <a:accent2>
        <a:srgbClr val="FAC3B7"/>
      </a:accent2>
      <a:accent3>
        <a:srgbClr val="97C4C7"/>
      </a:accent3>
      <a:accent4>
        <a:srgbClr val="B7C457"/>
      </a:accent4>
      <a:accent5>
        <a:srgbClr val="F6D586"/>
      </a:accent5>
      <a:accent6>
        <a:srgbClr val="93783F"/>
      </a:accent6>
      <a:hlink>
        <a:srgbClr val="06697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On-screen Show (16:9)</PresentationFormat>
  <Paragraphs>61</Paragraphs>
  <Slides>17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Bellota Text Light</vt:lpstr>
      <vt:lpstr>Calibri</vt:lpstr>
      <vt:lpstr>Montserrat</vt:lpstr>
      <vt:lpstr>Parisienne</vt:lpstr>
      <vt:lpstr>Vidaloka</vt:lpstr>
      <vt:lpstr>Helen template</vt:lpstr>
      <vt:lpstr>Mis ovejas escuchan mi voz Ciclo C - IV Domingo de Pascua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ovejas escuchan mi voz Ciclo C - IV Domingo de Pascua   </dc:title>
  <dc:creator>Maria Varona</dc:creator>
  <cp:lastModifiedBy>Maria Varona</cp:lastModifiedBy>
  <cp:revision>1</cp:revision>
  <dcterms:modified xsi:type="dcterms:W3CDTF">2022-05-02T16:05:07Z</dcterms:modified>
</cp:coreProperties>
</file>