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0"/>
  </p:notesMasterIdLst>
  <p:handoutMasterIdLst>
    <p:handoutMasterId r:id="rId21"/>
  </p:handoutMasterIdLst>
  <p:sldIdLst>
    <p:sldId id="265" r:id="rId2"/>
    <p:sldId id="285" r:id="rId3"/>
    <p:sldId id="286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90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4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58A34-83F4-4B2E-BC5A-DE51EE8822F9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E58C-C1A6-4C4C-90C2-B7F5B0504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E1917-0BAF-4687-978A-82FFF05559C3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E1E9A-E921-4174-A0FC-51868D7AC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/>
          <a:lstStyle/>
          <a:p>
            <a:fld id="{84EAB7D7-3608-4730-B2E2-670834DF882C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/>
          <a:lstStyle/>
          <a:p>
            <a:fld id="{71B7BAC7-FE87-40F6-AA24-4F4685D1B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44205B8B-D69A-47E6-98C4-E03006E0DA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48901" cy="174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rgbClr val="C00000"/>
          </a:solidFill>
          <a:latin typeface="Comic Sans MS" panose="030F0702030302020204" pitchFamily="66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Comic Sans MS" panose="030F0702030302020204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rgbClr val="C00000"/>
          </a:solidFill>
          <a:latin typeface="Comic Sans MS" panose="030F0702030302020204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Comic Sans MS" panose="030F0702030302020204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rgbClr val="C00000"/>
          </a:solidFill>
          <a:latin typeface="Comic Sans MS" panose="030F0702030302020204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Lsf5ne7Dpro?feature=oemb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y Reflections...: Reflection for Sunday February 17, Sixth Sunday in  Ordinary Time: Luke 6:17, 20-26">
            <a:extLst>
              <a:ext uri="{FF2B5EF4-FFF2-40B4-BE49-F238E27FC236}">
                <a16:creationId xmlns:a16="http://schemas.microsoft.com/office/drawing/2014/main" id="{007E0403-ED06-457B-BAF5-8C6BC789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8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93800"/>
          </a:xfrm>
        </p:spPr>
        <p:txBody>
          <a:bodyPr/>
          <a:lstStyle/>
          <a:p>
            <a:r>
              <a:rPr lang="es-ES" dirty="0"/>
              <a:t>Amigos de Jesús y María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332321" y="1193800"/>
            <a:ext cx="9144000" cy="165576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</a:rPr>
              <a:t>Ciclo C - VI Domingo del Tiempo Ordinario</a:t>
            </a:r>
          </a:p>
          <a:p>
            <a:r>
              <a:rPr lang="en-US" dirty="0">
                <a:solidFill>
                  <a:schemeClr val="tx1"/>
                </a:solidFill>
              </a:rPr>
              <a:t>Las </a:t>
            </a:r>
            <a:r>
              <a:rPr lang="en-US" dirty="0" err="1">
                <a:solidFill>
                  <a:schemeClr val="tx1"/>
                </a:solidFill>
              </a:rPr>
              <a:t>Bienaventuranzas</a:t>
            </a:r>
            <a:r>
              <a:rPr lang="en-US" dirty="0">
                <a:solidFill>
                  <a:schemeClr val="tx1"/>
                </a:solidFill>
              </a:rPr>
              <a:t>-Lucas 6, 17. 20-26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4BFB7C0B-8C2B-4AF1-AD04-3813B267E0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014" y="2253006"/>
            <a:ext cx="2305439" cy="230543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86EB30-6010-48D4-9562-48C3335E1D66}"/>
              </a:ext>
            </a:extLst>
          </p:cNvPr>
          <p:cNvSpPr txBox="1"/>
          <p:nvPr/>
        </p:nvSpPr>
        <p:spPr>
          <a:xfrm>
            <a:off x="2056613" y="365962"/>
            <a:ext cx="10040471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Jesús habla a sus discípulos y les dice: “Dichosos ustedes los pobres,” ¿Por qué son pobres los apóstoles?</a:t>
            </a:r>
            <a:endParaRPr lang="es-419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150" name="Picture 6" descr="Catequistas Maestras y discípulas entorno a Jesus - JESUS ELIGE A LOS DOCE  APOSTOLES Encuentro nº 21* Catequesis 1ª Comunion – 1º año Cuando Jesus  recorria los pueblos de Palestina mucha gente">
            <a:extLst>
              <a:ext uri="{FF2B5EF4-FFF2-40B4-BE49-F238E27FC236}">
                <a16:creationId xmlns:a16="http://schemas.microsoft.com/office/drawing/2014/main" id="{2C4C85E9-E289-45B1-96F9-3AD12EF64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116" y="2086726"/>
            <a:ext cx="5613820" cy="409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94DA2-D222-4BFF-8CFD-DC32C513CD99}"/>
              </a:ext>
            </a:extLst>
          </p:cNvPr>
          <p:cNvSpPr txBox="1"/>
          <p:nvPr/>
        </p:nvSpPr>
        <p:spPr>
          <a:xfrm>
            <a:off x="314793" y="2826256"/>
            <a:ext cx="5246558" cy="2677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Dejaron todo para seguir a Jesús. </a:t>
            </a:r>
          </a:p>
          <a:p>
            <a:pPr algn="ctr"/>
            <a:endParaRPr lang="es-E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Jesús después les explica por qué han hecho una buena decisión en dejarlo todo para seguirlo: </a:t>
            </a:r>
          </a:p>
          <a:p>
            <a:pPr algn="ctr"/>
            <a:endParaRPr lang="es-ES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“de ustedes es el Reino de Dios”.</a:t>
            </a:r>
            <a:endParaRPr lang="es-419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66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39B7F5-7B82-4946-95CB-1401A04D77DA}"/>
              </a:ext>
            </a:extLst>
          </p:cNvPr>
          <p:cNvSpPr txBox="1"/>
          <p:nvPr/>
        </p:nvSpPr>
        <p:spPr>
          <a:xfrm>
            <a:off x="1882588" y="563887"/>
            <a:ext cx="8426824" cy="7694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¿Dónde está el Reino de Dios?</a:t>
            </a:r>
            <a:endParaRPr lang="es-419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 descr="Historia del Sagrado Corazón de Jesús – Bendición del Padre Cano – Inicial">
            <a:extLst>
              <a:ext uri="{FF2B5EF4-FFF2-40B4-BE49-F238E27FC236}">
                <a16:creationId xmlns:a16="http://schemas.microsoft.com/office/drawing/2014/main" id="{6254433B-0199-4891-ACE1-9038C23D4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55" y="2762713"/>
            <a:ext cx="33718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BF7BE3-71CE-4E83-A7F5-F378458B2C99}"/>
              </a:ext>
            </a:extLst>
          </p:cNvPr>
          <p:cNvSpPr txBox="1"/>
          <p:nvPr/>
        </p:nvSpPr>
        <p:spPr>
          <a:xfrm>
            <a:off x="151837" y="1946352"/>
            <a:ext cx="481460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En los corazones de aquellos que aman y siguen a Jesús el Rey.</a:t>
            </a:r>
            <a:endParaRPr lang="es-419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385DE7-5E29-4839-B485-D53A4CDA9947}"/>
              </a:ext>
            </a:extLst>
          </p:cNvPr>
          <p:cNvSpPr txBox="1"/>
          <p:nvPr/>
        </p:nvSpPr>
        <p:spPr>
          <a:xfrm>
            <a:off x="3942413" y="3129246"/>
            <a:ext cx="7406905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Jesús les sigue diciendo: “Dichosos ustedes los que ahora tienen hambre, porque serán saciados.” ¿Qué quiere decir Jesús?</a:t>
            </a:r>
            <a:endParaRPr lang="es-419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32C9A-DA6B-4291-9D7C-3E2F80C97148}"/>
              </a:ext>
            </a:extLst>
          </p:cNvPr>
          <p:cNvSpPr txBox="1"/>
          <p:nvPr/>
        </p:nvSpPr>
        <p:spPr>
          <a:xfrm>
            <a:off x="5683624" y="4555833"/>
            <a:ext cx="6096000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Los que tienen hambre de Dios, como tenían los seguidores de Jesús, serán saciados porque Dios los llenarían con amor y gozo.</a:t>
            </a:r>
            <a:endParaRPr lang="es-419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0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4F85B5-5A66-45DC-9830-E62A0D09CCF7}"/>
              </a:ext>
            </a:extLst>
          </p:cNvPr>
          <p:cNvSpPr txBox="1"/>
          <p:nvPr/>
        </p:nvSpPr>
        <p:spPr>
          <a:xfrm>
            <a:off x="1990164" y="694329"/>
            <a:ext cx="9834283" cy="1015663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3000" dirty="0">
                <a:solidFill>
                  <a:srgbClr val="0070C0"/>
                </a:solidFill>
                <a:latin typeface="Comic Sans MS" panose="030F0702030302020204" pitchFamily="66" charset="0"/>
              </a:rPr>
              <a:t>Jesús seguía: “Dichosos ustedes los que lloran ahora, porque al fin reirán.”</a:t>
            </a:r>
            <a:endParaRPr lang="es-419" sz="30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6" name="Picture 4" descr="33 ideas de Imágenes | imagen de cristo, imágenes de jesus, imágenes  religiosas">
            <a:extLst>
              <a:ext uri="{FF2B5EF4-FFF2-40B4-BE49-F238E27FC236}">
                <a16:creationId xmlns:a16="http://schemas.microsoft.com/office/drawing/2014/main" id="{11301728-25B0-4475-9735-E5421994B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14" y="1982756"/>
            <a:ext cx="2847009" cy="439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B28096-517B-4B04-9BAE-F81C524F660B}"/>
              </a:ext>
            </a:extLst>
          </p:cNvPr>
          <p:cNvSpPr txBox="1"/>
          <p:nvPr/>
        </p:nvSpPr>
        <p:spPr>
          <a:xfrm>
            <a:off x="4469357" y="3166913"/>
            <a:ext cx="6094428" cy="224676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A veces hay sufrimientos en la vida, pero Jesús nos ayuda a soportar esos sufrimientos haciéndolos más leve, y al final nos lleva a la Vida Eterna donde solo hay gozo.</a:t>
            </a:r>
            <a:endParaRPr lang="es-419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95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D4D4A5-849C-4D0E-BBE4-AE3E61882FE8}"/>
              </a:ext>
            </a:extLst>
          </p:cNvPr>
          <p:cNvSpPr txBox="1"/>
          <p:nvPr/>
        </p:nvSpPr>
        <p:spPr>
          <a:xfrm>
            <a:off x="1981200" y="676399"/>
            <a:ext cx="9610164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Jesús seguía: “Dichosos serán ustedes cuando los hombres los aborrezcan…por causa del Hijo del hombre.” </a:t>
            </a:r>
            <a:endParaRPr lang="es-419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2" descr="Pablo se hace cristiano - Paul Becomes a Christian">
            <a:extLst>
              <a:ext uri="{FF2B5EF4-FFF2-40B4-BE49-F238E27FC236}">
                <a16:creationId xmlns:a16="http://schemas.microsoft.com/office/drawing/2014/main" id="{D854CD7F-2B19-49B9-9CBF-A9CB261B1C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2459491"/>
            <a:ext cx="5205314" cy="33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A5AC9D-1955-437A-8EEC-3871837AE395}"/>
              </a:ext>
            </a:extLst>
          </p:cNvPr>
          <p:cNvSpPr txBox="1"/>
          <p:nvPr/>
        </p:nvSpPr>
        <p:spPr>
          <a:xfrm>
            <a:off x="331694" y="2486145"/>
            <a:ext cx="5764306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¿Por qué hay personas que odian a los seguidores de Jesús?</a:t>
            </a:r>
            <a:endParaRPr lang="es-419" sz="28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06DA5-D040-49D7-9D57-EF872028EB1D}"/>
              </a:ext>
            </a:extLst>
          </p:cNvPr>
          <p:cNvSpPr txBox="1"/>
          <p:nvPr/>
        </p:nvSpPr>
        <p:spPr>
          <a:xfrm>
            <a:off x="331694" y="3680789"/>
            <a:ext cx="6096000" cy="26776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Los seguidores de Jesús, por su comportamiento, les recuerdan lo que están haciendo mal y les hacen sentirse culpables de sus pecados, porque esas personas no quieren cambiar.</a:t>
            </a:r>
            <a:endParaRPr lang="es-419" sz="28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75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7A7F74D-49AF-4FB5-865D-E81C3DB20CCC}"/>
              </a:ext>
            </a:extLst>
          </p:cNvPr>
          <p:cNvSpPr txBox="1"/>
          <p:nvPr/>
        </p:nvSpPr>
        <p:spPr>
          <a:xfrm>
            <a:off x="2285815" y="426689"/>
            <a:ext cx="8892988" cy="138499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Jesús les quiere enseñar que no siempre es fácil ser seguidor de Cristo, pero les promete una felicidad que nunca se acabará en el Reino de Dios.</a:t>
            </a:r>
            <a:endParaRPr lang="es-419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7FA2F-571B-401D-B54B-0C5D0403757D}"/>
              </a:ext>
            </a:extLst>
          </p:cNvPr>
          <p:cNvSpPr txBox="1"/>
          <p:nvPr/>
        </p:nvSpPr>
        <p:spPr>
          <a:xfrm>
            <a:off x="6732309" y="2359952"/>
            <a:ext cx="4830868" cy="156966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En cambio, los que no quieren seguir a Jesús, tendrán pobreza, hambre, y tristeza para toda la eternidad.</a:t>
            </a:r>
            <a:endParaRPr lang="es-419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20" name="Picture 4" descr="10 ideas de IMAGENES CRISTIANAS | imágenes cristianas, catequesis, dibujos  fano">
            <a:extLst>
              <a:ext uri="{FF2B5EF4-FFF2-40B4-BE49-F238E27FC236}">
                <a16:creationId xmlns:a16="http://schemas.microsoft.com/office/drawing/2014/main" id="{93155171-04CF-447C-87D0-0F733CACFF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62" y="2143915"/>
            <a:ext cx="5057638" cy="277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tequesis Seguimiento de Jesús ( tema 12) &amp;quot;Seguir e imitar a Cristo&amp;quot; -  YouTube">
            <a:extLst>
              <a:ext uri="{FF2B5EF4-FFF2-40B4-BE49-F238E27FC236}">
                <a16:creationId xmlns:a16="http://schemas.microsoft.com/office/drawing/2014/main" id="{2AE14C6C-79C2-4EB2-806A-3F6C688C4A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44584" y="3929612"/>
            <a:ext cx="4670944" cy="280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6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is is a set of PowerPoint background pictures with books and children as  bac… | Cute powerpoint templates, Cool powerpoint backgrounds, Powerpoint  background free">
            <a:extLst>
              <a:ext uri="{FF2B5EF4-FFF2-40B4-BE49-F238E27FC236}">
                <a16:creationId xmlns:a16="http://schemas.microsoft.com/office/drawing/2014/main" id="{D7D97EAE-DDEC-4712-ACB1-9D4BDAF16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67119"/>
            <a:ext cx="9144000" cy="51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586676">
            <a:off x="2623053" y="3885868"/>
            <a:ext cx="6929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rial Black" pitchFamily="34" charset="0"/>
              </a:rPr>
              <a:t>ACTIVIDAD</a:t>
            </a:r>
            <a:endParaRPr lang="en-US" sz="6600" b="1" dirty="0"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4A1816-9FB8-41AE-8996-D84A9F677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8871" y="82246"/>
            <a:ext cx="6391372" cy="66935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5FDF23-0512-409B-8796-9B411B6BBA8C}"/>
              </a:ext>
            </a:extLst>
          </p:cNvPr>
          <p:cNvSpPr txBox="1"/>
          <p:nvPr/>
        </p:nvSpPr>
        <p:spPr>
          <a:xfrm>
            <a:off x="4169882" y="1281665"/>
            <a:ext cx="940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>
                <a:solidFill>
                  <a:srgbClr val="C00000"/>
                </a:solidFill>
                <a:latin typeface="Comic Sans MS" panose="030F0702030302020204" pitchFamily="66" charset="0"/>
              </a:rPr>
              <a:t>Pobres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90525-DECC-4115-A156-43BF6B7FE731}"/>
              </a:ext>
            </a:extLst>
          </p:cNvPr>
          <p:cNvSpPr txBox="1"/>
          <p:nvPr/>
        </p:nvSpPr>
        <p:spPr>
          <a:xfrm>
            <a:off x="7352353" y="1489344"/>
            <a:ext cx="102068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>
                <a:solidFill>
                  <a:srgbClr val="C00000"/>
                </a:solidFill>
                <a:latin typeface="Comic Sans MS" panose="030F0702030302020204" pitchFamily="66" charset="0"/>
              </a:rPr>
              <a:t>hambre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17F3AC-F3FD-43C2-9594-65AD09208118}"/>
              </a:ext>
            </a:extLst>
          </p:cNvPr>
          <p:cNvSpPr txBox="1"/>
          <p:nvPr/>
        </p:nvSpPr>
        <p:spPr>
          <a:xfrm>
            <a:off x="4779482" y="3181581"/>
            <a:ext cx="940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>
                <a:solidFill>
                  <a:srgbClr val="C00000"/>
                </a:solidFill>
                <a:latin typeface="Comic Sans MS" panose="030F0702030302020204" pitchFamily="66" charset="0"/>
              </a:rPr>
              <a:t>lloran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9B9337-CC6E-49E6-B21C-95983EA93B92}"/>
              </a:ext>
            </a:extLst>
          </p:cNvPr>
          <p:cNvSpPr txBox="1"/>
          <p:nvPr/>
        </p:nvSpPr>
        <p:spPr>
          <a:xfrm>
            <a:off x="7520093" y="3550913"/>
            <a:ext cx="102068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>
                <a:solidFill>
                  <a:srgbClr val="C00000"/>
                </a:solidFill>
                <a:latin typeface="Comic Sans MS" panose="030F0702030302020204" pitchFamily="66" charset="0"/>
              </a:rPr>
              <a:t>insulten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A4BDC-E02B-4289-A453-46D14827FE3F}"/>
              </a:ext>
            </a:extLst>
          </p:cNvPr>
          <p:cNvSpPr txBox="1"/>
          <p:nvPr/>
        </p:nvSpPr>
        <p:spPr>
          <a:xfrm>
            <a:off x="6174557" y="5360606"/>
            <a:ext cx="940000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s-419" dirty="0">
                <a:solidFill>
                  <a:srgbClr val="C00000"/>
                </a:solidFill>
                <a:latin typeface="Comic Sans MS" panose="030F0702030302020204" pitchFamily="66" charset="0"/>
              </a:rPr>
              <a:t>gozo</a:t>
            </a:r>
          </a:p>
        </p:txBody>
      </p:sp>
    </p:spTree>
    <p:extLst>
      <p:ext uri="{BB962C8B-B14F-4D97-AF65-F5344CB8AC3E}">
        <p14:creationId xmlns:p14="http://schemas.microsoft.com/office/powerpoint/2010/main" val="280328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54D88-B844-4783-9795-68E0A1815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623" y="2565401"/>
            <a:ext cx="5341907" cy="335475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10000"/>
              </a:lnSpc>
              <a:spcBef>
                <a:spcPts val="600"/>
              </a:spcBef>
              <a:buNone/>
            </a:pPr>
            <a:r>
              <a:rPr lang="es-ES" dirty="0"/>
              <a:t>Señor Jesús, pon el deseo del Reino de Dios en mi corazón para seguirte siempre, en los tiempos buenos y en los tiempos difíciles. No dejes que las cosas de este mundo me alejen de Ti. Amén</a:t>
            </a:r>
            <a:endParaRPr lang="es-ES" b="1" dirty="0">
              <a:latin typeface="Arima Madurai" panose="00000500000000000000" pitchFamily="50" charset="0"/>
              <a:cs typeface="Arima Madurai" panose="00000500000000000000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413389-4EF0-4643-A9F6-AB4446D1CB08}"/>
              </a:ext>
            </a:extLst>
          </p:cNvPr>
          <p:cNvSpPr/>
          <p:nvPr/>
        </p:nvSpPr>
        <p:spPr>
          <a:xfrm>
            <a:off x="0" y="705738"/>
            <a:ext cx="1219199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6000" dirty="0">
                <a:ln w="0"/>
                <a:solidFill>
                  <a:srgbClr val="5D2884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ORACIÓN</a:t>
            </a:r>
          </a:p>
        </p:txBody>
      </p:sp>
      <p:pic>
        <p:nvPicPr>
          <p:cNvPr id="11266" name="Picture 2" descr="Configuración con Cristo">
            <a:extLst>
              <a:ext uri="{FF2B5EF4-FFF2-40B4-BE49-F238E27FC236}">
                <a16:creationId xmlns:a16="http://schemas.microsoft.com/office/drawing/2014/main" id="{B27C9EE3-E164-4B0E-921D-BC114696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61372">
            <a:off x="6455064" y="1928918"/>
            <a:ext cx="4910993" cy="3431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21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5756C-6C5F-4670-AED6-647066E94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He </a:t>
            </a:r>
            <a:r>
              <a:rPr lang="en-US" dirty="0" err="1"/>
              <a:t>Decido</a:t>
            </a:r>
            <a:r>
              <a:rPr lang="en-US" dirty="0"/>
              <a:t> </a:t>
            </a:r>
            <a:r>
              <a:rPr lang="en-US" dirty="0" err="1"/>
              <a:t>Seguir</a:t>
            </a:r>
            <a:r>
              <a:rPr lang="en-US" dirty="0"/>
              <a:t> a Cristo, </a:t>
            </a:r>
            <a:br>
              <a:rPr lang="en-US" dirty="0"/>
            </a:br>
            <a:r>
              <a:rPr lang="en-US" sz="2200" dirty="0">
                <a:solidFill>
                  <a:srgbClr val="C00000"/>
                </a:solidFill>
              </a:rPr>
              <a:t>Min. de Escuela Dominical</a:t>
            </a:r>
            <a:endParaRPr lang="es-419" sz="2200" dirty="0">
              <a:solidFill>
                <a:srgbClr val="C00000"/>
              </a:solidFill>
            </a:endParaRPr>
          </a:p>
        </p:txBody>
      </p:sp>
      <p:pic>
        <p:nvPicPr>
          <p:cNvPr id="3" name="Online Media 2" title="Canto he decidido seguir a Cristo/ Cantos para niños">
            <a:hlinkClick r:id="" action="ppaction://media"/>
            <a:extLst>
              <a:ext uri="{FF2B5EF4-FFF2-40B4-BE49-F238E27FC236}">
                <a16:creationId xmlns:a16="http://schemas.microsoft.com/office/drawing/2014/main" id="{8F61C2AE-441A-4EF7-84C2-FC8EF6D316C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09694" y="1690688"/>
            <a:ext cx="8119035" cy="458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AD2D2-F1FE-48FF-96BF-3686C9E3D0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605"/>
            <a:ext cx="6208889" cy="6869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4BF66B-2D52-4BCF-9D81-88FF6865D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8222" y="-11604"/>
            <a:ext cx="5689600" cy="68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4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7CF9A6-CB7E-4500-9C16-6CC07FCCC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119" y="0"/>
            <a:ext cx="6452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77E45-30EB-4692-A7B7-30D6E4534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Las </a:t>
            </a:r>
            <a:r>
              <a:rPr lang="en-US" dirty="0" err="1"/>
              <a:t>Bienaventuranzas</a:t>
            </a:r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935A57-A37A-449F-BD2F-2A1564DE8071}"/>
              </a:ext>
            </a:extLst>
          </p:cNvPr>
          <p:cNvSpPr txBox="1"/>
          <p:nvPr/>
        </p:nvSpPr>
        <p:spPr>
          <a:xfrm>
            <a:off x="6202838" y="1321356"/>
            <a:ext cx="208332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Lucas 6, 17. 20-26</a:t>
            </a:r>
            <a:endParaRPr lang="es-419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4DD74-F339-41E8-A56D-DC84630845C7}"/>
              </a:ext>
            </a:extLst>
          </p:cNvPr>
          <p:cNvSpPr txBox="1"/>
          <p:nvPr/>
        </p:nvSpPr>
        <p:spPr>
          <a:xfrm>
            <a:off x="4713401" y="1932495"/>
            <a:ext cx="6768446" cy="120032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omic Sans MS" panose="030F0702030302020204" pitchFamily="66" charset="0"/>
              </a:rPr>
              <a:t>En aquel tiempo, Jesús descendió del monte con sus discípulos y sus apóstoles y se detuvo en un llano. Allí se encontraba mucha gente, que había venido tanto de Judea y de Jerusalén, como de la costa de Tiro y de Sidón.</a:t>
            </a:r>
            <a:endParaRPr lang="es-419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Los elegidos de Dios, ¿Soy uno de ellos? – Catecismo y Evangelización">
            <a:extLst>
              <a:ext uri="{FF2B5EF4-FFF2-40B4-BE49-F238E27FC236}">
                <a16:creationId xmlns:a16="http://schemas.microsoft.com/office/drawing/2014/main" id="{1C3BBBF9-15E1-44B6-81BE-85AEA193D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3" y="1932495"/>
            <a:ext cx="4324133" cy="476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9424F6-057A-4C71-A683-1FECEBDB1A85}"/>
              </a:ext>
            </a:extLst>
          </p:cNvPr>
          <p:cNvCxnSpPr>
            <a:cxnSpLocks/>
          </p:cNvCxnSpPr>
          <p:nvPr/>
        </p:nvCxnSpPr>
        <p:spPr>
          <a:xfrm>
            <a:off x="697584" y="5250730"/>
            <a:ext cx="990310" cy="1602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CE1398-7C69-4435-B855-ED8DB2CBDBC0}"/>
              </a:ext>
            </a:extLst>
          </p:cNvPr>
          <p:cNvCxnSpPr/>
          <p:nvPr/>
        </p:nvCxnSpPr>
        <p:spPr>
          <a:xfrm>
            <a:off x="811202" y="4847022"/>
            <a:ext cx="876692" cy="443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25D68F-C928-4BD5-BE43-20F892CD7F40}"/>
              </a:ext>
            </a:extLst>
          </p:cNvPr>
          <p:cNvCxnSpPr/>
          <p:nvPr/>
        </p:nvCxnSpPr>
        <p:spPr>
          <a:xfrm>
            <a:off x="710153" y="2218515"/>
            <a:ext cx="876692" cy="443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0260DFD-C734-4207-A9C2-E7C29587D33E}"/>
              </a:ext>
            </a:extLst>
          </p:cNvPr>
          <p:cNvCxnSpPr/>
          <p:nvPr/>
        </p:nvCxnSpPr>
        <p:spPr>
          <a:xfrm>
            <a:off x="1060516" y="1690688"/>
            <a:ext cx="876692" cy="4430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2" name="Picture 4" descr="El más famoso sermón de Jesucristo">
            <a:extLst>
              <a:ext uri="{FF2B5EF4-FFF2-40B4-BE49-F238E27FC236}">
                <a16:creationId xmlns:a16="http://schemas.microsoft.com/office/drawing/2014/main" id="{98369212-DEFD-46CD-9471-84F7DAFBA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0" y="3429000"/>
            <a:ext cx="7167209" cy="304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7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1C0188-5149-4031-A21B-0A06C46D25ED}"/>
              </a:ext>
            </a:extLst>
          </p:cNvPr>
          <p:cNvSpPr txBox="1"/>
          <p:nvPr/>
        </p:nvSpPr>
        <p:spPr>
          <a:xfrm>
            <a:off x="1635272" y="5818788"/>
            <a:ext cx="10756537" cy="1039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</a:pPr>
            <a:r>
              <a:rPr lang="es-CR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Mirando entonces a sus discípulos, Jesús les dijo: "Dichosos ustedes los pobres, porque de ustedes es el Reino de Dios”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B099E-9C7E-441F-BFB7-557F92AA6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5991" y="1703294"/>
            <a:ext cx="4800043" cy="38488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153BD-4CA8-4468-8736-532B54D5F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3084" y="239344"/>
            <a:ext cx="4326904" cy="157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4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BFC5C-3C47-49D5-A8D9-6148DD90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1370" y="490631"/>
            <a:ext cx="9885829" cy="1325563"/>
          </a:xfrm>
        </p:spPr>
        <p:txBody>
          <a:bodyPr>
            <a:noAutofit/>
          </a:bodyPr>
          <a:lstStyle/>
          <a:p>
            <a:r>
              <a:rPr lang="es-ES" sz="2800" dirty="0"/>
              <a:t>Dichosos ustedes los que ahora tienen hambre, porque serán saciados. Dichosos ustedes los que lloran ahora, porque al fin reirán.</a:t>
            </a:r>
            <a:endParaRPr lang="es-419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D69D0A-4B4E-4D13-9D92-EAC90BCB28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08725">
            <a:off x="2254443" y="3193330"/>
            <a:ext cx="4496585" cy="2987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0A0047-41A3-488E-B37B-5B1DBF53B6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7114" y="2024367"/>
            <a:ext cx="3733017" cy="447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1BED665-F670-4493-B1F7-FF322271E3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5022" y="107577"/>
            <a:ext cx="4326904" cy="1571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B28002-F843-4125-B41A-C9468778D50D}"/>
              </a:ext>
            </a:extLst>
          </p:cNvPr>
          <p:cNvSpPr txBox="1"/>
          <p:nvPr/>
        </p:nvSpPr>
        <p:spPr>
          <a:xfrm>
            <a:off x="564774" y="4774177"/>
            <a:ext cx="11725837" cy="181588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Dichosos serán ustedes cuando los hombres los aborrezcan y los expulsen de entre ellos, y cuando los insulten y maldigan por causa del Hijo del hombre. Alégrense ese día y salten de gozo, porque su recompensa será grande en el cielo.</a:t>
            </a:r>
            <a:endParaRPr lang="es-419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074" name="Picture 2" descr="Pablo se hace cristiano - Paul Becomes a Christian">
            <a:extLst>
              <a:ext uri="{FF2B5EF4-FFF2-40B4-BE49-F238E27FC236}">
                <a16:creationId xmlns:a16="http://schemas.microsoft.com/office/drawing/2014/main" id="{6C796160-F22F-448E-AD4E-FAB34C1FB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9968" y="1226962"/>
            <a:ext cx="5205314" cy="33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os niños peleando | Descargar Vectores Premium | Kids fighting, Child  bullying, Cute love gif">
            <a:extLst>
              <a:ext uri="{FF2B5EF4-FFF2-40B4-BE49-F238E27FC236}">
                <a16:creationId xmlns:a16="http://schemas.microsoft.com/office/drawing/2014/main" id="{F0E59D0D-7C6D-4A99-803C-BC0B9C8F1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5282" y="1226961"/>
            <a:ext cx="5002491" cy="333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19650CE9-DFFC-4660-B64E-0745BADA5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569" y="2846895"/>
            <a:ext cx="478410" cy="4784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321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226500-028A-4874-91E7-40C9783C9435}"/>
              </a:ext>
            </a:extLst>
          </p:cNvPr>
          <p:cNvSpPr txBox="1"/>
          <p:nvPr/>
        </p:nvSpPr>
        <p:spPr>
          <a:xfrm>
            <a:off x="1972236" y="501946"/>
            <a:ext cx="996875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r>
              <a:rPr lang="es-ES" sz="36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Pues así trataron a sus padres a los profetas. </a:t>
            </a:r>
            <a:endParaRPr lang="es-419" sz="36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 descr="Pin em JESUSPASAXAQUI">
            <a:extLst>
              <a:ext uri="{FF2B5EF4-FFF2-40B4-BE49-F238E27FC236}">
                <a16:creationId xmlns:a16="http://schemas.microsoft.com/office/drawing/2014/main" id="{D7A8BBF6-B792-4DBE-826D-75799E494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0176" y="2103859"/>
            <a:ext cx="2261261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F4568-8EF7-49AF-8574-C971B8E4DB06}"/>
              </a:ext>
            </a:extLst>
          </p:cNvPr>
          <p:cNvSpPr txBox="1"/>
          <p:nvPr/>
        </p:nvSpPr>
        <p:spPr>
          <a:xfrm>
            <a:off x="2456672" y="5934670"/>
            <a:ext cx="3361766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¡Ay de ustedes, los que se hartan ahora, porque después tendrán hambre! </a:t>
            </a:r>
            <a:endParaRPr lang="es-419" dirty="0">
              <a:latin typeface="Comic Sans MS" panose="030F0702030302020204" pitchFamily="66" charset="0"/>
            </a:endParaRPr>
          </a:p>
        </p:txBody>
      </p:sp>
      <p:pic>
        <p:nvPicPr>
          <p:cNvPr id="4102" name="Picture 6" descr="Pin em JESUSPASAXAQUI">
            <a:extLst>
              <a:ext uri="{FF2B5EF4-FFF2-40B4-BE49-F238E27FC236}">
                <a16:creationId xmlns:a16="http://schemas.microsoft.com/office/drawing/2014/main" id="{806607B6-B001-4316-B6B3-B69355ED6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5871" y="3639530"/>
            <a:ext cx="3008910" cy="22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1D72E0-DDCD-4ED1-992A-B1E93B789860}"/>
              </a:ext>
            </a:extLst>
          </p:cNvPr>
          <p:cNvSpPr txBox="1"/>
          <p:nvPr/>
        </p:nvSpPr>
        <p:spPr>
          <a:xfrm>
            <a:off x="2317010" y="1680310"/>
            <a:ext cx="3218329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Pero, ¡Ay de ustedes, los ricos, porque ya tienen ahora su consuelo!</a:t>
            </a:r>
            <a:endParaRPr lang="es-419" dirty="0">
              <a:latin typeface="Comic Sans MS" panose="030F0702030302020204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8F5851-BEFD-46E5-BA79-B7F686648BA9}"/>
              </a:ext>
            </a:extLst>
          </p:cNvPr>
          <p:cNvSpPr txBox="1"/>
          <p:nvPr/>
        </p:nvSpPr>
        <p:spPr>
          <a:xfrm>
            <a:off x="6348994" y="1357145"/>
            <a:ext cx="433891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¡Ay de ustedes, los que ríen ahora, porque llorarán de pena! </a:t>
            </a:r>
            <a:endParaRPr lang="es-419" dirty="0">
              <a:latin typeface="Comic Sans MS" panose="030F0702030302020204" pitchFamily="66" charset="0"/>
            </a:endParaRPr>
          </a:p>
        </p:txBody>
      </p:sp>
      <p:pic>
        <p:nvPicPr>
          <p:cNvPr id="4104" name="Picture 8" descr="Pin em JESUSPASAXAQUI">
            <a:extLst>
              <a:ext uri="{FF2B5EF4-FFF2-40B4-BE49-F238E27FC236}">
                <a16:creationId xmlns:a16="http://schemas.microsoft.com/office/drawing/2014/main" id="{81EF366D-E118-4744-BAA7-11C0F624B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87183" y="4185645"/>
            <a:ext cx="2832844" cy="239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1B439CE-3FFD-46F4-B52A-C6EF491E56C5}"/>
              </a:ext>
            </a:extLst>
          </p:cNvPr>
          <p:cNvSpPr txBox="1"/>
          <p:nvPr/>
        </p:nvSpPr>
        <p:spPr>
          <a:xfrm>
            <a:off x="9220027" y="4953470"/>
            <a:ext cx="2837501" cy="1477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800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¡Ay de ustedes, cuando todo el mundo los alabe, porque de ese modo trataron sus padres a los falsos profetas!" </a:t>
            </a:r>
            <a:endParaRPr lang="es-419" dirty="0">
              <a:latin typeface="Comic Sans MS" panose="030F0702030302020204" pitchFamily="66" charset="0"/>
            </a:endParaRPr>
          </a:p>
        </p:txBody>
      </p:sp>
      <p:pic>
        <p:nvPicPr>
          <p:cNvPr id="4106" name="Picture 10" descr="Niño riéndose de otro niño | Vector Premium">
            <a:extLst>
              <a:ext uri="{FF2B5EF4-FFF2-40B4-BE49-F238E27FC236}">
                <a16:creationId xmlns:a16="http://schemas.microsoft.com/office/drawing/2014/main" id="{A9A09262-0194-45CA-9AAF-1F7F28E0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25" y="2003475"/>
            <a:ext cx="3255266" cy="203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2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ómo hacer una reflexión? Pasos y ejemplo">
            <a:extLst>
              <a:ext uri="{FF2B5EF4-FFF2-40B4-BE49-F238E27FC236}">
                <a16:creationId xmlns:a16="http://schemas.microsoft.com/office/drawing/2014/main" id="{CC7DE1F1-942B-4409-A0C5-512182FB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152" y="2371018"/>
            <a:ext cx="60960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488614-7B0F-4157-BE3D-5646AE0E2C40}"/>
              </a:ext>
            </a:extLst>
          </p:cNvPr>
          <p:cNvSpPr/>
          <p:nvPr/>
        </p:nvSpPr>
        <p:spPr>
          <a:xfrm>
            <a:off x="3978593" y="1271372"/>
            <a:ext cx="48085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Reflexión</a:t>
            </a:r>
            <a:r>
              <a:rPr lang="en-US" sz="8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642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oud skipper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oud skipper design slides.potx" id="{A839CB2D-CAF8-4C90-9E08-F1ACA2C5BDD5}" vid="{4C3DFA96-B4CF-43D6-AFA3-6C4764C0CD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 skipper design slides</Template>
  <TotalTime>416</TotalTime>
  <Words>606</Words>
  <Application>Microsoft Office PowerPoint</Application>
  <PresentationFormat>Widescreen</PresentationFormat>
  <Paragraphs>41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Amaranth</vt:lpstr>
      <vt:lpstr>Arial</vt:lpstr>
      <vt:lpstr>Arial Black</vt:lpstr>
      <vt:lpstr>Arima Madurai</vt:lpstr>
      <vt:lpstr>Calibri</vt:lpstr>
      <vt:lpstr>Comic Sans MS</vt:lpstr>
      <vt:lpstr>Cloud skipper design template</vt:lpstr>
      <vt:lpstr>Amigos de Jesús y María</vt:lpstr>
      <vt:lpstr>PowerPoint Presentation</vt:lpstr>
      <vt:lpstr>PowerPoint Presentation</vt:lpstr>
      <vt:lpstr>Las Bienaventuranzas</vt:lpstr>
      <vt:lpstr>PowerPoint Presentation</vt:lpstr>
      <vt:lpstr>Dichosos ustedes los que ahora tienen hambre, porque serán saciados. Dichosos ustedes los que lloran ahora, porque al fin reirán.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 Decido Seguir a Cristo,  Min. de Escuela Dominical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Mercedes Cristina Bermudez-Garcia</dc:creator>
  <cp:lastModifiedBy>Maria Varona</cp:lastModifiedBy>
  <cp:revision>8</cp:revision>
  <dcterms:created xsi:type="dcterms:W3CDTF">2022-01-28T15:28:17Z</dcterms:created>
  <dcterms:modified xsi:type="dcterms:W3CDTF">2022-02-05T21:15:20Z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