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86" r:id="rId3"/>
    <p:sldId id="257" r:id="rId4"/>
    <p:sldId id="258" r:id="rId5"/>
    <p:sldId id="259" r:id="rId6"/>
    <p:sldId id="274" r:id="rId7"/>
    <p:sldId id="275" r:id="rId8"/>
    <p:sldId id="276" r:id="rId9"/>
    <p:sldId id="260" r:id="rId10"/>
    <p:sldId id="261" r:id="rId11"/>
    <p:sldId id="278" r:id="rId12"/>
    <p:sldId id="262" r:id="rId13"/>
    <p:sldId id="263" r:id="rId14"/>
    <p:sldId id="279" r:id="rId15"/>
    <p:sldId id="264" r:id="rId16"/>
    <p:sldId id="280" r:id="rId17"/>
    <p:sldId id="265" r:id="rId18"/>
    <p:sldId id="277" r:id="rId19"/>
    <p:sldId id="267" r:id="rId20"/>
    <p:sldId id="281" r:id="rId21"/>
    <p:sldId id="268" r:id="rId22"/>
    <p:sldId id="282" r:id="rId23"/>
    <p:sldId id="270" r:id="rId24"/>
    <p:sldId id="271" r:id="rId25"/>
    <p:sldId id="266" r:id="rId26"/>
    <p:sldId id="283" r:id="rId27"/>
    <p:sldId id="284" r:id="rId28"/>
    <p:sldId id="272"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Varona" initials="MV" lastIdx="1" clrIdx="0">
    <p:extLst>
      <p:ext uri="{19B8F6BF-5375-455C-9EA6-DF929625EA0E}">
        <p15:presenceInfo xmlns:p15="http://schemas.microsoft.com/office/powerpoint/2012/main" userId="e66636f13166b98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71" d="100"/>
          <a:sy n="71" d="100"/>
        </p:scale>
        <p:origin x="810" y="78"/>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7T12:30:30.953" idx="1">
    <p:pos x="3438" y="1399"/>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5/21/2023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5/21/2023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5/21/2023</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5/21/2023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5/21/2023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5/21/2023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5/21/2023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5/21/2023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5/21/2023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5/21/2023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5/21/2023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5/21/2023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5/21/2023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5/21/2023</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ya4gxkCfECU" TargetMode="External"/><Relationship Id="rId2" Type="http://schemas.openxmlformats.org/officeDocument/2006/relationships/slideLayout" Target="../slideLayouts/slideLayout6.xml"/><Relationship Id="rId1" Type="http://schemas.openxmlformats.org/officeDocument/2006/relationships/video" Target="https://www.youtube.com/embed/ya4gxkCfECU?feature=oembed"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www.fcpeace.org/"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1afj_o51lp0" TargetMode="External"/><Relationship Id="rId5" Type="http://schemas.openxmlformats.org/officeDocument/2006/relationships/image" Target="../media/image55.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DD0JyIiYzBA" TargetMode="External"/><Relationship Id="rId2" Type="http://schemas.openxmlformats.org/officeDocument/2006/relationships/slideLayout" Target="../slideLayouts/slideLayout6.xml"/><Relationship Id="rId1" Type="http://schemas.openxmlformats.org/officeDocument/2006/relationships/video" Target="https://www.youtube.com/embed/DD0JyIiYzBA?feature=oembed" TargetMode="Externa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0267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Amigos de </a:t>
            </a:r>
            <a:b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Jesús y María</a:t>
            </a:r>
          </a:p>
        </p:txBody>
      </p:sp>
      <p:sp>
        <p:nvSpPr>
          <p:cNvPr id="3" name="Subtitle 2"/>
          <p:cNvSpPr>
            <a:spLocks noGrp="1"/>
          </p:cNvSpPr>
          <p:nvPr>
            <p:ph type="subTitle" idx="1"/>
          </p:nvPr>
        </p:nvSpPr>
        <p:spPr>
          <a:xfrm>
            <a:off x="1" y="4371267"/>
            <a:ext cx="6096000" cy="1483074"/>
          </a:xfrm>
        </p:spPr>
        <p:txBody>
          <a:bodyPr>
            <a:noAutofit/>
          </a:bodyPr>
          <a:lstStyle/>
          <a:p>
            <a:pPr algn="ctr">
              <a:lnSpc>
                <a:spcPct val="100000"/>
              </a:lnSpc>
              <a:spcBef>
                <a:spcPts val="600"/>
              </a:spcBef>
              <a:spcAft>
                <a:spcPts val="600"/>
              </a:spcAft>
            </a:pPr>
            <a:r>
              <a:rPr lang="en-US" b="1" dirty="0" err="1">
                <a:solidFill>
                  <a:srgbClr val="002060"/>
                </a:solidFill>
                <a:latin typeface="Arial" panose="020B0604020202020204" pitchFamily="34" charset="0"/>
                <a:cs typeface="Arial" panose="020B0604020202020204" pitchFamily="34" charset="0"/>
              </a:rPr>
              <a:t>Solemnidad</a:t>
            </a:r>
            <a:r>
              <a:rPr lang="en-US" b="1" dirty="0">
                <a:solidFill>
                  <a:srgbClr val="002060"/>
                </a:solidFill>
                <a:latin typeface="Arial" panose="020B0604020202020204" pitchFamily="34" charset="0"/>
                <a:cs typeface="Arial" panose="020B0604020202020204" pitchFamily="34" charset="0"/>
              </a:rPr>
              <a:t> de </a:t>
            </a:r>
            <a:r>
              <a:rPr lang="en-US" b="1" dirty="0" err="1">
                <a:solidFill>
                  <a:srgbClr val="002060"/>
                </a:solidFill>
                <a:latin typeface="Arial" panose="020B0604020202020204" pitchFamily="34" charset="0"/>
                <a:cs typeface="Arial" panose="020B0604020202020204" pitchFamily="34" charset="0"/>
              </a:rPr>
              <a:t>Pentecostés</a:t>
            </a:r>
            <a:endParaRPr lang="en-US" b="1"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Juan 15,26-27; 16,12-15</a:t>
            </a:r>
          </a:p>
          <a:p>
            <a:pPr algn="ctr">
              <a:lnSpc>
                <a:spcPct val="100000"/>
              </a:lnSpc>
              <a:spcBef>
                <a:spcPts val="600"/>
              </a:spcBef>
              <a:spcAft>
                <a:spcPts val="600"/>
              </a:spcAft>
            </a:pPr>
            <a:endParaRPr lang="es-ES" sz="1000" b="1"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b="1" dirty="0">
                <a:solidFill>
                  <a:srgbClr val="FFC000"/>
                </a:solidFill>
                <a:latin typeface="Arial" panose="020B0604020202020204" pitchFamily="34" charset="0"/>
                <a:cs typeface="Arial" panose="020B0604020202020204" pitchFamily="34" charset="0"/>
              </a:rPr>
              <a:t>www.fcpeace.org</a:t>
            </a:r>
            <a:endParaRPr lang="en-US"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5576716" y="3289692"/>
            <a:ext cx="5595930" cy="1620078"/>
          </a:xfrm>
        </p:spPr>
        <p:txBody>
          <a:bodyPr>
            <a:normAutofit/>
          </a:bodyPr>
          <a:lstStyle/>
          <a:p>
            <a:pPr marL="45720" indent="0" algn="ctr">
              <a:buNone/>
            </a:pPr>
            <a:r>
              <a:rPr lang="es-ES" sz="2800" dirty="0"/>
              <a:t>En el evangelio, Jesús anuncia que les va a mandar al Espíritu Santo.</a:t>
            </a:r>
            <a:endParaRPr lang="es-PE" sz="2800" dirty="0"/>
          </a:p>
        </p:txBody>
      </p:sp>
      <p:pic>
        <p:nvPicPr>
          <p:cNvPr id="4" name="Imagen 3">
            <a:extLst>
              <a:ext uri="{FF2B5EF4-FFF2-40B4-BE49-F238E27FC236}">
                <a16:creationId xmlns:a16="http://schemas.microsoft.com/office/drawing/2014/main" id="{A406B42B-AF35-41A8-8C59-14B31EA6A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54" y="1949568"/>
            <a:ext cx="4557362" cy="4557362"/>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0" y="2931394"/>
            <a:ext cx="12191999" cy="1242391"/>
          </a:xfrm>
        </p:spPr>
        <p:txBody>
          <a:bodyPr>
            <a:normAutofit/>
          </a:bodyPr>
          <a:lstStyle/>
          <a:p>
            <a:pPr marL="45720" indent="0" algn="ctr">
              <a:lnSpc>
                <a:spcPct val="100000"/>
              </a:lnSpc>
              <a:buNone/>
            </a:pPr>
            <a:r>
              <a:rPr lang="es-ES" sz="3200" b="1" dirty="0">
                <a:solidFill>
                  <a:schemeClr val="accent2"/>
                </a:solidFill>
              </a:rPr>
              <a:t>¿Con qué otros nombres llaman al Espíritu Santo?</a:t>
            </a:r>
            <a:endParaRPr lang="es-PE" sz="3200" b="1" dirty="0">
              <a:solidFill>
                <a:schemeClr val="accent2"/>
              </a:solidFill>
            </a:endParaRPr>
          </a:p>
        </p:txBody>
      </p:sp>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537029" y="2989980"/>
            <a:ext cx="5259794" cy="2101846"/>
          </a:xfrm>
        </p:spPr>
        <p:txBody>
          <a:bodyPr>
            <a:noAutofit/>
          </a:bodyPr>
          <a:lstStyle/>
          <a:p>
            <a:pPr marL="45720" indent="0" algn="ctr">
              <a:buNone/>
            </a:pPr>
            <a:r>
              <a:rPr lang="es-ES" sz="4000" b="1" dirty="0">
                <a:solidFill>
                  <a:srgbClr val="FF0000"/>
                </a:solidFill>
              </a:rPr>
              <a:t>El Consolador y</a:t>
            </a:r>
          </a:p>
          <a:p>
            <a:pPr marL="45720" indent="0" algn="ctr">
              <a:buNone/>
            </a:pPr>
            <a:r>
              <a:rPr lang="es-ES" sz="4000" b="1" dirty="0">
                <a:solidFill>
                  <a:srgbClr val="FF0000"/>
                </a:solidFill>
              </a:rPr>
              <a:t>el Espíritu de la Verdad</a:t>
            </a:r>
            <a:endParaRPr lang="es-PE" sz="4000" b="1" dirty="0">
              <a:solidFill>
                <a:srgbClr val="FF0000"/>
              </a:solidFill>
            </a:endParaRPr>
          </a:p>
        </p:txBody>
      </p:sp>
      <p:pic>
        <p:nvPicPr>
          <p:cNvPr id="5" name="Imagen 4">
            <a:extLst>
              <a:ext uri="{FF2B5EF4-FFF2-40B4-BE49-F238E27FC236}">
                <a16:creationId xmlns:a16="http://schemas.microsoft.com/office/drawing/2014/main" id="{EBFA9F3C-D156-4EB0-8469-49D47DAE2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271" y="2133637"/>
            <a:ext cx="3957667" cy="4110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0" y="2628440"/>
            <a:ext cx="12192000" cy="1601120"/>
          </a:xfrm>
        </p:spPr>
        <p:txBody>
          <a:bodyPr>
            <a:normAutofit/>
          </a:bodyPr>
          <a:lstStyle/>
          <a:p>
            <a:pPr marL="45720" indent="0" algn="ctr">
              <a:lnSpc>
                <a:spcPct val="100000"/>
              </a:lnSpc>
              <a:buNone/>
            </a:pPr>
            <a:r>
              <a:rPr lang="es-ES" sz="3200" b="1" dirty="0">
                <a:solidFill>
                  <a:schemeClr val="accent2"/>
                </a:solidFill>
              </a:rPr>
              <a:t>¿Qué dice Jesús que va hacer el Espíritu Santo </a:t>
            </a:r>
          </a:p>
          <a:p>
            <a:pPr marL="45720" indent="0" algn="ctr">
              <a:lnSpc>
                <a:spcPct val="100000"/>
              </a:lnSpc>
              <a:buNone/>
            </a:pPr>
            <a:r>
              <a:rPr lang="es-ES" sz="3200" b="1" dirty="0">
                <a:solidFill>
                  <a:schemeClr val="accent2"/>
                </a:solidFill>
              </a:rPr>
              <a:t>cuando llegue?</a:t>
            </a:r>
            <a:endParaRPr lang="es-PE" sz="3200" b="1" dirty="0">
              <a:solidFill>
                <a:schemeClr val="accent2"/>
              </a:solidFill>
            </a:endParaRPr>
          </a:p>
        </p:txBody>
      </p:sp>
    </p:spTree>
    <p:extLst>
      <p:ext uri="{BB962C8B-B14F-4D97-AF65-F5344CB8AC3E}">
        <p14:creationId xmlns:p14="http://schemas.microsoft.com/office/powerpoint/2010/main" val="28960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957C43A-1278-49A3-88B4-06B9D9674643}"/>
              </a:ext>
            </a:extLst>
          </p:cNvPr>
          <p:cNvSpPr txBox="1">
            <a:spLocks/>
          </p:cNvSpPr>
          <p:nvPr/>
        </p:nvSpPr>
        <p:spPr>
          <a:xfrm>
            <a:off x="6736670" y="2363101"/>
            <a:ext cx="3983866" cy="357260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r>
              <a:rPr lang="es-ES" sz="2400" b="1" dirty="0">
                <a:solidFill>
                  <a:srgbClr val="FF0000"/>
                </a:solidFill>
              </a:rPr>
              <a:t>Dar testimonio de Jesús, </a:t>
            </a:r>
          </a:p>
          <a:p>
            <a:r>
              <a:rPr lang="es-ES" sz="2400" b="1" dirty="0">
                <a:solidFill>
                  <a:srgbClr val="FF0000"/>
                </a:solidFill>
              </a:rPr>
              <a:t>Guiar a los discípulos a la verdad plena,</a:t>
            </a:r>
          </a:p>
          <a:p>
            <a:r>
              <a:rPr lang="es-ES" sz="2400" b="1" dirty="0">
                <a:solidFill>
                  <a:srgbClr val="FF0000"/>
                </a:solidFill>
              </a:rPr>
              <a:t>Anunciarles las cosas que van a suceder,</a:t>
            </a:r>
          </a:p>
          <a:p>
            <a:r>
              <a:rPr lang="es-ES" sz="2400" b="1" dirty="0">
                <a:solidFill>
                  <a:srgbClr val="FF0000"/>
                </a:solidFill>
              </a:rPr>
              <a:t>Glorificar a Jesús comunicando todo lo que Jesús le diga.</a:t>
            </a:r>
            <a:endParaRPr lang="es-PE" sz="2400" b="1" dirty="0">
              <a:solidFill>
                <a:srgbClr val="FF0000"/>
              </a:solidFill>
            </a:endParaRPr>
          </a:p>
        </p:txBody>
      </p:sp>
      <p:pic>
        <p:nvPicPr>
          <p:cNvPr id="11" name="Marcador de contenido 10">
            <a:extLst>
              <a:ext uri="{FF2B5EF4-FFF2-40B4-BE49-F238E27FC236}">
                <a16:creationId xmlns:a16="http://schemas.microsoft.com/office/drawing/2014/main" id="{47E9B569-6495-4BD0-A389-A9ED5CED94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4570" y="2115724"/>
            <a:ext cx="5710805" cy="4067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568843"/>
            <a:ext cx="12192000" cy="2891679"/>
          </a:xfrm>
        </p:spPr>
        <p:txBody>
          <a:bodyPr>
            <a:normAutofit/>
          </a:bodyPr>
          <a:lstStyle/>
          <a:p>
            <a:pPr marL="45720" indent="0" algn="ctr">
              <a:lnSpc>
                <a:spcPct val="100000"/>
              </a:lnSpc>
              <a:spcBef>
                <a:spcPts val="600"/>
              </a:spcBef>
              <a:buNone/>
            </a:pPr>
            <a:r>
              <a:rPr lang="es-ES" sz="4400" b="1" dirty="0">
                <a:solidFill>
                  <a:srgbClr val="7030A0"/>
                </a:solidFill>
              </a:rPr>
              <a:t>10 </a:t>
            </a:r>
            <a:r>
              <a:rPr lang="es-ES" sz="3200" b="1" dirty="0">
                <a:solidFill>
                  <a:schemeClr val="accent2"/>
                </a:solidFill>
              </a:rPr>
              <a:t>días después de que Jesús sube al Cielo, </a:t>
            </a:r>
          </a:p>
          <a:p>
            <a:pPr marL="45720" indent="0" algn="ctr">
              <a:lnSpc>
                <a:spcPct val="100000"/>
              </a:lnSpc>
              <a:spcBef>
                <a:spcPts val="600"/>
              </a:spcBef>
              <a:buNone/>
            </a:pPr>
            <a:r>
              <a:rPr lang="es-ES" sz="3200" b="1" dirty="0">
                <a:solidFill>
                  <a:schemeClr val="accent2"/>
                </a:solidFill>
              </a:rPr>
              <a:t>los discípulos estaban reunidos en un cuarto, </a:t>
            </a:r>
          </a:p>
          <a:p>
            <a:pPr marL="45720" indent="0" algn="ctr">
              <a:lnSpc>
                <a:spcPct val="100000"/>
              </a:lnSpc>
              <a:spcBef>
                <a:spcPts val="600"/>
              </a:spcBef>
              <a:buNone/>
            </a:pPr>
            <a:r>
              <a:rPr lang="es-ES" sz="3200" b="1" dirty="0">
                <a:solidFill>
                  <a:schemeClr val="accent2"/>
                </a:solidFill>
              </a:rPr>
              <a:t>escondidos de los que los perseguían. </a:t>
            </a:r>
          </a:p>
          <a:p>
            <a:pPr marL="45720" indent="0" algn="ctr">
              <a:lnSpc>
                <a:spcPct val="100000"/>
              </a:lnSpc>
              <a:spcBef>
                <a:spcPts val="600"/>
              </a:spcBef>
              <a:buNone/>
            </a:pPr>
            <a:r>
              <a:rPr lang="es-ES" sz="3200" b="1" dirty="0">
                <a:solidFill>
                  <a:schemeClr val="accent2"/>
                </a:solidFill>
              </a:rPr>
              <a:t>¿Qué paso?</a:t>
            </a:r>
            <a:endParaRPr lang="es-PE" sz="3200" b="1" dirty="0">
              <a:solidFill>
                <a:schemeClr val="accent2"/>
              </a:solidFill>
            </a:endParaRPr>
          </a:p>
        </p:txBody>
      </p:sp>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4018924" y="1169976"/>
            <a:ext cx="3630104" cy="5259853"/>
          </a:xfrm>
        </p:spPr>
        <p:txBody>
          <a:bodyPr>
            <a:noAutofit/>
          </a:bodyPr>
          <a:lstStyle/>
          <a:p>
            <a:r>
              <a:rPr lang="es-ES" sz="2400" b="1" dirty="0">
                <a:solidFill>
                  <a:srgbClr val="FF0000"/>
                </a:solidFill>
              </a:rPr>
              <a:t>Se oyó un gran ruido como de un viento fuerte; </a:t>
            </a:r>
          </a:p>
          <a:p>
            <a:r>
              <a:rPr lang="es-ES" sz="2400" b="1" dirty="0">
                <a:solidFill>
                  <a:srgbClr val="FF0000"/>
                </a:solidFill>
              </a:rPr>
              <a:t>Aparecieron lenguas de fuego sobre cada uno de ellos; </a:t>
            </a:r>
          </a:p>
          <a:p>
            <a:r>
              <a:rPr lang="es-ES" sz="2400" b="1" dirty="0">
                <a:solidFill>
                  <a:srgbClr val="FF0000"/>
                </a:solidFill>
              </a:rPr>
              <a:t>Se llenaron del Espíritu Santo y hablaban otros idiomas para que todos en Jerusalén que fueron a ver lo que pasaba entendieran las maravillas de Dios.</a:t>
            </a:r>
            <a:endParaRPr lang="es-PE" sz="2400" b="1" dirty="0">
              <a:solidFill>
                <a:srgbClr val="FF0000"/>
              </a:solidFill>
            </a:endParaRPr>
          </a:p>
        </p:txBody>
      </p:sp>
      <p:pic>
        <p:nvPicPr>
          <p:cNvPr id="5" name="Marcador de contenido 6">
            <a:extLst>
              <a:ext uri="{FF2B5EF4-FFF2-40B4-BE49-F238E27FC236}">
                <a16:creationId xmlns:a16="http://schemas.microsoft.com/office/drawing/2014/main" id="{50A84399-9F27-40D3-81D0-B45994C17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74">
            <a:off x="8317646" y="1071997"/>
            <a:ext cx="3243447" cy="2986675"/>
          </a:xfrm>
          <a:prstGeom prst="rect">
            <a:avLst/>
          </a:prstGeom>
          <a:ln>
            <a:noFill/>
          </a:ln>
          <a:effectLst>
            <a:softEdge rad="112500"/>
          </a:effectLst>
        </p:spPr>
      </p:pic>
      <p:pic>
        <p:nvPicPr>
          <p:cNvPr id="2050" name="Picture 2" descr="Dibujos animados nube sopla viento: vectores, gráficos, imágenes  vectoriales | Depositphotos®">
            <a:extLst>
              <a:ext uri="{FF2B5EF4-FFF2-40B4-BE49-F238E27FC236}">
                <a16:creationId xmlns:a16="http://schemas.microsoft.com/office/drawing/2014/main" id="{66A282A6-211B-436F-8E7C-F5A7325BF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4121">
            <a:off x="477760" y="1709718"/>
            <a:ext cx="3179675" cy="41301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F17DA0-0564-1C34-8843-C761196EFA05}"/>
              </a:ext>
            </a:extLst>
          </p:cNvPr>
          <p:cNvSpPr txBox="1"/>
          <p:nvPr/>
        </p:nvSpPr>
        <p:spPr>
          <a:xfrm rot="20210536">
            <a:off x="2091691" y="6023164"/>
            <a:ext cx="1085850" cy="461665"/>
          </a:xfrm>
          <a:prstGeom prst="rect">
            <a:avLst/>
          </a:prstGeom>
          <a:noFill/>
        </p:spPr>
        <p:txBody>
          <a:bodyPr wrap="square" rtlCol="0">
            <a:spAutoFit/>
          </a:bodyPr>
          <a:lstStyle/>
          <a:p>
            <a:r>
              <a:rPr lang="en-US" sz="2400" b="1" dirty="0">
                <a:solidFill>
                  <a:srgbClr val="FFC000"/>
                </a:solidFill>
              </a:rPr>
              <a:t>Chao</a:t>
            </a:r>
          </a:p>
        </p:txBody>
      </p:sp>
      <p:sp>
        <p:nvSpPr>
          <p:cNvPr id="6" name="TextBox 5">
            <a:extLst>
              <a:ext uri="{FF2B5EF4-FFF2-40B4-BE49-F238E27FC236}">
                <a16:creationId xmlns:a16="http://schemas.microsoft.com/office/drawing/2014/main" id="{E46FBE10-BA54-4707-744F-509BBBB0CE86}"/>
              </a:ext>
            </a:extLst>
          </p:cNvPr>
          <p:cNvSpPr txBox="1"/>
          <p:nvPr/>
        </p:nvSpPr>
        <p:spPr>
          <a:xfrm>
            <a:off x="3659661" y="6349406"/>
            <a:ext cx="1085850" cy="461665"/>
          </a:xfrm>
          <a:prstGeom prst="rect">
            <a:avLst/>
          </a:prstGeom>
          <a:noFill/>
        </p:spPr>
        <p:txBody>
          <a:bodyPr wrap="square" rtlCol="0">
            <a:spAutoFit/>
          </a:bodyPr>
          <a:lstStyle/>
          <a:p>
            <a:r>
              <a:rPr lang="en-US" sz="2400" b="1" dirty="0">
                <a:solidFill>
                  <a:srgbClr val="00B0F0"/>
                </a:solidFill>
              </a:rPr>
              <a:t>Hola</a:t>
            </a:r>
          </a:p>
        </p:txBody>
      </p:sp>
      <p:sp>
        <p:nvSpPr>
          <p:cNvPr id="7" name="TextBox 6">
            <a:extLst>
              <a:ext uri="{FF2B5EF4-FFF2-40B4-BE49-F238E27FC236}">
                <a16:creationId xmlns:a16="http://schemas.microsoft.com/office/drawing/2014/main" id="{01AC6085-F504-C2BE-ABAF-BE18941BCFE5}"/>
              </a:ext>
            </a:extLst>
          </p:cNvPr>
          <p:cNvSpPr txBox="1"/>
          <p:nvPr/>
        </p:nvSpPr>
        <p:spPr>
          <a:xfrm>
            <a:off x="5451548" y="6361090"/>
            <a:ext cx="1401985" cy="461665"/>
          </a:xfrm>
          <a:prstGeom prst="rect">
            <a:avLst/>
          </a:prstGeom>
          <a:noFill/>
        </p:spPr>
        <p:txBody>
          <a:bodyPr wrap="square" rtlCol="0">
            <a:spAutoFit/>
          </a:bodyPr>
          <a:lstStyle/>
          <a:p>
            <a:r>
              <a:rPr lang="en-US" sz="2400" b="1" dirty="0">
                <a:solidFill>
                  <a:srgbClr val="92D050"/>
                </a:solidFill>
              </a:rPr>
              <a:t>Bonjour</a:t>
            </a:r>
          </a:p>
        </p:txBody>
      </p:sp>
      <p:sp>
        <p:nvSpPr>
          <p:cNvPr id="8" name="TextBox 7">
            <a:extLst>
              <a:ext uri="{FF2B5EF4-FFF2-40B4-BE49-F238E27FC236}">
                <a16:creationId xmlns:a16="http://schemas.microsoft.com/office/drawing/2014/main" id="{51C5AC01-52CE-A666-273C-0B1A36501BE1}"/>
              </a:ext>
            </a:extLst>
          </p:cNvPr>
          <p:cNvSpPr txBox="1"/>
          <p:nvPr/>
        </p:nvSpPr>
        <p:spPr>
          <a:xfrm rot="813635">
            <a:off x="7511778" y="6100349"/>
            <a:ext cx="1305845" cy="461665"/>
          </a:xfrm>
          <a:prstGeom prst="rect">
            <a:avLst/>
          </a:prstGeom>
          <a:noFill/>
        </p:spPr>
        <p:txBody>
          <a:bodyPr wrap="square" rtlCol="0">
            <a:spAutoFit/>
          </a:bodyPr>
          <a:lstStyle/>
          <a:p>
            <a:r>
              <a:rPr lang="en-US" sz="2400" b="1" dirty="0">
                <a:solidFill>
                  <a:srgbClr val="7030A0"/>
                </a:solidFill>
              </a:rPr>
              <a:t>Shalom</a:t>
            </a:r>
          </a:p>
        </p:txBody>
      </p:sp>
      <p:pic>
        <p:nvPicPr>
          <p:cNvPr id="3" name="Picture 2" descr="Person speaking symbol in a circle - Free business icons">
            <a:extLst>
              <a:ext uri="{FF2B5EF4-FFF2-40B4-BE49-F238E27FC236}">
                <a16:creationId xmlns:a16="http://schemas.microsoft.com/office/drawing/2014/main" id="{FD6D16DA-326A-ABE1-DB74-11AB7BD09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3668" y="4161059"/>
            <a:ext cx="2430863" cy="24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heel(1)">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83989-CCF9-4805-BEFE-E1D5668928E8}"/>
              </a:ext>
            </a:extLst>
          </p:cNvPr>
          <p:cNvSpPr>
            <a:spLocks noGrp="1"/>
          </p:cNvSpPr>
          <p:nvPr>
            <p:ph sz="half" idx="1"/>
          </p:nvPr>
        </p:nvSpPr>
        <p:spPr>
          <a:xfrm>
            <a:off x="186531" y="1857786"/>
            <a:ext cx="4572000" cy="3142427"/>
          </a:xfrm>
        </p:spPr>
        <p:txBody>
          <a:bodyPr>
            <a:noAutofit/>
          </a:bodyPr>
          <a:lstStyle/>
          <a:p>
            <a:pPr marL="45720" indent="0" algn="ctr">
              <a:buNone/>
            </a:pPr>
            <a:r>
              <a:rPr lang="es-ES" sz="2800" b="1" dirty="0">
                <a:solidFill>
                  <a:srgbClr val="0070C0"/>
                </a:solidFill>
              </a:rPr>
              <a:t>Jesús envía el Espíritu Santo que aleja todo miedo y convierte a los discípulos en proclamadores de la Resurrección de Jesús. </a:t>
            </a:r>
          </a:p>
          <a:p>
            <a:pPr marL="45720" indent="0" algn="ctr">
              <a:buNone/>
            </a:pPr>
            <a:r>
              <a:rPr lang="es-ES" sz="2800" b="1" dirty="0">
                <a:solidFill>
                  <a:srgbClr val="00B0F0"/>
                </a:solidFill>
              </a:rPr>
              <a:t>Nos explican que los dones y talentos de cada uno son distintos, pero todos estamos llamados a servir a Dios.</a:t>
            </a:r>
            <a:endParaRPr lang="es-PE" sz="2800" b="1" dirty="0">
              <a:solidFill>
                <a:srgbClr val="00B0F0"/>
              </a:solidFill>
            </a:endParaRPr>
          </a:p>
        </p:txBody>
      </p:sp>
      <p:pic>
        <p:nvPicPr>
          <p:cNvPr id="4" name="Imagen 3">
            <a:extLst>
              <a:ext uri="{FF2B5EF4-FFF2-40B4-BE49-F238E27FC236}">
                <a16:creationId xmlns:a16="http://schemas.microsoft.com/office/drawing/2014/main" id="{4B359778-EE25-4980-9F54-904178DCD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018" y="1666454"/>
            <a:ext cx="5964653" cy="4634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99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83989-CCF9-4805-BEFE-E1D5668928E8}"/>
              </a:ext>
            </a:extLst>
          </p:cNvPr>
          <p:cNvSpPr>
            <a:spLocks noGrp="1"/>
          </p:cNvSpPr>
          <p:nvPr>
            <p:ph sz="half" idx="1"/>
          </p:nvPr>
        </p:nvSpPr>
        <p:spPr>
          <a:xfrm>
            <a:off x="0" y="2795451"/>
            <a:ext cx="12191999" cy="1802428"/>
          </a:xfrm>
        </p:spPr>
        <p:txBody>
          <a:bodyPr>
            <a:normAutofit/>
          </a:bodyPr>
          <a:lstStyle/>
          <a:p>
            <a:pPr marL="45720" indent="0" algn="ctr">
              <a:lnSpc>
                <a:spcPct val="100000"/>
              </a:lnSpc>
              <a:spcBef>
                <a:spcPts val="600"/>
              </a:spcBef>
              <a:buNone/>
            </a:pPr>
            <a:r>
              <a:rPr lang="es-ES" sz="3200" b="1" dirty="0">
                <a:solidFill>
                  <a:schemeClr val="accent2"/>
                </a:solidFill>
              </a:rPr>
              <a:t>¿Qué talentos tienes para poner </a:t>
            </a:r>
          </a:p>
          <a:p>
            <a:pPr marL="45720" indent="0" algn="ctr">
              <a:lnSpc>
                <a:spcPct val="100000"/>
              </a:lnSpc>
              <a:spcBef>
                <a:spcPts val="600"/>
              </a:spcBef>
              <a:buNone/>
            </a:pPr>
            <a:r>
              <a:rPr lang="es-ES" sz="3200" b="1" dirty="0">
                <a:solidFill>
                  <a:schemeClr val="accent2"/>
                </a:solidFill>
              </a:rPr>
              <a:t>en el servicio de Dios?</a:t>
            </a:r>
            <a:endParaRPr lang="es-PE" sz="3200" b="1" dirty="0">
              <a:solidFill>
                <a:schemeClr val="accent2"/>
              </a:solidFill>
            </a:endParaRPr>
          </a:p>
        </p:txBody>
      </p:sp>
    </p:spTree>
    <p:extLst>
      <p:ext uri="{BB962C8B-B14F-4D97-AF65-F5344CB8AC3E}">
        <p14:creationId xmlns:p14="http://schemas.microsoft.com/office/powerpoint/2010/main" val="113368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ACTIVIDADES</a:t>
            </a:r>
          </a:p>
        </p:txBody>
      </p:sp>
    </p:spTree>
    <p:extLst>
      <p:ext uri="{BB962C8B-B14F-4D97-AF65-F5344CB8AC3E}">
        <p14:creationId xmlns:p14="http://schemas.microsoft.com/office/powerpoint/2010/main" val="4167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0B03-8652-CA8A-DB2F-57FA37860253}"/>
              </a:ext>
            </a:extLst>
          </p:cNvPr>
          <p:cNvSpPr>
            <a:spLocks noGrp="1"/>
          </p:cNvSpPr>
          <p:nvPr>
            <p:ph type="title"/>
          </p:nvPr>
        </p:nvSpPr>
        <p:spPr>
          <a:xfrm>
            <a:off x="2194766" y="0"/>
            <a:ext cx="9372600" cy="502024"/>
          </a:xfrm>
        </p:spPr>
        <p:txBody>
          <a:bodyPr>
            <a:normAutofit/>
          </a:bodyPr>
          <a:lstStyle/>
          <a:p>
            <a:r>
              <a:rPr lang="es-PY" sz="2200" dirty="0"/>
              <a:t>¿Qué es Pentecostés? Niños Católicos</a:t>
            </a:r>
            <a:r>
              <a:rPr lang="es-PY" sz="2200" dirty="0">
                <a:hlinkClick r:id="rId3"/>
              </a:rPr>
              <a:t>, https://youtu.be/ya4gxkCfECU</a:t>
            </a:r>
            <a:endParaRPr lang="es-PY" sz="2200" dirty="0"/>
          </a:p>
        </p:txBody>
      </p:sp>
      <p:pic>
        <p:nvPicPr>
          <p:cNvPr id="3" name="Online Media 2" title="Niños Católicos - ¿Qué es Pentecostés? Pentecostés ciclo A">
            <a:hlinkClick r:id="" action="ppaction://media"/>
            <a:extLst>
              <a:ext uri="{FF2B5EF4-FFF2-40B4-BE49-F238E27FC236}">
                <a16:creationId xmlns:a16="http://schemas.microsoft.com/office/drawing/2014/main" id="{067C9695-F892-26FA-95B1-A9E161441743}"/>
              </a:ext>
            </a:extLst>
          </p:cNvPr>
          <p:cNvPicPr>
            <a:picLocks noRot="1" noChangeAspect="1"/>
          </p:cNvPicPr>
          <p:nvPr>
            <a:videoFile r:link="rId1"/>
          </p:nvPr>
        </p:nvPicPr>
        <p:blipFill>
          <a:blip r:embed="rId4"/>
          <a:stretch>
            <a:fillRect/>
          </a:stretch>
        </p:blipFill>
        <p:spPr>
          <a:xfrm>
            <a:off x="0" y="502024"/>
            <a:ext cx="12192000" cy="6371216"/>
          </a:xfrm>
          <a:prstGeom prst="rect">
            <a:avLst/>
          </a:prstGeom>
        </p:spPr>
      </p:pic>
    </p:spTree>
    <p:extLst>
      <p:ext uri="{BB962C8B-B14F-4D97-AF65-F5344CB8AC3E}">
        <p14:creationId xmlns:p14="http://schemas.microsoft.com/office/powerpoint/2010/main" val="20544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7A6E09-750B-4714-B66D-2EE7695769D3}"/>
              </a:ext>
            </a:extLst>
          </p:cNvPr>
          <p:cNvSpPr>
            <a:spLocks noGrp="1"/>
          </p:cNvSpPr>
          <p:nvPr>
            <p:ph sz="half" idx="1"/>
          </p:nvPr>
        </p:nvSpPr>
        <p:spPr>
          <a:xfrm>
            <a:off x="1473832" y="35127"/>
            <a:ext cx="8812696" cy="1225629"/>
          </a:xfrm>
        </p:spPr>
        <p:txBody>
          <a:bodyPr>
            <a:normAutofit/>
          </a:bodyPr>
          <a:lstStyle/>
          <a:p>
            <a:pPr marL="45720" indent="0" algn="ctr">
              <a:buNone/>
            </a:pPr>
            <a:r>
              <a:rPr lang="es-ES" sz="3600" dirty="0">
                <a:ln w="0"/>
                <a:solidFill>
                  <a:srgbClr val="B41A1B"/>
                </a:solidFill>
                <a:effectLst>
                  <a:reflection blurRad="6350" stA="53000" endA="300" endPos="35500" dir="5400000" sy="-90000" algn="bl" rotWithShape="0"/>
                </a:effectLst>
                <a:latin typeface="Amaranth" panose="02000503050000020004" pitchFamily="50" charset="0"/>
              </a:rPr>
              <a:t>El Espíritu Santo nos deja regalos o dones en nuestro Corazón. Oremos por estos dones.</a:t>
            </a:r>
            <a:endParaRPr lang="es-PE" sz="3600" dirty="0">
              <a:ln w="0"/>
              <a:solidFill>
                <a:srgbClr val="B41A1B"/>
              </a:solidFill>
              <a:effectLst>
                <a:reflection blurRad="6350" stA="53000" endA="300" endPos="35500" dir="5400000" sy="-90000" algn="bl" rotWithShape="0"/>
              </a:effectLst>
              <a:latin typeface="Amaranth" panose="02000503050000020004" pitchFamily="50" charset="0"/>
            </a:endParaRPr>
          </a:p>
        </p:txBody>
      </p:sp>
      <p:pic>
        <p:nvPicPr>
          <p:cNvPr id="6" name="Imagen 5">
            <a:extLst>
              <a:ext uri="{FF2B5EF4-FFF2-40B4-BE49-F238E27FC236}">
                <a16:creationId xmlns:a16="http://schemas.microsoft.com/office/drawing/2014/main" id="{AA35E609-2E59-4934-B155-DAC3813D5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8506">
            <a:off x="843539" y="1166452"/>
            <a:ext cx="2040080" cy="2939157"/>
          </a:xfrm>
          <a:prstGeom prst="rect">
            <a:avLst/>
          </a:prstGeom>
        </p:spPr>
      </p:pic>
      <p:pic>
        <p:nvPicPr>
          <p:cNvPr id="8" name="Imagen 7">
            <a:extLst>
              <a:ext uri="{FF2B5EF4-FFF2-40B4-BE49-F238E27FC236}">
                <a16:creationId xmlns:a16="http://schemas.microsoft.com/office/drawing/2014/main" id="{12457192-C3D1-472F-AB3B-D82F71974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9963">
            <a:off x="3677645" y="1089943"/>
            <a:ext cx="2231716" cy="2985695"/>
          </a:xfrm>
          <a:prstGeom prst="rect">
            <a:avLst/>
          </a:prstGeom>
        </p:spPr>
      </p:pic>
      <p:pic>
        <p:nvPicPr>
          <p:cNvPr id="11" name="Imagen 10">
            <a:extLst>
              <a:ext uri="{FF2B5EF4-FFF2-40B4-BE49-F238E27FC236}">
                <a16:creationId xmlns:a16="http://schemas.microsoft.com/office/drawing/2014/main" id="{FC8740E0-CD00-4858-9EF0-E25F413F7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7554">
            <a:off x="6198727" y="1394609"/>
            <a:ext cx="3197343" cy="2738337"/>
          </a:xfrm>
          <a:prstGeom prst="rect">
            <a:avLst/>
          </a:prstGeom>
        </p:spPr>
      </p:pic>
      <p:pic>
        <p:nvPicPr>
          <p:cNvPr id="13" name="Imagen 12">
            <a:extLst>
              <a:ext uri="{FF2B5EF4-FFF2-40B4-BE49-F238E27FC236}">
                <a16:creationId xmlns:a16="http://schemas.microsoft.com/office/drawing/2014/main" id="{8E4FECE2-A47B-4062-B6E2-D4472958F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18761">
            <a:off x="587125" y="3998906"/>
            <a:ext cx="3364028" cy="2525380"/>
          </a:xfrm>
          <a:prstGeom prst="rect">
            <a:avLst/>
          </a:prstGeom>
        </p:spPr>
      </p:pic>
      <p:pic>
        <p:nvPicPr>
          <p:cNvPr id="15" name="Imagen 14">
            <a:extLst>
              <a:ext uri="{FF2B5EF4-FFF2-40B4-BE49-F238E27FC236}">
                <a16:creationId xmlns:a16="http://schemas.microsoft.com/office/drawing/2014/main" id="{A3AD43E5-20F4-43E8-BA2C-0567C9D13E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8432">
            <a:off x="3744591" y="4328093"/>
            <a:ext cx="3416721" cy="2136487"/>
          </a:xfrm>
          <a:prstGeom prst="rect">
            <a:avLst/>
          </a:prstGeom>
        </p:spPr>
      </p:pic>
      <p:pic>
        <p:nvPicPr>
          <p:cNvPr id="17" name="Imagen 16">
            <a:extLst>
              <a:ext uri="{FF2B5EF4-FFF2-40B4-BE49-F238E27FC236}">
                <a16:creationId xmlns:a16="http://schemas.microsoft.com/office/drawing/2014/main" id="{7E345815-F0C9-4B9C-8CCF-6D038CFB8C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561405">
            <a:off x="7396577" y="4095810"/>
            <a:ext cx="3250781" cy="2434867"/>
          </a:xfrm>
          <a:prstGeom prst="rect">
            <a:avLst/>
          </a:prstGeom>
        </p:spPr>
      </p:pic>
      <p:pic>
        <p:nvPicPr>
          <p:cNvPr id="19" name="Imagen 18">
            <a:extLst>
              <a:ext uri="{FF2B5EF4-FFF2-40B4-BE49-F238E27FC236}">
                <a16:creationId xmlns:a16="http://schemas.microsoft.com/office/drawing/2014/main" id="{66C1CB49-CCCB-43CD-8D28-D7498F1A53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21614">
            <a:off x="9269861" y="1472474"/>
            <a:ext cx="3039249" cy="2312785"/>
          </a:xfrm>
          <a:prstGeom prst="rect">
            <a:avLst/>
          </a:prstGeom>
        </p:spPr>
      </p:pic>
      <p:pic>
        <p:nvPicPr>
          <p:cNvPr id="21" name="Imagen 20">
            <a:extLst>
              <a:ext uri="{FF2B5EF4-FFF2-40B4-BE49-F238E27FC236}">
                <a16:creationId xmlns:a16="http://schemas.microsoft.com/office/drawing/2014/main" id="{6AAEF3B7-2FA4-4695-B345-0815DA5753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9655" y="46168"/>
            <a:ext cx="1970807" cy="1688288"/>
          </a:xfrm>
          <a:prstGeom prst="rect">
            <a:avLst/>
          </a:prstGeom>
        </p:spPr>
      </p:pic>
      <p:sp>
        <p:nvSpPr>
          <p:cNvPr id="2" name="TextBox 1">
            <a:extLst>
              <a:ext uri="{FF2B5EF4-FFF2-40B4-BE49-F238E27FC236}">
                <a16:creationId xmlns:a16="http://schemas.microsoft.com/office/drawing/2014/main" id="{E53D299F-58B3-4E61-B1A9-DCD01B9361DE}"/>
              </a:ext>
            </a:extLst>
          </p:cNvPr>
          <p:cNvSpPr txBox="1"/>
          <p:nvPr/>
        </p:nvSpPr>
        <p:spPr>
          <a:xfrm rot="18704996">
            <a:off x="1005354" y="5918618"/>
            <a:ext cx="1109089" cy="261610"/>
          </a:xfrm>
          <a:prstGeom prst="rect">
            <a:avLst/>
          </a:prstGeom>
          <a:solidFill>
            <a:srgbClr val="FFFF66"/>
          </a:solidFill>
        </p:spPr>
        <p:txBody>
          <a:bodyPr wrap="square" rtlCol="0">
            <a:spAutoFit/>
          </a:bodyPr>
          <a:lstStyle/>
          <a:p>
            <a:pPr algn="r"/>
            <a:r>
              <a:rPr lang="en-US" sz="1100" b="1" u="sng" dirty="0">
                <a:solidFill>
                  <a:schemeClr val="tx2"/>
                </a:solidFill>
                <a:latin typeface="Comic Sans MS" panose="030F0702030302020204" pitchFamily="66" charset="0"/>
                <a:ea typeface="Verdana" panose="020B0604030504040204" pitchFamily="34" charset="0"/>
              </a:rPr>
              <a:t>FORTALEZA </a:t>
            </a:r>
          </a:p>
        </p:txBody>
      </p:sp>
      <p:sp>
        <p:nvSpPr>
          <p:cNvPr id="14" name="TextBox 13">
            <a:extLst>
              <a:ext uri="{FF2B5EF4-FFF2-40B4-BE49-F238E27FC236}">
                <a16:creationId xmlns:a16="http://schemas.microsoft.com/office/drawing/2014/main" id="{36BF0BC3-C922-48C7-95A2-5328757112CE}"/>
              </a:ext>
            </a:extLst>
          </p:cNvPr>
          <p:cNvSpPr txBox="1"/>
          <p:nvPr/>
        </p:nvSpPr>
        <p:spPr>
          <a:xfrm rot="19062711">
            <a:off x="6436594" y="3144524"/>
            <a:ext cx="1223979" cy="238527"/>
          </a:xfrm>
          <a:prstGeom prst="rect">
            <a:avLst/>
          </a:prstGeom>
          <a:solidFill>
            <a:srgbClr val="FFFF66"/>
          </a:solidFill>
        </p:spPr>
        <p:txBody>
          <a:bodyPr wrap="square" rtlCol="0">
            <a:spAutoFit/>
          </a:bodyPr>
          <a:lstStyle/>
          <a:p>
            <a:pPr algn="r"/>
            <a:r>
              <a:rPr lang="en-US" sz="950" b="1" u="sng" dirty="0">
                <a:solidFill>
                  <a:schemeClr val="tx2"/>
                </a:solidFill>
                <a:latin typeface="Comic Sans MS" panose="030F0702030302020204" pitchFamily="66" charset="0"/>
                <a:ea typeface="Verdana" panose="020B0604030504040204" pitchFamily="34" charset="0"/>
              </a:rPr>
              <a:t>TEMOR A DIOS</a:t>
            </a:r>
          </a:p>
        </p:txBody>
      </p:sp>
      <p:sp>
        <p:nvSpPr>
          <p:cNvPr id="16" name="TextBox 15">
            <a:extLst>
              <a:ext uri="{FF2B5EF4-FFF2-40B4-BE49-F238E27FC236}">
                <a16:creationId xmlns:a16="http://schemas.microsoft.com/office/drawing/2014/main" id="{4CFF7813-D37C-44DB-8B79-4AD2903A6129}"/>
              </a:ext>
            </a:extLst>
          </p:cNvPr>
          <p:cNvSpPr txBox="1"/>
          <p:nvPr/>
        </p:nvSpPr>
        <p:spPr>
          <a:xfrm rot="18704996">
            <a:off x="1294367" y="6218747"/>
            <a:ext cx="528034" cy="223302"/>
          </a:xfrm>
          <a:prstGeom prst="rect">
            <a:avLst/>
          </a:prstGeom>
          <a:solidFill>
            <a:srgbClr val="FFFF66"/>
          </a:solidFill>
        </p:spPr>
        <p:txBody>
          <a:bodyPr wrap="square" rtlCol="0">
            <a:spAutoFit/>
          </a:bodyPr>
          <a:lstStyle/>
          <a:p>
            <a:pPr algn="r"/>
            <a:endParaRPr lang="en-US" sz="1100" b="1" u="sng" dirty="0">
              <a:solidFill>
                <a:schemeClr val="tx2"/>
              </a:solidFill>
              <a:latin typeface="Comic Sans MS" panose="030F0702030302020204" pitchFamily="66" charset="0"/>
              <a:ea typeface="Verdana" panose="020B0604030504040204" pitchFamily="34" charset="0"/>
            </a:endParaRP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5" name="Marcador de contenido 2">
            <a:extLst>
              <a:ext uri="{FF2B5EF4-FFF2-40B4-BE49-F238E27FC236}">
                <a16:creationId xmlns:a16="http://schemas.microsoft.com/office/drawing/2014/main" id="{6234B644-346C-4BF8-9416-561059AD71E7}"/>
              </a:ext>
            </a:extLst>
          </p:cNvPr>
          <p:cNvSpPr>
            <a:spLocks noGrp="1"/>
          </p:cNvSpPr>
          <p:nvPr>
            <p:ph sz="half" idx="1"/>
          </p:nvPr>
        </p:nvSpPr>
        <p:spPr>
          <a:xfrm>
            <a:off x="1643471" y="10148"/>
            <a:ext cx="9828074" cy="1071094"/>
          </a:xfrm>
        </p:spPr>
        <p:txBody>
          <a:bodyPr>
            <a:normAutofit lnSpcReduction="10000"/>
          </a:bodyPr>
          <a:lstStyle/>
          <a:p>
            <a:pPr marL="45720" indent="0" algn="ctr">
              <a:buNone/>
            </a:pPr>
            <a:r>
              <a:rPr lang="es-ES" sz="3600" dirty="0">
                <a:ln w="0"/>
                <a:solidFill>
                  <a:srgbClr val="B41A1B"/>
                </a:solidFill>
                <a:effectLst>
                  <a:reflection blurRad="6350" stA="53000" endA="300" endPos="35500" dir="5400000" sy="-90000" algn="bl" rotWithShape="0"/>
                </a:effectLst>
                <a:latin typeface="Amaranth" panose="02000503050000020004" pitchFamily="50" charset="0"/>
              </a:rPr>
              <a:t>Cuando tenemos al Espíritu Santo en nuestro Corazón, damos frutos buenos.</a:t>
            </a:r>
            <a:endParaRPr lang="es-PE" sz="3600" dirty="0">
              <a:ln w="0"/>
              <a:solidFill>
                <a:srgbClr val="B41A1B"/>
              </a:solidFill>
              <a:effectLst>
                <a:reflection blurRad="6350" stA="53000" endA="300" endPos="35500" dir="5400000" sy="-90000" algn="bl" rotWithShape="0"/>
              </a:effectLst>
              <a:latin typeface="Amaranth" panose="02000503050000020004" pitchFamily="50" charset="0"/>
            </a:endParaRPr>
          </a:p>
        </p:txBody>
      </p:sp>
      <p:sp>
        <p:nvSpPr>
          <p:cNvPr id="13" name="Rectángulo 12">
            <a:extLst>
              <a:ext uri="{FF2B5EF4-FFF2-40B4-BE49-F238E27FC236}">
                <a16:creationId xmlns:a16="http://schemas.microsoft.com/office/drawing/2014/main" id="{764F65BC-5D52-4AD1-90A9-48F25FFC8096}"/>
              </a:ext>
            </a:extLst>
          </p:cNvPr>
          <p:cNvSpPr/>
          <p:nvPr/>
        </p:nvSpPr>
        <p:spPr>
          <a:xfrm>
            <a:off x="0" y="6547449"/>
            <a:ext cx="12192000" cy="310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a:extLst>
              <a:ext uri="{FF2B5EF4-FFF2-40B4-BE49-F238E27FC236}">
                <a16:creationId xmlns:a16="http://schemas.microsoft.com/office/drawing/2014/main" id="{97F51AD3-CF10-4EDB-8CAB-451416DD9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506" y="1098038"/>
            <a:ext cx="6047117" cy="5820351"/>
          </a:xfrm>
          <a:prstGeom prst="rect">
            <a:avLst/>
          </a:prstGeom>
        </p:spPr>
      </p:pic>
      <p:pic>
        <p:nvPicPr>
          <p:cNvPr id="17" name="Imagen 16">
            <a:extLst>
              <a:ext uri="{FF2B5EF4-FFF2-40B4-BE49-F238E27FC236}">
                <a16:creationId xmlns:a16="http://schemas.microsoft.com/office/drawing/2014/main" id="{B503F7C4-3D53-4A3E-9C5B-8C0D23335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989" y="1113418"/>
            <a:ext cx="1390476" cy="1752381"/>
          </a:xfrm>
          <a:prstGeom prst="rect">
            <a:avLst/>
          </a:prstGeom>
        </p:spPr>
      </p:pic>
      <p:pic>
        <p:nvPicPr>
          <p:cNvPr id="19" name="Imagen 18">
            <a:extLst>
              <a:ext uri="{FF2B5EF4-FFF2-40B4-BE49-F238E27FC236}">
                <a16:creationId xmlns:a16="http://schemas.microsoft.com/office/drawing/2014/main" id="{B33450B8-7FBD-45A7-9A59-B8975DF02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876" y="1004657"/>
            <a:ext cx="1352381" cy="1847619"/>
          </a:xfrm>
          <a:prstGeom prst="rect">
            <a:avLst/>
          </a:prstGeom>
        </p:spPr>
      </p:pic>
      <p:pic>
        <p:nvPicPr>
          <p:cNvPr id="21" name="Imagen 20">
            <a:extLst>
              <a:ext uri="{FF2B5EF4-FFF2-40B4-BE49-F238E27FC236}">
                <a16:creationId xmlns:a16="http://schemas.microsoft.com/office/drawing/2014/main" id="{34E04C41-FD4E-4301-96FB-210123E32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4265" y="2426733"/>
            <a:ext cx="1561905" cy="1676190"/>
          </a:xfrm>
          <a:prstGeom prst="rect">
            <a:avLst/>
          </a:prstGeom>
        </p:spPr>
      </p:pic>
      <p:pic>
        <p:nvPicPr>
          <p:cNvPr id="23" name="Imagen 22">
            <a:extLst>
              <a:ext uri="{FF2B5EF4-FFF2-40B4-BE49-F238E27FC236}">
                <a16:creationId xmlns:a16="http://schemas.microsoft.com/office/drawing/2014/main" id="{DF0B3B42-00DF-421B-85EA-250957A2D0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8748" y="1150176"/>
            <a:ext cx="1352381" cy="1676190"/>
          </a:xfrm>
          <a:prstGeom prst="rect">
            <a:avLst/>
          </a:prstGeom>
        </p:spPr>
      </p:pic>
      <p:pic>
        <p:nvPicPr>
          <p:cNvPr id="25" name="Imagen 24">
            <a:extLst>
              <a:ext uri="{FF2B5EF4-FFF2-40B4-BE49-F238E27FC236}">
                <a16:creationId xmlns:a16="http://schemas.microsoft.com/office/drawing/2014/main" id="{D27DFA70-C60A-4F08-AA48-42C37287FE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463" y="2370118"/>
            <a:ext cx="1276190" cy="1638095"/>
          </a:xfrm>
          <a:prstGeom prst="rect">
            <a:avLst/>
          </a:prstGeom>
        </p:spPr>
      </p:pic>
      <p:pic>
        <p:nvPicPr>
          <p:cNvPr id="27" name="Imagen 26">
            <a:extLst>
              <a:ext uri="{FF2B5EF4-FFF2-40B4-BE49-F238E27FC236}">
                <a16:creationId xmlns:a16="http://schemas.microsoft.com/office/drawing/2014/main" id="{09DD8F02-8B68-4E65-8B50-E7221B789E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378" y="2259467"/>
            <a:ext cx="1200000" cy="1695238"/>
          </a:xfrm>
          <a:prstGeom prst="rect">
            <a:avLst/>
          </a:prstGeom>
        </p:spPr>
      </p:pic>
      <p:pic>
        <p:nvPicPr>
          <p:cNvPr id="29" name="Imagen 28">
            <a:extLst>
              <a:ext uri="{FF2B5EF4-FFF2-40B4-BE49-F238E27FC236}">
                <a16:creationId xmlns:a16="http://schemas.microsoft.com/office/drawing/2014/main" id="{CDDB6F21-3D0F-4884-8A74-A4CF5E567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6055" y="2535778"/>
            <a:ext cx="1523810" cy="1752381"/>
          </a:xfrm>
          <a:prstGeom prst="rect">
            <a:avLst/>
          </a:prstGeom>
        </p:spPr>
      </p:pic>
      <p:pic>
        <p:nvPicPr>
          <p:cNvPr id="31" name="Imagen 30">
            <a:extLst>
              <a:ext uri="{FF2B5EF4-FFF2-40B4-BE49-F238E27FC236}">
                <a16:creationId xmlns:a16="http://schemas.microsoft.com/office/drawing/2014/main" id="{E12DC6C6-EC5F-4CC8-90E1-130D78463B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0365" y="3564362"/>
            <a:ext cx="1314286" cy="1904762"/>
          </a:xfrm>
          <a:prstGeom prst="rect">
            <a:avLst/>
          </a:prstGeom>
        </p:spPr>
      </p:pic>
      <p:pic>
        <p:nvPicPr>
          <p:cNvPr id="37" name="Imagen 36">
            <a:extLst>
              <a:ext uri="{FF2B5EF4-FFF2-40B4-BE49-F238E27FC236}">
                <a16:creationId xmlns:a16="http://schemas.microsoft.com/office/drawing/2014/main" id="{89DEFAE2-37ED-4E53-9281-4633051648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4032" y="3807071"/>
            <a:ext cx="1381803" cy="1470760"/>
          </a:xfrm>
          <a:prstGeom prst="rect">
            <a:avLst/>
          </a:prstGeom>
        </p:spPr>
      </p:pic>
      <p:sp>
        <p:nvSpPr>
          <p:cNvPr id="14" name="Rectángulo: esquinas redondeadas 7">
            <a:extLst>
              <a:ext uri="{FF2B5EF4-FFF2-40B4-BE49-F238E27FC236}">
                <a16:creationId xmlns:a16="http://schemas.microsoft.com/office/drawing/2014/main" id="{505B7FC5-3D23-45D6-A3CC-AECC78E0C945}"/>
              </a:ext>
            </a:extLst>
          </p:cNvPr>
          <p:cNvSpPr/>
          <p:nvPr/>
        </p:nvSpPr>
        <p:spPr>
          <a:xfrm>
            <a:off x="8619181" y="2159567"/>
            <a:ext cx="3205038" cy="295754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PE" sz="2800" b="1" i="0" u="none" strike="noStrike" spc="50" baseline="0" dirty="0">
                <a:ln w="9525" cmpd="sng">
                  <a:solidFill>
                    <a:schemeClr val="accent1">
                      <a:lumMod val="50000"/>
                    </a:schemeClr>
                  </a:solidFill>
                  <a:prstDash val="solid"/>
                </a:ln>
                <a:solidFill>
                  <a:srgbClr val="70AD47">
                    <a:tint val="1000"/>
                  </a:srgbClr>
                </a:solidFill>
                <a:effectLst>
                  <a:glow rad="38100">
                    <a:schemeClr val="accent1">
                      <a:alpha val="40000"/>
                    </a:schemeClr>
                  </a:glow>
                </a:effectLst>
                <a:latin typeface="Abadi" panose="020B0604020104020204" pitchFamily="34" charset="0"/>
              </a:rPr>
              <a:t>ORACIÓN AL ESPÍRITU SANTO</a:t>
            </a:r>
          </a:p>
          <a:p>
            <a:pPr algn="ctr"/>
            <a:r>
              <a:rPr lang="es-PE" sz="1400" b="1" i="0" u="none" strike="noStrike" baseline="0" dirty="0">
                <a:solidFill>
                  <a:schemeClr val="bg1"/>
                </a:solidFill>
                <a:latin typeface="Abadi" panose="020B0604020104020204" pitchFamily="34" charset="0"/>
              </a:rPr>
              <a:t> </a:t>
            </a:r>
            <a:endParaRPr lang="es-PE" sz="2800" b="1" i="0" u="none" strike="noStrike" baseline="0" dirty="0">
              <a:solidFill>
                <a:schemeClr val="bg1"/>
              </a:solidFill>
              <a:latin typeface="Abadi" panose="020B0604020104020204" pitchFamily="34" charset="0"/>
            </a:endParaRPr>
          </a:p>
          <a:p>
            <a:pPr algn="ctr"/>
            <a:r>
              <a:rPr lang="es-PE" sz="1800" b="0" i="0" u="none" strike="noStrike" baseline="0" dirty="0">
                <a:solidFill>
                  <a:srgbClr val="000000"/>
                </a:solidFill>
                <a:latin typeface="Abadi" panose="020B0604020104020204" pitchFamily="34" charset="0"/>
              </a:rPr>
              <a:t>Ven, Espíritu Santo </a:t>
            </a:r>
          </a:p>
          <a:p>
            <a:pPr algn="ctr"/>
            <a:r>
              <a:rPr lang="es-ES" sz="1800" b="0" i="0" u="none" strike="noStrike" baseline="0" dirty="0">
                <a:solidFill>
                  <a:srgbClr val="000000"/>
                </a:solidFill>
                <a:latin typeface="Abadi" panose="020B0604020104020204" pitchFamily="34" charset="0"/>
              </a:rPr>
              <a:t>Ilumina nuestros corazones y llénalos con el fuego de tu Amor. Amen </a:t>
            </a:r>
            <a:endParaRPr lang="es-PE" dirty="0"/>
          </a:p>
        </p:txBody>
      </p:sp>
    </p:spTree>
    <p:extLst>
      <p:ext uri="{BB962C8B-B14F-4D97-AF65-F5344CB8AC3E}">
        <p14:creationId xmlns:p14="http://schemas.microsoft.com/office/powerpoint/2010/main" val="39607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5" name="Marcador de contenido 2">
            <a:extLst>
              <a:ext uri="{FF2B5EF4-FFF2-40B4-BE49-F238E27FC236}">
                <a16:creationId xmlns:a16="http://schemas.microsoft.com/office/drawing/2014/main" id="{6234B644-346C-4BF8-9416-561059AD71E7}"/>
              </a:ext>
            </a:extLst>
          </p:cNvPr>
          <p:cNvSpPr>
            <a:spLocks noGrp="1"/>
          </p:cNvSpPr>
          <p:nvPr>
            <p:ph sz="half" idx="1"/>
          </p:nvPr>
        </p:nvSpPr>
        <p:spPr>
          <a:xfrm>
            <a:off x="1181962" y="143087"/>
            <a:ext cx="11010037" cy="1421295"/>
          </a:xfrm>
        </p:spPr>
        <p:txBody>
          <a:bodyPr>
            <a:normAutofit fontScale="92500" lnSpcReduction="20000"/>
          </a:bodyPr>
          <a:lstStyle/>
          <a:p>
            <a:pPr marL="45720" indent="0" algn="ctr">
              <a:buNone/>
            </a:pPr>
            <a:r>
              <a:rPr lang="es-ES" sz="2800" dirty="0">
                <a:ln w="0"/>
                <a:solidFill>
                  <a:srgbClr val="B41A1B"/>
                </a:solidFill>
                <a:effectLst>
                  <a:reflection blurRad="6350" stA="53000" endA="300" endPos="35500" dir="5400000" sy="-90000" algn="bl" rotWithShape="0"/>
                </a:effectLst>
                <a:latin typeface="Amaranth" panose="02000503050000020004" pitchFamily="50" charset="0"/>
              </a:rPr>
              <a:t>Los símbolos del Espíritu Santo nos ayudan a conocer mejor al Espíritu Santo. </a:t>
            </a:r>
          </a:p>
          <a:p>
            <a:pPr marL="45720" indent="0" algn="ctr">
              <a:buNone/>
            </a:pPr>
            <a:r>
              <a:rPr lang="es-ES" sz="2800" dirty="0">
                <a:ln w="0"/>
                <a:solidFill>
                  <a:srgbClr val="00B0F0"/>
                </a:solidFill>
                <a:effectLst>
                  <a:reflection blurRad="6350" stA="53000" endA="300" endPos="35500" dir="5400000" sy="-90000" algn="bl" rotWithShape="0"/>
                </a:effectLst>
                <a:latin typeface="Amaranth" panose="02000503050000020004" pitchFamily="50" charset="0"/>
              </a:rPr>
              <a:t>	¿Pueden explicar como los símbolos representan el trabajo del </a:t>
            </a:r>
          </a:p>
          <a:p>
            <a:pPr marL="45720" indent="0" algn="ctr">
              <a:buNone/>
            </a:pPr>
            <a:r>
              <a:rPr lang="es-ES" sz="2800" dirty="0">
                <a:ln w="0"/>
                <a:solidFill>
                  <a:srgbClr val="00B0F0"/>
                </a:solidFill>
                <a:effectLst>
                  <a:reflection blurRad="6350" stA="53000" endA="300" endPos="35500" dir="5400000" sy="-90000" algn="bl" rotWithShape="0"/>
                </a:effectLst>
                <a:latin typeface="Amaranth" panose="02000503050000020004" pitchFamily="50" charset="0"/>
              </a:rPr>
              <a:t>Espíritu Santo en nosotros?</a:t>
            </a:r>
            <a:endParaRPr lang="es-PE" sz="2800" dirty="0">
              <a:ln w="0"/>
              <a:solidFill>
                <a:srgbClr val="00B0F0"/>
              </a:solidFill>
              <a:effectLst>
                <a:reflection blurRad="6350" stA="53000" endA="300" endPos="35500" dir="5400000" sy="-90000" algn="bl" rotWithShape="0"/>
              </a:effectLst>
              <a:latin typeface="Amaranth" panose="02000503050000020004" pitchFamily="50" charset="0"/>
            </a:endParaRPr>
          </a:p>
        </p:txBody>
      </p:sp>
      <p:pic>
        <p:nvPicPr>
          <p:cNvPr id="6" name="Imagen 5">
            <a:extLst>
              <a:ext uri="{FF2B5EF4-FFF2-40B4-BE49-F238E27FC236}">
                <a16:creationId xmlns:a16="http://schemas.microsoft.com/office/drawing/2014/main" id="{435190E4-EE43-4D40-A018-56DEFD018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3897" y="2582493"/>
            <a:ext cx="2562901" cy="1986312"/>
          </a:xfrm>
          <a:prstGeom prst="rect">
            <a:avLst/>
          </a:prstGeom>
        </p:spPr>
      </p:pic>
      <p:pic>
        <p:nvPicPr>
          <p:cNvPr id="18" name="Imagen 17">
            <a:extLst>
              <a:ext uri="{FF2B5EF4-FFF2-40B4-BE49-F238E27FC236}">
                <a16:creationId xmlns:a16="http://schemas.microsoft.com/office/drawing/2014/main" id="{2771290A-3C64-45EA-9F5D-93C4F3C22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450" y="1851489"/>
            <a:ext cx="4594774" cy="3573714"/>
          </a:xfrm>
          <a:prstGeom prst="rect">
            <a:avLst/>
          </a:prstGeom>
        </p:spPr>
      </p:pic>
      <p:pic>
        <p:nvPicPr>
          <p:cNvPr id="22" name="Imagen 21">
            <a:extLst>
              <a:ext uri="{FF2B5EF4-FFF2-40B4-BE49-F238E27FC236}">
                <a16:creationId xmlns:a16="http://schemas.microsoft.com/office/drawing/2014/main" id="{52E100CB-DDB9-4341-9482-004C8AEC6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167" y="2199120"/>
            <a:ext cx="2500819" cy="3068490"/>
          </a:xfrm>
          <a:prstGeom prst="rect">
            <a:avLst/>
          </a:prstGeom>
        </p:spPr>
      </p:pic>
      <p:pic>
        <p:nvPicPr>
          <p:cNvPr id="26" name="Imagen 25">
            <a:extLst>
              <a:ext uri="{FF2B5EF4-FFF2-40B4-BE49-F238E27FC236}">
                <a16:creationId xmlns:a16="http://schemas.microsoft.com/office/drawing/2014/main" id="{589B9F03-A02E-4669-B0D6-E872BC668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55" y="1590390"/>
            <a:ext cx="2447854" cy="3677220"/>
          </a:xfrm>
          <a:prstGeom prst="rect">
            <a:avLst/>
          </a:prstGeom>
        </p:spPr>
      </p:pic>
      <p:graphicFrame>
        <p:nvGraphicFramePr>
          <p:cNvPr id="28" name="Tabla 29">
            <a:extLst>
              <a:ext uri="{FF2B5EF4-FFF2-40B4-BE49-F238E27FC236}">
                <a16:creationId xmlns:a16="http://schemas.microsoft.com/office/drawing/2014/main" id="{C2783AAD-AFD3-4329-AA93-3E0B0ADAFD36}"/>
              </a:ext>
            </a:extLst>
          </p:cNvPr>
          <p:cNvGraphicFramePr>
            <a:graphicFrameLocks noGrp="1"/>
          </p:cNvGraphicFramePr>
          <p:nvPr>
            <p:extLst>
              <p:ext uri="{D42A27DB-BD31-4B8C-83A1-F6EECF244321}">
                <p14:modId xmlns:p14="http://schemas.microsoft.com/office/powerpoint/2010/main" val="3309584076"/>
              </p:ext>
            </p:extLst>
          </p:nvPr>
        </p:nvGraphicFramePr>
        <p:xfrm>
          <a:off x="381955" y="5056903"/>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VIENTO</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Impulsa a la acción</a:t>
                      </a:r>
                      <a:endParaRPr lang="es-PE" dirty="0"/>
                    </a:p>
                  </a:txBody>
                  <a:tcPr/>
                </a:tc>
                <a:extLst>
                  <a:ext uri="{0D108BD9-81ED-4DB2-BD59-A6C34878D82A}">
                    <a16:rowId xmlns:a16="http://schemas.microsoft.com/office/drawing/2014/main" val="80154412"/>
                  </a:ext>
                </a:extLst>
              </a:tr>
            </a:tbl>
          </a:graphicData>
        </a:graphic>
      </p:graphicFrame>
      <p:graphicFrame>
        <p:nvGraphicFramePr>
          <p:cNvPr id="32" name="Tabla 29">
            <a:extLst>
              <a:ext uri="{FF2B5EF4-FFF2-40B4-BE49-F238E27FC236}">
                <a16:creationId xmlns:a16="http://schemas.microsoft.com/office/drawing/2014/main" id="{1ADD14AA-602A-4B2C-9A47-F635026786D9}"/>
              </a:ext>
            </a:extLst>
          </p:cNvPr>
          <p:cNvGraphicFramePr>
            <a:graphicFrameLocks noGrp="1"/>
          </p:cNvGraphicFramePr>
          <p:nvPr>
            <p:extLst>
              <p:ext uri="{D42A27DB-BD31-4B8C-83A1-F6EECF244321}">
                <p14:modId xmlns:p14="http://schemas.microsoft.com/office/powerpoint/2010/main" val="2219057495"/>
              </p:ext>
            </p:extLst>
          </p:nvPr>
        </p:nvGraphicFramePr>
        <p:xfrm>
          <a:off x="3208543" y="5485348"/>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AGUA</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Limpia y da vida</a:t>
                      </a:r>
                      <a:endParaRPr lang="es-PE" dirty="0"/>
                    </a:p>
                  </a:txBody>
                  <a:tcPr/>
                </a:tc>
                <a:extLst>
                  <a:ext uri="{0D108BD9-81ED-4DB2-BD59-A6C34878D82A}">
                    <a16:rowId xmlns:a16="http://schemas.microsoft.com/office/drawing/2014/main" val="80154412"/>
                  </a:ext>
                </a:extLst>
              </a:tr>
            </a:tbl>
          </a:graphicData>
        </a:graphic>
      </p:graphicFrame>
      <p:graphicFrame>
        <p:nvGraphicFramePr>
          <p:cNvPr id="33" name="Tabla 29">
            <a:extLst>
              <a:ext uri="{FF2B5EF4-FFF2-40B4-BE49-F238E27FC236}">
                <a16:creationId xmlns:a16="http://schemas.microsoft.com/office/drawing/2014/main" id="{3EC41AC1-435E-4CAA-8B9D-44E77620F9B3}"/>
              </a:ext>
            </a:extLst>
          </p:cNvPr>
          <p:cNvGraphicFramePr>
            <a:graphicFrameLocks noGrp="1"/>
          </p:cNvGraphicFramePr>
          <p:nvPr>
            <p:extLst>
              <p:ext uri="{D42A27DB-BD31-4B8C-83A1-F6EECF244321}">
                <p14:modId xmlns:p14="http://schemas.microsoft.com/office/powerpoint/2010/main" val="3676019656"/>
              </p:ext>
            </p:extLst>
          </p:nvPr>
        </p:nvGraphicFramePr>
        <p:xfrm>
          <a:off x="6184910" y="5604872"/>
          <a:ext cx="2447853" cy="100584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0">
                <a:tc>
                  <a:txBody>
                    <a:bodyPr/>
                    <a:lstStyle/>
                    <a:p>
                      <a:pPr algn="ctr"/>
                      <a:r>
                        <a:rPr lang="es-MX" dirty="0"/>
                        <a:t>FUEGO</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Purifica, calienta </a:t>
                      </a:r>
                    </a:p>
                    <a:p>
                      <a:pPr algn="ctr"/>
                      <a:r>
                        <a:rPr lang="es-MX" dirty="0"/>
                        <a:t>y da luz</a:t>
                      </a:r>
                      <a:endParaRPr lang="es-PE" dirty="0"/>
                    </a:p>
                  </a:txBody>
                  <a:tcPr/>
                </a:tc>
                <a:extLst>
                  <a:ext uri="{0D108BD9-81ED-4DB2-BD59-A6C34878D82A}">
                    <a16:rowId xmlns:a16="http://schemas.microsoft.com/office/drawing/2014/main" val="80154412"/>
                  </a:ext>
                </a:extLst>
              </a:tr>
            </a:tbl>
          </a:graphicData>
        </a:graphic>
      </p:graphicFrame>
      <p:graphicFrame>
        <p:nvGraphicFramePr>
          <p:cNvPr id="34" name="Tabla 29">
            <a:extLst>
              <a:ext uri="{FF2B5EF4-FFF2-40B4-BE49-F238E27FC236}">
                <a16:creationId xmlns:a16="http://schemas.microsoft.com/office/drawing/2014/main" id="{3BE7C988-F571-4A44-A99A-993AC0AD0E87}"/>
              </a:ext>
            </a:extLst>
          </p:cNvPr>
          <p:cNvGraphicFramePr>
            <a:graphicFrameLocks noGrp="1"/>
          </p:cNvGraphicFramePr>
          <p:nvPr>
            <p:extLst>
              <p:ext uri="{D42A27DB-BD31-4B8C-83A1-F6EECF244321}">
                <p14:modId xmlns:p14="http://schemas.microsoft.com/office/powerpoint/2010/main" val="1298433107"/>
              </p:ext>
            </p:extLst>
          </p:nvPr>
        </p:nvGraphicFramePr>
        <p:xfrm>
          <a:off x="9298945" y="4975710"/>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PALOMA</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Refleja paz y pureza</a:t>
                      </a:r>
                      <a:endParaRPr lang="es-PE" dirty="0"/>
                    </a:p>
                  </a:txBody>
                  <a:tcPr/>
                </a:tc>
                <a:extLst>
                  <a:ext uri="{0D108BD9-81ED-4DB2-BD59-A6C34878D82A}">
                    <a16:rowId xmlns:a16="http://schemas.microsoft.com/office/drawing/2014/main" val="80154412"/>
                  </a:ext>
                </a:extLst>
              </a:tr>
            </a:tbl>
          </a:graphicData>
        </a:graphic>
      </p:graphicFrame>
    </p:spTree>
    <p:extLst>
      <p:ext uri="{BB962C8B-B14F-4D97-AF65-F5344CB8AC3E}">
        <p14:creationId xmlns:p14="http://schemas.microsoft.com/office/powerpoint/2010/main" val="20433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ADAC8E8-0334-4180-929D-C93CED6233FE}"/>
              </a:ext>
            </a:extLst>
          </p:cNvPr>
          <p:cNvSpPr txBox="1"/>
          <p:nvPr/>
        </p:nvSpPr>
        <p:spPr>
          <a:xfrm>
            <a:off x="1669774" y="0"/>
            <a:ext cx="10137913" cy="2031325"/>
          </a:xfrm>
          <a:prstGeom prst="rect">
            <a:avLst/>
          </a:prstGeom>
          <a:noFill/>
        </p:spPr>
        <p:txBody>
          <a:bodyPr wrap="square">
            <a:spAutoFit/>
          </a:bodyPr>
          <a:lstStyle/>
          <a:p>
            <a:pPr algn="ctr"/>
            <a:r>
              <a:rPr lang="es-ES" sz="4800" dirty="0">
                <a:ln w="0"/>
                <a:solidFill>
                  <a:srgbClr val="B41A1B"/>
                </a:solidFill>
                <a:effectLst>
                  <a:reflection blurRad="6350" stA="53000" endA="300" endPos="35500" dir="5400000" sy="-90000" algn="bl" rotWithShape="0"/>
                </a:effectLst>
                <a:latin typeface="Amaranth" panose="02000503050000020004" pitchFamily="50" charset="0"/>
              </a:rPr>
              <a:t>JESUS RESUCITADO NOS ENVÍA </a:t>
            </a:r>
          </a:p>
          <a:p>
            <a:pPr algn="ctr"/>
            <a:r>
              <a:rPr lang="es-ES" sz="4800" dirty="0">
                <a:ln w="0"/>
                <a:solidFill>
                  <a:srgbClr val="B41A1B"/>
                </a:solidFill>
                <a:effectLst>
                  <a:reflection blurRad="6350" stA="53000" endA="300" endPos="35500" dir="5400000" sy="-90000" algn="bl" rotWithShape="0"/>
                </a:effectLst>
                <a:latin typeface="Amaranth" panose="02000503050000020004" pitchFamily="50" charset="0"/>
              </a:rPr>
              <a:t>EL ESPÍRITU SANTO </a:t>
            </a:r>
          </a:p>
          <a:p>
            <a:pPr algn="ctr"/>
            <a:r>
              <a:rPr lang="es-ES" sz="3000" dirty="0">
                <a:ln w="0"/>
                <a:solidFill>
                  <a:srgbClr val="B41A1B"/>
                </a:solidFill>
                <a:effectLst>
                  <a:reflection blurRad="6350" stA="53000" endA="300" endPos="35500" dir="5400000" sy="-90000" algn="bl" rotWithShape="0"/>
                </a:effectLst>
                <a:latin typeface="Amaranth" panose="02000503050000020004" pitchFamily="50" charset="0"/>
              </a:rPr>
              <a:t>Hechos 2, 1-11 </a:t>
            </a:r>
            <a:endParaRPr lang="es-PE" sz="3000" dirty="0">
              <a:ln w="0"/>
              <a:solidFill>
                <a:srgbClr val="B41A1B"/>
              </a:solidFill>
              <a:effectLst>
                <a:reflection blurRad="6350" stA="53000" endA="300" endPos="35500" dir="5400000" sy="-90000" algn="bl" rotWithShape="0"/>
              </a:effectLst>
              <a:latin typeface="Amaranth" panose="02000503050000020004" pitchFamily="50" charset="0"/>
            </a:endParaRPr>
          </a:p>
        </p:txBody>
      </p:sp>
      <p:pic>
        <p:nvPicPr>
          <p:cNvPr id="12" name="Imagen 11">
            <a:extLst>
              <a:ext uri="{FF2B5EF4-FFF2-40B4-BE49-F238E27FC236}">
                <a16:creationId xmlns:a16="http://schemas.microsoft.com/office/drawing/2014/main" id="{73A802DD-E366-45AF-B09A-CD9E22261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7" y="2226365"/>
            <a:ext cx="7330166" cy="4492487"/>
          </a:xfrm>
          <a:prstGeom prst="rect">
            <a:avLst/>
          </a:prstGeom>
        </p:spPr>
      </p:pic>
      <p:sp>
        <p:nvSpPr>
          <p:cNvPr id="13" name="Rectángulo: esquinas redondeadas 12">
            <a:extLst>
              <a:ext uri="{FF2B5EF4-FFF2-40B4-BE49-F238E27FC236}">
                <a16:creationId xmlns:a16="http://schemas.microsoft.com/office/drawing/2014/main" id="{D8154127-BEB9-4619-8AE6-C47CBCCCAD52}"/>
              </a:ext>
            </a:extLst>
          </p:cNvPr>
          <p:cNvSpPr/>
          <p:nvPr/>
        </p:nvSpPr>
        <p:spPr>
          <a:xfrm>
            <a:off x="7692887" y="2569182"/>
            <a:ext cx="4114800" cy="402666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PE" sz="2800" b="1" i="0" u="none" strike="noStrike" spc="50" baseline="0" dirty="0">
                <a:ln w="9525" cmpd="sng">
                  <a:solidFill>
                    <a:schemeClr val="accent1">
                      <a:lumMod val="50000"/>
                    </a:schemeClr>
                  </a:solidFill>
                  <a:prstDash val="solid"/>
                </a:ln>
                <a:solidFill>
                  <a:srgbClr val="70AD47">
                    <a:tint val="1000"/>
                  </a:srgbClr>
                </a:solidFill>
                <a:effectLst>
                  <a:glow rad="38100">
                    <a:schemeClr val="accent1">
                      <a:alpha val="40000"/>
                    </a:schemeClr>
                  </a:glow>
                </a:effectLst>
                <a:latin typeface="Abadi" panose="020B0604020104020204" pitchFamily="34" charset="0"/>
              </a:rPr>
              <a:t>LOS SÍMBOLOS DEL ESPÍRITU SANTO</a:t>
            </a:r>
          </a:p>
          <a:p>
            <a:pPr algn="ctr"/>
            <a:r>
              <a:rPr lang="es-PE" sz="1400" b="1" i="0" u="none" strike="noStrike" baseline="0" dirty="0">
                <a:solidFill>
                  <a:schemeClr val="bg1"/>
                </a:solidFill>
                <a:latin typeface="Abadi" panose="020B0604020104020204" pitchFamily="34" charset="0"/>
              </a:rPr>
              <a:t> </a:t>
            </a:r>
            <a:endParaRPr lang="es-PE" sz="2800" b="1" i="0" u="none" strike="noStrike" baseline="0" dirty="0">
              <a:solidFill>
                <a:schemeClr val="bg1"/>
              </a:solidFill>
              <a:latin typeface="Abadi" panose="020B0604020104020204" pitchFamily="34" charset="0"/>
            </a:endParaRPr>
          </a:p>
          <a:p>
            <a:pPr algn="ctr"/>
            <a:r>
              <a:rPr lang="es-MX" sz="2400" b="0" i="0" u="none" strike="noStrike" baseline="0" dirty="0">
                <a:solidFill>
                  <a:srgbClr val="000000"/>
                </a:solidFill>
                <a:latin typeface="Abadi" panose="020B0604020104020204" pitchFamily="34" charset="0"/>
              </a:rPr>
              <a:t>P__L__M__</a:t>
            </a:r>
          </a:p>
          <a:p>
            <a:pPr algn="ctr"/>
            <a:r>
              <a:rPr lang="es-MX" sz="2400" dirty="0">
                <a:solidFill>
                  <a:srgbClr val="000000"/>
                </a:solidFill>
                <a:latin typeface="Abadi" panose="020B0604020104020204" pitchFamily="34" charset="0"/>
              </a:rPr>
              <a:t>F____G__</a:t>
            </a:r>
          </a:p>
          <a:p>
            <a:pPr algn="ctr"/>
            <a:r>
              <a:rPr lang="es-MX" sz="2400" dirty="0">
                <a:solidFill>
                  <a:srgbClr val="000000"/>
                </a:solidFill>
                <a:latin typeface="Abadi" panose="020B0604020104020204" pitchFamily="34" charset="0"/>
              </a:rPr>
              <a:t>V____NT__</a:t>
            </a:r>
          </a:p>
          <a:p>
            <a:pPr algn="ctr"/>
            <a:r>
              <a:rPr lang="es-MX" sz="2400" dirty="0">
                <a:solidFill>
                  <a:srgbClr val="000000"/>
                </a:solidFill>
                <a:latin typeface="Abadi" panose="020B0604020104020204" pitchFamily="34" charset="0"/>
              </a:rPr>
              <a:t>__G___</a:t>
            </a:r>
            <a:endParaRPr lang="es-PE" dirty="0"/>
          </a:p>
        </p:txBody>
      </p:sp>
      <p:sp>
        <p:nvSpPr>
          <p:cNvPr id="2" name="CuadroTexto 1">
            <a:extLst>
              <a:ext uri="{FF2B5EF4-FFF2-40B4-BE49-F238E27FC236}">
                <a16:creationId xmlns:a16="http://schemas.microsoft.com/office/drawing/2014/main" id="{FF03A81A-21BC-4D00-A13C-36D7EEAC13A4}"/>
              </a:ext>
            </a:extLst>
          </p:cNvPr>
          <p:cNvSpPr txBox="1"/>
          <p:nvPr/>
        </p:nvSpPr>
        <p:spPr>
          <a:xfrm>
            <a:off x="9168528" y="4329520"/>
            <a:ext cx="377026" cy="461665"/>
          </a:xfrm>
          <a:prstGeom prst="rect">
            <a:avLst/>
          </a:prstGeom>
          <a:noFill/>
        </p:spPr>
        <p:txBody>
          <a:bodyPr wrap="squar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9" name="CuadroTexto 8">
            <a:extLst>
              <a:ext uri="{FF2B5EF4-FFF2-40B4-BE49-F238E27FC236}">
                <a16:creationId xmlns:a16="http://schemas.microsoft.com/office/drawing/2014/main" id="{7E298C74-304E-461E-B330-33A43BB6C267}"/>
              </a:ext>
            </a:extLst>
          </p:cNvPr>
          <p:cNvSpPr txBox="1"/>
          <p:nvPr/>
        </p:nvSpPr>
        <p:spPr>
          <a:xfrm>
            <a:off x="9591486" y="4329519"/>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0" name="CuadroTexto 9">
            <a:extLst>
              <a:ext uri="{FF2B5EF4-FFF2-40B4-BE49-F238E27FC236}">
                <a16:creationId xmlns:a16="http://schemas.microsoft.com/office/drawing/2014/main" id="{281236E2-B631-4467-B51D-7DF707799260}"/>
              </a:ext>
            </a:extLst>
          </p:cNvPr>
          <p:cNvSpPr txBox="1"/>
          <p:nvPr/>
        </p:nvSpPr>
        <p:spPr>
          <a:xfrm>
            <a:off x="10168647" y="4329518"/>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11" name="CuadroTexto 10">
            <a:extLst>
              <a:ext uri="{FF2B5EF4-FFF2-40B4-BE49-F238E27FC236}">
                <a16:creationId xmlns:a16="http://schemas.microsoft.com/office/drawing/2014/main" id="{8FB13E4E-9B96-4E3B-9315-5A048FE7D596}"/>
              </a:ext>
            </a:extLst>
          </p:cNvPr>
          <p:cNvSpPr txBox="1"/>
          <p:nvPr/>
        </p:nvSpPr>
        <p:spPr>
          <a:xfrm>
            <a:off x="9277979" y="4702139"/>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U</a:t>
            </a:r>
            <a:endParaRPr lang="es-PE" sz="2400" dirty="0">
              <a:solidFill>
                <a:srgbClr val="000000"/>
              </a:solidFill>
              <a:latin typeface="Abadi" panose="020B0604020104020204" pitchFamily="34" charset="0"/>
            </a:endParaRPr>
          </a:p>
        </p:txBody>
      </p:sp>
      <p:sp>
        <p:nvSpPr>
          <p:cNvPr id="14" name="CuadroTexto 13">
            <a:extLst>
              <a:ext uri="{FF2B5EF4-FFF2-40B4-BE49-F238E27FC236}">
                <a16:creationId xmlns:a16="http://schemas.microsoft.com/office/drawing/2014/main" id="{7DAC00C4-667B-4F09-A5BD-216021F7C470}"/>
              </a:ext>
            </a:extLst>
          </p:cNvPr>
          <p:cNvSpPr txBox="1"/>
          <p:nvPr/>
        </p:nvSpPr>
        <p:spPr>
          <a:xfrm>
            <a:off x="9558994" y="4691382"/>
            <a:ext cx="348172"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E</a:t>
            </a:r>
            <a:endParaRPr lang="es-PE" sz="2400" dirty="0">
              <a:solidFill>
                <a:srgbClr val="000000"/>
              </a:solidFill>
              <a:latin typeface="Abadi" panose="020B0604020104020204" pitchFamily="34" charset="0"/>
            </a:endParaRPr>
          </a:p>
        </p:txBody>
      </p:sp>
      <p:sp>
        <p:nvSpPr>
          <p:cNvPr id="15" name="CuadroTexto 14">
            <a:extLst>
              <a:ext uri="{FF2B5EF4-FFF2-40B4-BE49-F238E27FC236}">
                <a16:creationId xmlns:a16="http://schemas.microsoft.com/office/drawing/2014/main" id="{6F1124A6-E357-48F4-A665-6E476F0646CE}"/>
              </a:ext>
            </a:extLst>
          </p:cNvPr>
          <p:cNvSpPr txBox="1"/>
          <p:nvPr/>
        </p:nvSpPr>
        <p:spPr>
          <a:xfrm>
            <a:off x="10078364" y="4698198"/>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6" name="CuadroTexto 15">
            <a:extLst>
              <a:ext uri="{FF2B5EF4-FFF2-40B4-BE49-F238E27FC236}">
                <a16:creationId xmlns:a16="http://schemas.microsoft.com/office/drawing/2014/main" id="{1025D8E5-4FFB-4C0D-AEB4-096C91452833}"/>
              </a:ext>
            </a:extLst>
          </p:cNvPr>
          <p:cNvSpPr txBox="1"/>
          <p:nvPr/>
        </p:nvSpPr>
        <p:spPr>
          <a:xfrm>
            <a:off x="9233689" y="5061676"/>
            <a:ext cx="25519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I</a:t>
            </a:r>
            <a:endParaRPr lang="es-PE" sz="2400" dirty="0">
              <a:solidFill>
                <a:srgbClr val="000000"/>
              </a:solidFill>
              <a:latin typeface="Abadi" panose="020B0604020104020204" pitchFamily="34" charset="0"/>
            </a:endParaRPr>
          </a:p>
        </p:txBody>
      </p:sp>
      <p:sp>
        <p:nvSpPr>
          <p:cNvPr id="17" name="CuadroTexto 16">
            <a:extLst>
              <a:ext uri="{FF2B5EF4-FFF2-40B4-BE49-F238E27FC236}">
                <a16:creationId xmlns:a16="http://schemas.microsoft.com/office/drawing/2014/main" id="{A87DDE6A-4D85-4A09-AE08-4A6BDBF19906}"/>
              </a:ext>
            </a:extLst>
          </p:cNvPr>
          <p:cNvSpPr txBox="1"/>
          <p:nvPr/>
        </p:nvSpPr>
        <p:spPr>
          <a:xfrm>
            <a:off x="9452515" y="5074758"/>
            <a:ext cx="365167" cy="461665"/>
          </a:xfrm>
          <a:prstGeom prst="rect">
            <a:avLst/>
          </a:prstGeom>
          <a:noFill/>
        </p:spPr>
        <p:txBody>
          <a:bodyPr wrap="square" rtlCol="0">
            <a:spAutoFit/>
          </a:bodyPr>
          <a:lstStyle/>
          <a:p>
            <a:r>
              <a:rPr lang="es-MX" sz="2400" dirty="0">
                <a:solidFill>
                  <a:srgbClr val="000000"/>
                </a:solidFill>
                <a:latin typeface="Abadi" panose="020B0604020104020204" pitchFamily="34" charset="0"/>
              </a:rPr>
              <a:t>E</a:t>
            </a:r>
            <a:endParaRPr lang="es-PE" sz="2400" dirty="0">
              <a:solidFill>
                <a:srgbClr val="000000"/>
              </a:solidFill>
              <a:latin typeface="Abadi" panose="020B0604020104020204" pitchFamily="34" charset="0"/>
            </a:endParaRPr>
          </a:p>
        </p:txBody>
      </p:sp>
      <p:sp>
        <p:nvSpPr>
          <p:cNvPr id="18" name="CuadroTexto 17">
            <a:extLst>
              <a:ext uri="{FF2B5EF4-FFF2-40B4-BE49-F238E27FC236}">
                <a16:creationId xmlns:a16="http://schemas.microsoft.com/office/drawing/2014/main" id="{E09C77A7-EC4D-4E42-A45A-82E213CE716D}"/>
              </a:ext>
            </a:extLst>
          </p:cNvPr>
          <p:cNvSpPr txBox="1"/>
          <p:nvPr/>
        </p:nvSpPr>
        <p:spPr>
          <a:xfrm>
            <a:off x="10121177" y="5050846"/>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9" name="CuadroTexto 18">
            <a:extLst>
              <a:ext uri="{FF2B5EF4-FFF2-40B4-BE49-F238E27FC236}">
                <a16:creationId xmlns:a16="http://schemas.microsoft.com/office/drawing/2014/main" id="{E5B55E39-DDD4-40C2-9FA5-E8D38BA41A26}"/>
              </a:ext>
            </a:extLst>
          </p:cNvPr>
          <p:cNvSpPr txBox="1"/>
          <p:nvPr/>
        </p:nvSpPr>
        <p:spPr>
          <a:xfrm>
            <a:off x="9220913" y="5407403"/>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20" name="CuadroTexto 19">
            <a:extLst>
              <a:ext uri="{FF2B5EF4-FFF2-40B4-BE49-F238E27FC236}">
                <a16:creationId xmlns:a16="http://schemas.microsoft.com/office/drawing/2014/main" id="{8EB77808-8850-4E71-AFE4-AD5CB84422DC}"/>
              </a:ext>
            </a:extLst>
          </p:cNvPr>
          <p:cNvSpPr txBox="1"/>
          <p:nvPr/>
        </p:nvSpPr>
        <p:spPr>
          <a:xfrm>
            <a:off x="9744151" y="5438146"/>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U</a:t>
            </a:r>
            <a:endParaRPr lang="es-PE" sz="2400" dirty="0">
              <a:solidFill>
                <a:srgbClr val="000000"/>
              </a:solidFill>
              <a:latin typeface="Abadi" panose="020B0604020104020204" pitchFamily="34" charset="0"/>
            </a:endParaRPr>
          </a:p>
        </p:txBody>
      </p:sp>
      <p:sp>
        <p:nvSpPr>
          <p:cNvPr id="21" name="CuadroTexto 20">
            <a:extLst>
              <a:ext uri="{FF2B5EF4-FFF2-40B4-BE49-F238E27FC236}">
                <a16:creationId xmlns:a16="http://schemas.microsoft.com/office/drawing/2014/main" id="{C1B48B90-002F-441A-8442-E1EED06167A9}"/>
              </a:ext>
            </a:extLst>
          </p:cNvPr>
          <p:cNvSpPr txBox="1"/>
          <p:nvPr/>
        </p:nvSpPr>
        <p:spPr>
          <a:xfrm>
            <a:off x="9955116" y="5419526"/>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Tree>
    <p:extLst>
      <p:ext uri="{BB962C8B-B14F-4D97-AF65-F5344CB8AC3E}">
        <p14:creationId xmlns:p14="http://schemas.microsoft.com/office/powerpoint/2010/main" val="16518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4" grpId="0"/>
      <p:bldP spid="15" grpId="0"/>
      <p:bldP spid="16" grpId="0"/>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400" dirty="0">
                <a:ln w="0"/>
                <a:solidFill>
                  <a:srgbClr val="B41A1B"/>
                </a:solidFill>
                <a:effectLst>
                  <a:reflection blurRad="6350" stA="53000" endA="300" endPos="35500" dir="5400000" sy="-90000" algn="bl" rotWithShape="0"/>
                </a:effectLst>
                <a:latin typeface="Amaranth" panose="02000503050000020004" pitchFamily="50" charset="0"/>
              </a:rPr>
              <a:t>¿Don o fruto del Espíritu Santo?</a:t>
            </a:r>
          </a:p>
        </p:txBody>
      </p:sp>
      <p:sp>
        <p:nvSpPr>
          <p:cNvPr id="10" name="CuadroTexto 9">
            <a:extLst>
              <a:ext uri="{FF2B5EF4-FFF2-40B4-BE49-F238E27FC236}">
                <a16:creationId xmlns:a16="http://schemas.microsoft.com/office/drawing/2014/main" id="{103892CD-3C09-4647-9C76-EFFE4A5C9AA1}"/>
              </a:ext>
            </a:extLst>
          </p:cNvPr>
          <p:cNvSpPr txBox="1"/>
          <p:nvPr/>
        </p:nvSpPr>
        <p:spPr>
          <a:xfrm>
            <a:off x="2344586" y="1794620"/>
            <a:ext cx="7377383" cy="369332"/>
          </a:xfrm>
          <a:prstGeom prst="rect">
            <a:avLst/>
          </a:prstGeom>
          <a:noFill/>
        </p:spPr>
        <p:txBody>
          <a:bodyPr wrap="square">
            <a:spAutoFit/>
          </a:bodyPr>
          <a:lstStyle/>
          <a:p>
            <a:pPr algn="ctr">
              <a:spcBef>
                <a:spcPts val="1200"/>
              </a:spcBef>
            </a:pPr>
            <a:r>
              <a:rPr lang="es-ES" dirty="0"/>
              <a:t>Pintar un regalo si es don o una fruta si es fruto en el cuadrado. </a:t>
            </a:r>
            <a:endParaRPr lang="es-PE" dirty="0"/>
          </a:p>
        </p:txBody>
      </p:sp>
      <p:sp>
        <p:nvSpPr>
          <p:cNvPr id="12" name="Marcador de contenido 11">
            <a:extLst>
              <a:ext uri="{FF2B5EF4-FFF2-40B4-BE49-F238E27FC236}">
                <a16:creationId xmlns:a16="http://schemas.microsoft.com/office/drawing/2014/main" id="{D84B3CBE-40C4-490D-9F7B-51E05922DC99}"/>
              </a:ext>
            </a:extLst>
          </p:cNvPr>
          <p:cNvSpPr>
            <a:spLocks noGrp="1"/>
          </p:cNvSpPr>
          <p:nvPr>
            <p:ph sz="half" idx="1"/>
          </p:nvPr>
        </p:nvSpPr>
        <p:spPr>
          <a:xfrm>
            <a:off x="3261875" y="2614615"/>
            <a:ext cx="3522110" cy="3516217"/>
          </a:xfrm>
        </p:spPr>
        <p:txBody>
          <a:bodyPr>
            <a:normAutofit/>
          </a:bodyPr>
          <a:lstStyle/>
          <a:p>
            <a:r>
              <a:rPr lang="es-MX" dirty="0"/>
              <a:t>Amor</a:t>
            </a:r>
          </a:p>
          <a:p>
            <a:r>
              <a:rPr lang="es-MX" dirty="0"/>
              <a:t>Paz</a:t>
            </a:r>
          </a:p>
          <a:p>
            <a:r>
              <a:rPr lang="es-MX" dirty="0"/>
              <a:t>Consejo</a:t>
            </a:r>
          </a:p>
          <a:p>
            <a:r>
              <a:rPr lang="es-MX" dirty="0"/>
              <a:t>Amor a Dios</a:t>
            </a:r>
          </a:p>
          <a:p>
            <a:r>
              <a:rPr lang="es-MX" dirty="0"/>
              <a:t>Conocimiento</a:t>
            </a:r>
          </a:p>
          <a:p>
            <a:r>
              <a:rPr lang="es-MX" dirty="0"/>
              <a:t>Entendimiento</a:t>
            </a:r>
          </a:p>
          <a:p>
            <a:r>
              <a:rPr lang="es-MX" dirty="0"/>
              <a:t>Temor o Respeto al Señor</a:t>
            </a:r>
            <a:endParaRPr lang="es-PE" dirty="0"/>
          </a:p>
        </p:txBody>
      </p:sp>
      <p:sp>
        <p:nvSpPr>
          <p:cNvPr id="14" name="Marcador de contenido 11">
            <a:extLst>
              <a:ext uri="{FF2B5EF4-FFF2-40B4-BE49-F238E27FC236}">
                <a16:creationId xmlns:a16="http://schemas.microsoft.com/office/drawing/2014/main" id="{70A5C68E-2EF0-492C-9BAB-1CA050DAB527}"/>
              </a:ext>
            </a:extLst>
          </p:cNvPr>
          <p:cNvSpPr txBox="1">
            <a:spLocks/>
          </p:cNvSpPr>
          <p:nvPr/>
        </p:nvSpPr>
        <p:spPr>
          <a:xfrm>
            <a:off x="7555481" y="2636045"/>
            <a:ext cx="2923833" cy="35162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r>
              <a:rPr lang="es-MX" dirty="0"/>
              <a:t>Sabiduría</a:t>
            </a:r>
          </a:p>
          <a:p>
            <a:r>
              <a:rPr lang="es-MX" dirty="0"/>
              <a:t>Bondad</a:t>
            </a:r>
          </a:p>
          <a:p>
            <a:r>
              <a:rPr lang="es-MX" dirty="0"/>
              <a:t>Fidelidad</a:t>
            </a:r>
          </a:p>
          <a:p>
            <a:r>
              <a:rPr lang="es-MX" dirty="0"/>
              <a:t>Paciencia</a:t>
            </a:r>
          </a:p>
          <a:p>
            <a:r>
              <a:rPr lang="es-MX" dirty="0"/>
              <a:t>Mansedumbre</a:t>
            </a:r>
          </a:p>
          <a:p>
            <a:r>
              <a:rPr lang="es-MX" dirty="0"/>
              <a:t>Gozo</a:t>
            </a:r>
          </a:p>
          <a:p>
            <a:r>
              <a:rPr lang="es-MX" dirty="0"/>
              <a:t>Valentía o Fortaleza</a:t>
            </a:r>
            <a:endParaRPr lang="es-PE" dirty="0"/>
          </a:p>
        </p:txBody>
      </p:sp>
      <p:graphicFrame>
        <p:nvGraphicFramePr>
          <p:cNvPr id="2" name="Tabla 2">
            <a:extLst>
              <a:ext uri="{FF2B5EF4-FFF2-40B4-BE49-F238E27FC236}">
                <a16:creationId xmlns:a16="http://schemas.microsoft.com/office/drawing/2014/main" id="{596DD58B-3880-46BB-A5C1-58D7B5E26984}"/>
              </a:ext>
            </a:extLst>
          </p:cNvPr>
          <p:cNvGraphicFramePr>
            <a:graphicFrameLocks noGrp="1"/>
          </p:cNvGraphicFramePr>
          <p:nvPr>
            <p:extLst>
              <p:ext uri="{D42A27DB-BD31-4B8C-83A1-F6EECF244321}">
                <p14:modId xmlns:p14="http://schemas.microsoft.com/office/powerpoint/2010/main" val="306157660"/>
              </p:ext>
            </p:extLst>
          </p:nvPr>
        </p:nvGraphicFramePr>
        <p:xfrm>
          <a:off x="2598437" y="2483393"/>
          <a:ext cx="600076" cy="3636003"/>
        </p:xfrm>
        <a:graphic>
          <a:graphicData uri="http://schemas.openxmlformats.org/drawingml/2006/table">
            <a:tbl>
              <a:tblPr firstRow="1" bandRow="1">
                <a:tableStyleId>{B301B821-A1FF-4177-AEE7-76D212191A09}</a:tableStyleId>
              </a:tblPr>
              <a:tblGrid>
                <a:gridCol w="600076">
                  <a:extLst>
                    <a:ext uri="{9D8B030D-6E8A-4147-A177-3AD203B41FA5}">
                      <a16:colId xmlns:a16="http://schemas.microsoft.com/office/drawing/2014/main" val="3691840065"/>
                    </a:ext>
                  </a:extLst>
                </a:gridCol>
              </a:tblGrid>
              <a:tr h="519429">
                <a:tc>
                  <a:txBody>
                    <a:bodyPr/>
                    <a:lstStyle/>
                    <a:p>
                      <a:endParaRPr lang="es-PE" dirty="0"/>
                    </a:p>
                  </a:txBody>
                  <a:tcPr>
                    <a:solidFill>
                      <a:schemeClr val="bg1"/>
                    </a:solidFill>
                  </a:tcPr>
                </a:tc>
                <a:extLst>
                  <a:ext uri="{0D108BD9-81ED-4DB2-BD59-A6C34878D82A}">
                    <a16:rowId xmlns:a16="http://schemas.microsoft.com/office/drawing/2014/main" val="3803000626"/>
                  </a:ext>
                </a:extLst>
              </a:tr>
              <a:tr h="519429">
                <a:tc>
                  <a:txBody>
                    <a:bodyPr/>
                    <a:lstStyle/>
                    <a:p>
                      <a:endParaRPr lang="es-PE" dirty="0"/>
                    </a:p>
                  </a:txBody>
                  <a:tcPr>
                    <a:solidFill>
                      <a:schemeClr val="bg1"/>
                    </a:solidFill>
                  </a:tcPr>
                </a:tc>
                <a:extLst>
                  <a:ext uri="{0D108BD9-81ED-4DB2-BD59-A6C34878D82A}">
                    <a16:rowId xmlns:a16="http://schemas.microsoft.com/office/drawing/2014/main" val="3030626236"/>
                  </a:ext>
                </a:extLst>
              </a:tr>
              <a:tr h="519429">
                <a:tc>
                  <a:txBody>
                    <a:bodyPr/>
                    <a:lstStyle/>
                    <a:p>
                      <a:endParaRPr lang="es-PE" dirty="0"/>
                    </a:p>
                  </a:txBody>
                  <a:tcPr>
                    <a:solidFill>
                      <a:schemeClr val="bg1"/>
                    </a:solidFill>
                  </a:tcPr>
                </a:tc>
                <a:extLst>
                  <a:ext uri="{0D108BD9-81ED-4DB2-BD59-A6C34878D82A}">
                    <a16:rowId xmlns:a16="http://schemas.microsoft.com/office/drawing/2014/main" val="3513834165"/>
                  </a:ext>
                </a:extLst>
              </a:tr>
              <a:tr h="519429">
                <a:tc>
                  <a:txBody>
                    <a:bodyPr/>
                    <a:lstStyle/>
                    <a:p>
                      <a:endParaRPr lang="es-PE" dirty="0"/>
                    </a:p>
                  </a:txBody>
                  <a:tcPr>
                    <a:solidFill>
                      <a:schemeClr val="bg1"/>
                    </a:solidFill>
                  </a:tcPr>
                </a:tc>
                <a:extLst>
                  <a:ext uri="{0D108BD9-81ED-4DB2-BD59-A6C34878D82A}">
                    <a16:rowId xmlns:a16="http://schemas.microsoft.com/office/drawing/2014/main" val="69859571"/>
                  </a:ext>
                </a:extLst>
              </a:tr>
              <a:tr h="519429">
                <a:tc>
                  <a:txBody>
                    <a:bodyPr/>
                    <a:lstStyle/>
                    <a:p>
                      <a:endParaRPr lang="es-PE" dirty="0"/>
                    </a:p>
                  </a:txBody>
                  <a:tcPr>
                    <a:solidFill>
                      <a:schemeClr val="bg1"/>
                    </a:solidFill>
                  </a:tcPr>
                </a:tc>
                <a:extLst>
                  <a:ext uri="{0D108BD9-81ED-4DB2-BD59-A6C34878D82A}">
                    <a16:rowId xmlns:a16="http://schemas.microsoft.com/office/drawing/2014/main" val="2696737431"/>
                  </a:ext>
                </a:extLst>
              </a:tr>
              <a:tr h="519429">
                <a:tc>
                  <a:txBody>
                    <a:bodyPr/>
                    <a:lstStyle/>
                    <a:p>
                      <a:endParaRPr lang="es-PE" dirty="0"/>
                    </a:p>
                  </a:txBody>
                  <a:tcPr>
                    <a:solidFill>
                      <a:schemeClr val="bg1"/>
                    </a:solidFill>
                  </a:tcPr>
                </a:tc>
                <a:extLst>
                  <a:ext uri="{0D108BD9-81ED-4DB2-BD59-A6C34878D82A}">
                    <a16:rowId xmlns:a16="http://schemas.microsoft.com/office/drawing/2014/main" val="4114734933"/>
                  </a:ext>
                </a:extLst>
              </a:tr>
              <a:tr h="519429">
                <a:tc>
                  <a:txBody>
                    <a:bodyPr/>
                    <a:lstStyle/>
                    <a:p>
                      <a:endParaRPr lang="es-PE" dirty="0"/>
                    </a:p>
                  </a:txBody>
                  <a:tcPr>
                    <a:solidFill>
                      <a:schemeClr val="bg1"/>
                    </a:solidFill>
                  </a:tcPr>
                </a:tc>
                <a:extLst>
                  <a:ext uri="{0D108BD9-81ED-4DB2-BD59-A6C34878D82A}">
                    <a16:rowId xmlns:a16="http://schemas.microsoft.com/office/drawing/2014/main" val="1661296414"/>
                  </a:ext>
                </a:extLst>
              </a:tr>
            </a:tbl>
          </a:graphicData>
        </a:graphic>
      </p:graphicFrame>
      <p:graphicFrame>
        <p:nvGraphicFramePr>
          <p:cNvPr id="11" name="Tabla 2">
            <a:extLst>
              <a:ext uri="{FF2B5EF4-FFF2-40B4-BE49-F238E27FC236}">
                <a16:creationId xmlns:a16="http://schemas.microsoft.com/office/drawing/2014/main" id="{88DE62CC-4619-4F6D-AEF1-6FEFB10FE5D9}"/>
              </a:ext>
            </a:extLst>
          </p:cNvPr>
          <p:cNvGraphicFramePr>
            <a:graphicFrameLocks noGrp="1"/>
          </p:cNvGraphicFramePr>
          <p:nvPr>
            <p:extLst>
              <p:ext uri="{D42A27DB-BD31-4B8C-83A1-F6EECF244321}">
                <p14:modId xmlns:p14="http://schemas.microsoft.com/office/powerpoint/2010/main" val="2968980794"/>
              </p:ext>
            </p:extLst>
          </p:nvPr>
        </p:nvGraphicFramePr>
        <p:xfrm>
          <a:off x="6865637" y="2494829"/>
          <a:ext cx="600075" cy="3636003"/>
        </p:xfrm>
        <a:graphic>
          <a:graphicData uri="http://schemas.openxmlformats.org/drawingml/2006/table">
            <a:tbl>
              <a:tblPr firstRow="1" bandRow="1">
                <a:tableStyleId>{B301B821-A1FF-4177-AEE7-76D212191A09}</a:tableStyleId>
              </a:tblPr>
              <a:tblGrid>
                <a:gridCol w="600075">
                  <a:extLst>
                    <a:ext uri="{9D8B030D-6E8A-4147-A177-3AD203B41FA5}">
                      <a16:colId xmlns:a16="http://schemas.microsoft.com/office/drawing/2014/main" val="3691840065"/>
                    </a:ext>
                  </a:extLst>
                </a:gridCol>
              </a:tblGrid>
              <a:tr h="519429">
                <a:tc>
                  <a:txBody>
                    <a:bodyPr/>
                    <a:lstStyle/>
                    <a:p>
                      <a:endParaRPr lang="es-PE" dirty="0"/>
                    </a:p>
                  </a:txBody>
                  <a:tcPr>
                    <a:solidFill>
                      <a:schemeClr val="bg1"/>
                    </a:solidFill>
                  </a:tcPr>
                </a:tc>
                <a:extLst>
                  <a:ext uri="{0D108BD9-81ED-4DB2-BD59-A6C34878D82A}">
                    <a16:rowId xmlns:a16="http://schemas.microsoft.com/office/drawing/2014/main" val="3803000626"/>
                  </a:ext>
                </a:extLst>
              </a:tr>
              <a:tr h="519429">
                <a:tc>
                  <a:txBody>
                    <a:bodyPr/>
                    <a:lstStyle/>
                    <a:p>
                      <a:endParaRPr lang="es-PE" dirty="0"/>
                    </a:p>
                  </a:txBody>
                  <a:tcPr>
                    <a:solidFill>
                      <a:schemeClr val="bg1"/>
                    </a:solidFill>
                  </a:tcPr>
                </a:tc>
                <a:extLst>
                  <a:ext uri="{0D108BD9-81ED-4DB2-BD59-A6C34878D82A}">
                    <a16:rowId xmlns:a16="http://schemas.microsoft.com/office/drawing/2014/main" val="3030626236"/>
                  </a:ext>
                </a:extLst>
              </a:tr>
              <a:tr h="519429">
                <a:tc>
                  <a:txBody>
                    <a:bodyPr/>
                    <a:lstStyle/>
                    <a:p>
                      <a:endParaRPr lang="es-PE" dirty="0"/>
                    </a:p>
                  </a:txBody>
                  <a:tcPr>
                    <a:solidFill>
                      <a:schemeClr val="bg1"/>
                    </a:solidFill>
                  </a:tcPr>
                </a:tc>
                <a:extLst>
                  <a:ext uri="{0D108BD9-81ED-4DB2-BD59-A6C34878D82A}">
                    <a16:rowId xmlns:a16="http://schemas.microsoft.com/office/drawing/2014/main" val="3513834165"/>
                  </a:ext>
                </a:extLst>
              </a:tr>
              <a:tr h="519429">
                <a:tc>
                  <a:txBody>
                    <a:bodyPr/>
                    <a:lstStyle/>
                    <a:p>
                      <a:endParaRPr lang="es-PE" dirty="0"/>
                    </a:p>
                  </a:txBody>
                  <a:tcPr>
                    <a:solidFill>
                      <a:schemeClr val="bg1"/>
                    </a:solidFill>
                  </a:tcPr>
                </a:tc>
                <a:extLst>
                  <a:ext uri="{0D108BD9-81ED-4DB2-BD59-A6C34878D82A}">
                    <a16:rowId xmlns:a16="http://schemas.microsoft.com/office/drawing/2014/main" val="69859571"/>
                  </a:ext>
                </a:extLst>
              </a:tr>
              <a:tr h="519429">
                <a:tc>
                  <a:txBody>
                    <a:bodyPr/>
                    <a:lstStyle/>
                    <a:p>
                      <a:endParaRPr lang="es-PE" dirty="0"/>
                    </a:p>
                  </a:txBody>
                  <a:tcPr>
                    <a:solidFill>
                      <a:schemeClr val="bg1"/>
                    </a:solidFill>
                  </a:tcPr>
                </a:tc>
                <a:extLst>
                  <a:ext uri="{0D108BD9-81ED-4DB2-BD59-A6C34878D82A}">
                    <a16:rowId xmlns:a16="http://schemas.microsoft.com/office/drawing/2014/main" val="2696737431"/>
                  </a:ext>
                </a:extLst>
              </a:tr>
              <a:tr h="519429">
                <a:tc>
                  <a:txBody>
                    <a:bodyPr/>
                    <a:lstStyle/>
                    <a:p>
                      <a:endParaRPr lang="es-PE" dirty="0"/>
                    </a:p>
                  </a:txBody>
                  <a:tcPr>
                    <a:solidFill>
                      <a:schemeClr val="bg1"/>
                    </a:solidFill>
                  </a:tcPr>
                </a:tc>
                <a:extLst>
                  <a:ext uri="{0D108BD9-81ED-4DB2-BD59-A6C34878D82A}">
                    <a16:rowId xmlns:a16="http://schemas.microsoft.com/office/drawing/2014/main" val="4114734933"/>
                  </a:ext>
                </a:extLst>
              </a:tr>
              <a:tr h="519429">
                <a:tc>
                  <a:txBody>
                    <a:bodyPr/>
                    <a:lstStyle/>
                    <a:p>
                      <a:endParaRPr lang="es-PE" dirty="0"/>
                    </a:p>
                  </a:txBody>
                  <a:tcPr>
                    <a:solidFill>
                      <a:schemeClr val="bg1"/>
                    </a:solidFill>
                  </a:tcPr>
                </a:tc>
                <a:extLst>
                  <a:ext uri="{0D108BD9-81ED-4DB2-BD59-A6C34878D82A}">
                    <a16:rowId xmlns:a16="http://schemas.microsoft.com/office/drawing/2014/main" val="1661296414"/>
                  </a:ext>
                </a:extLst>
              </a:tr>
            </a:tbl>
          </a:graphicData>
        </a:graphic>
      </p:graphicFrame>
      <p:pic>
        <p:nvPicPr>
          <p:cNvPr id="7" name="Imagen 6">
            <a:extLst>
              <a:ext uri="{FF2B5EF4-FFF2-40B4-BE49-F238E27FC236}">
                <a16:creationId xmlns:a16="http://schemas.microsoft.com/office/drawing/2014/main" id="{327611F7-FB75-47BC-8A3D-000BDC192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381" y="2563019"/>
            <a:ext cx="404188" cy="410010"/>
          </a:xfrm>
          <a:prstGeom prst="rect">
            <a:avLst/>
          </a:prstGeom>
        </p:spPr>
      </p:pic>
      <p:pic>
        <p:nvPicPr>
          <p:cNvPr id="9" name="Imagen 8">
            <a:extLst>
              <a:ext uri="{FF2B5EF4-FFF2-40B4-BE49-F238E27FC236}">
                <a16:creationId xmlns:a16="http://schemas.microsoft.com/office/drawing/2014/main" id="{BE636572-034E-45B4-9B91-C6952FB01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5662394"/>
            <a:ext cx="498662" cy="410011"/>
          </a:xfrm>
          <a:prstGeom prst="rect">
            <a:avLst/>
          </a:prstGeom>
        </p:spPr>
      </p:pic>
      <p:pic>
        <p:nvPicPr>
          <p:cNvPr id="18" name="Imagen 17">
            <a:extLst>
              <a:ext uri="{FF2B5EF4-FFF2-40B4-BE49-F238E27FC236}">
                <a16:creationId xmlns:a16="http://schemas.microsoft.com/office/drawing/2014/main" id="{77510942-CACA-489B-BA15-B5608885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381" y="3052655"/>
            <a:ext cx="404188" cy="410010"/>
          </a:xfrm>
          <a:prstGeom prst="rect">
            <a:avLst/>
          </a:prstGeom>
        </p:spPr>
      </p:pic>
      <p:pic>
        <p:nvPicPr>
          <p:cNvPr id="19" name="Imagen 18">
            <a:extLst>
              <a:ext uri="{FF2B5EF4-FFF2-40B4-BE49-F238E27FC236}">
                <a16:creationId xmlns:a16="http://schemas.microsoft.com/office/drawing/2014/main" id="{6E2C37A3-9F25-44BE-89B7-3DB434273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3052655"/>
            <a:ext cx="404188" cy="410010"/>
          </a:xfrm>
          <a:prstGeom prst="rect">
            <a:avLst/>
          </a:prstGeom>
        </p:spPr>
      </p:pic>
      <p:pic>
        <p:nvPicPr>
          <p:cNvPr id="20" name="Imagen 19">
            <a:extLst>
              <a:ext uri="{FF2B5EF4-FFF2-40B4-BE49-F238E27FC236}">
                <a16:creationId xmlns:a16="http://schemas.microsoft.com/office/drawing/2014/main" id="{40067CC1-5DBC-4EB0-BFF4-07832EDBF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3588537"/>
            <a:ext cx="404188" cy="410010"/>
          </a:xfrm>
          <a:prstGeom prst="rect">
            <a:avLst/>
          </a:prstGeom>
        </p:spPr>
      </p:pic>
      <p:pic>
        <p:nvPicPr>
          <p:cNvPr id="21" name="Imagen 20">
            <a:extLst>
              <a:ext uri="{FF2B5EF4-FFF2-40B4-BE49-F238E27FC236}">
                <a16:creationId xmlns:a16="http://schemas.microsoft.com/office/drawing/2014/main" id="{91C07DD4-B3C0-421B-9242-7DF63AB30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8" y="4621105"/>
            <a:ext cx="404188" cy="410010"/>
          </a:xfrm>
          <a:prstGeom prst="rect">
            <a:avLst/>
          </a:prstGeom>
        </p:spPr>
      </p:pic>
      <p:pic>
        <p:nvPicPr>
          <p:cNvPr id="23" name="Imagen 22">
            <a:extLst>
              <a:ext uri="{FF2B5EF4-FFF2-40B4-BE49-F238E27FC236}">
                <a16:creationId xmlns:a16="http://schemas.microsoft.com/office/drawing/2014/main" id="{4F4AA8E2-4650-41CC-A2D1-5DE2A55D3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133" y="3590342"/>
            <a:ext cx="498662" cy="410011"/>
          </a:xfrm>
          <a:prstGeom prst="rect">
            <a:avLst/>
          </a:prstGeom>
        </p:spPr>
      </p:pic>
      <p:pic>
        <p:nvPicPr>
          <p:cNvPr id="24" name="Imagen 23">
            <a:extLst>
              <a:ext uri="{FF2B5EF4-FFF2-40B4-BE49-F238E27FC236}">
                <a16:creationId xmlns:a16="http://schemas.microsoft.com/office/drawing/2014/main" id="{FAF38964-AA7A-4B7E-954D-DDCC53BBF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6343" y="5653673"/>
            <a:ext cx="498662" cy="410011"/>
          </a:xfrm>
          <a:prstGeom prst="rect">
            <a:avLst/>
          </a:prstGeom>
        </p:spPr>
      </p:pic>
      <p:pic>
        <p:nvPicPr>
          <p:cNvPr id="25" name="Imagen 24">
            <a:extLst>
              <a:ext uri="{FF2B5EF4-FFF2-40B4-BE49-F238E27FC236}">
                <a16:creationId xmlns:a16="http://schemas.microsoft.com/office/drawing/2014/main" id="{C1B3D400-CF47-455C-BDC6-A744A63A4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4114788"/>
            <a:ext cx="498662" cy="410011"/>
          </a:xfrm>
          <a:prstGeom prst="rect">
            <a:avLst/>
          </a:prstGeom>
        </p:spPr>
      </p:pic>
      <p:pic>
        <p:nvPicPr>
          <p:cNvPr id="26" name="Imagen 25">
            <a:extLst>
              <a:ext uri="{FF2B5EF4-FFF2-40B4-BE49-F238E27FC236}">
                <a16:creationId xmlns:a16="http://schemas.microsoft.com/office/drawing/2014/main" id="{8499203C-D627-438B-B101-160E7EE17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4621104"/>
            <a:ext cx="498662" cy="410011"/>
          </a:xfrm>
          <a:prstGeom prst="rect">
            <a:avLst/>
          </a:prstGeom>
        </p:spPr>
      </p:pic>
      <p:pic>
        <p:nvPicPr>
          <p:cNvPr id="27" name="Imagen 26">
            <a:extLst>
              <a:ext uri="{FF2B5EF4-FFF2-40B4-BE49-F238E27FC236}">
                <a16:creationId xmlns:a16="http://schemas.microsoft.com/office/drawing/2014/main" id="{D08C8806-8E8A-4CA1-9F1D-3D87EBF5F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7152" y="5127420"/>
            <a:ext cx="498662" cy="410011"/>
          </a:xfrm>
          <a:prstGeom prst="rect">
            <a:avLst/>
          </a:prstGeom>
        </p:spPr>
      </p:pic>
      <p:pic>
        <p:nvPicPr>
          <p:cNvPr id="28" name="Imagen 27">
            <a:extLst>
              <a:ext uri="{FF2B5EF4-FFF2-40B4-BE49-F238E27FC236}">
                <a16:creationId xmlns:a16="http://schemas.microsoft.com/office/drawing/2014/main" id="{5D44DFCB-1276-4E9C-BE4A-FCFA9E1A1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461" y="2575496"/>
            <a:ext cx="498662" cy="410011"/>
          </a:xfrm>
          <a:prstGeom prst="rect">
            <a:avLst/>
          </a:prstGeom>
        </p:spPr>
      </p:pic>
      <p:pic>
        <p:nvPicPr>
          <p:cNvPr id="29" name="Imagen 28">
            <a:extLst>
              <a:ext uri="{FF2B5EF4-FFF2-40B4-BE49-F238E27FC236}">
                <a16:creationId xmlns:a16="http://schemas.microsoft.com/office/drawing/2014/main" id="{69575434-EF3E-417A-B73A-3EFFD1C4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5156987"/>
            <a:ext cx="404188" cy="410010"/>
          </a:xfrm>
          <a:prstGeom prst="rect">
            <a:avLst/>
          </a:prstGeom>
        </p:spPr>
      </p:pic>
      <p:pic>
        <p:nvPicPr>
          <p:cNvPr id="30" name="Imagen 29">
            <a:extLst>
              <a:ext uri="{FF2B5EF4-FFF2-40B4-BE49-F238E27FC236}">
                <a16:creationId xmlns:a16="http://schemas.microsoft.com/office/drawing/2014/main" id="{DEF49924-D00E-4965-9200-844F11534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8" y="4096389"/>
            <a:ext cx="404188" cy="410010"/>
          </a:xfrm>
          <a:prstGeom prst="rect">
            <a:avLst/>
          </a:prstGeom>
        </p:spPr>
      </p:pic>
    </p:spTree>
    <p:extLst>
      <p:ext uri="{BB962C8B-B14F-4D97-AF65-F5344CB8AC3E}">
        <p14:creationId xmlns:p14="http://schemas.microsoft.com/office/powerpoint/2010/main" val="6062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2ADF34-4E5C-4DB8-92EC-81F7A2AB22D3}"/>
              </a:ext>
            </a:extLst>
          </p:cNvPr>
          <p:cNvSpPr txBox="1"/>
          <p:nvPr/>
        </p:nvSpPr>
        <p:spPr>
          <a:xfrm>
            <a:off x="543339" y="1911536"/>
            <a:ext cx="11105322" cy="4001095"/>
          </a:xfrm>
          <a:prstGeom prst="rect">
            <a:avLst/>
          </a:prstGeom>
          <a:noFill/>
        </p:spPr>
        <p:txBody>
          <a:bodyPr wrap="square" rtlCol="0">
            <a:spAutoFit/>
          </a:bodyPr>
          <a:lstStyle/>
          <a:p>
            <a:pPr algn="ctr">
              <a:spcBef>
                <a:spcPts val="1200"/>
              </a:spcBef>
            </a:pPr>
            <a:r>
              <a:rPr lang="es-ES" sz="2200" b="1" dirty="0">
                <a:solidFill>
                  <a:srgbClr val="FF0000"/>
                </a:solidFill>
              </a:rPr>
              <a:t>OTRAS ACTIVIDADES</a:t>
            </a:r>
          </a:p>
          <a:p>
            <a:pPr algn="ctr">
              <a:spcBef>
                <a:spcPts val="1200"/>
              </a:spcBef>
            </a:pPr>
            <a:r>
              <a:rPr lang="es-ES" b="1" dirty="0"/>
              <a:t>Represente la primera lectura con los niños  </a:t>
            </a:r>
            <a:r>
              <a:rPr lang="es-ES" dirty="0"/>
              <a:t>(Hechos 2,1-11)</a:t>
            </a:r>
          </a:p>
          <a:p>
            <a:pPr algn="ctr">
              <a:spcBef>
                <a:spcPts val="1200"/>
              </a:spcBef>
            </a:pPr>
            <a:r>
              <a:rPr lang="es-ES" dirty="0"/>
              <a:t>Vientos fuertes y lenguas de fuego: ¡Es la manera en la que el Espíritu Santo vino! </a:t>
            </a:r>
          </a:p>
          <a:p>
            <a:pPr algn="ctr">
              <a:spcBef>
                <a:spcPts val="1200"/>
              </a:spcBef>
            </a:pPr>
            <a:r>
              <a:rPr lang="es-ES" dirty="0"/>
              <a:t>Reúnalos en círculo, empiecen a orar. Preparen con anticipación una lengua de fuego para cada niño. (Ver siguiente página o </a:t>
            </a:r>
            <a:r>
              <a:rPr lang="es-ES" dirty="0">
                <a:hlinkClick r:id="rId3"/>
              </a:rPr>
              <a:t>www.fcpeace.org</a:t>
            </a:r>
            <a:r>
              <a:rPr lang="es-ES" dirty="0"/>
              <a:t>, Ciclo C, Pascua, C-VIII-Solemnidad de Pentecostés)</a:t>
            </a:r>
          </a:p>
          <a:p>
            <a:pPr algn="ctr">
              <a:spcBef>
                <a:spcPts val="1200"/>
              </a:spcBef>
            </a:pPr>
            <a:r>
              <a:rPr lang="es-ES" dirty="0"/>
              <a:t> Coloquen una en la cabeza de cada niño con una cinta a la hora de la brisa. Luego oren sobre cada uno pidiéndole al Espíritu Santo ese don. </a:t>
            </a:r>
          </a:p>
          <a:p>
            <a:pPr algn="ctr">
              <a:spcBef>
                <a:spcPts val="1200"/>
              </a:spcBef>
            </a:pPr>
            <a:r>
              <a:rPr lang="es-ES" dirty="0"/>
              <a:t>Poner los frutos en una caja para cada niño escoger uno y orar para recibir ese fruto.</a:t>
            </a:r>
          </a:p>
          <a:p>
            <a:pPr algn="ctr">
              <a:spcBef>
                <a:spcPts val="1200"/>
              </a:spcBef>
            </a:pPr>
            <a:r>
              <a:rPr lang="es-ES" b="1" dirty="0"/>
              <a:t>Manualidad</a:t>
            </a:r>
            <a:r>
              <a:rPr lang="es-ES" dirty="0"/>
              <a:t>: Recorten y pinten las llamas. Pueden colgar las llamas como un móvil en un pechero</a:t>
            </a:r>
          </a:p>
          <a:p>
            <a:pPr algn="ctr">
              <a:spcBef>
                <a:spcPts val="1200"/>
              </a:spcBef>
            </a:pPr>
            <a:r>
              <a:rPr lang="es-ES" dirty="0"/>
              <a:t>o pegar a una lista de papel de 22” para hacer una corona de dones con el Espíritu Santo en el centro.</a:t>
            </a:r>
          </a:p>
        </p:txBody>
      </p:sp>
    </p:spTree>
    <p:extLst>
      <p:ext uri="{BB962C8B-B14F-4D97-AF65-F5344CB8AC3E}">
        <p14:creationId xmlns:p14="http://schemas.microsoft.com/office/powerpoint/2010/main" val="33612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 calcmode="lin" valueType="num">
                                      <p:cBhvr>
                                        <p:cTn id="56"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6349863" y="2351315"/>
            <a:ext cx="5043852" cy="2944752"/>
          </a:xfrm>
        </p:spPr>
        <p:txBody>
          <a:bodyPr>
            <a:noAutofit/>
          </a:bodyPr>
          <a:lstStyle/>
          <a:p>
            <a:pPr marL="45720" indent="0" algn="ctr">
              <a:buNone/>
            </a:pPr>
            <a:r>
              <a:rPr lang="es-ES" sz="2400" dirty="0"/>
              <a:t>Envíanos tu Espíritu, Señor, que nos trae paz y valentía para afrontar los problemas. Danos los frutos de bondad, generosidad, alegría, paz y paciencia, que lleven a nuestra familia y a nuestro grupo a la armonía para que nos impulsen a servir a todos. Amen.</a:t>
            </a:r>
            <a:endParaRPr lang="es-PE" sz="2400" dirty="0"/>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ORACIÓN</a:t>
            </a:r>
          </a:p>
        </p:txBody>
      </p:sp>
      <p:pic>
        <p:nvPicPr>
          <p:cNvPr id="4" name="Imagen 3">
            <a:extLst>
              <a:ext uri="{FF2B5EF4-FFF2-40B4-BE49-F238E27FC236}">
                <a16:creationId xmlns:a16="http://schemas.microsoft.com/office/drawing/2014/main" id="{EE843905-084C-4888-8EA7-CF62848D5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460" y="2472636"/>
            <a:ext cx="3856044" cy="29447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23C75-FA7C-4C29-9A1A-DC3614745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428" y="106431"/>
            <a:ext cx="6910693" cy="6645138"/>
          </a:xfrm>
          <a:prstGeom prst="rect">
            <a:avLst/>
          </a:prstGeom>
        </p:spPr>
      </p:pic>
      <p:pic>
        <p:nvPicPr>
          <p:cNvPr id="5" name="Picture 4">
            <a:extLst>
              <a:ext uri="{FF2B5EF4-FFF2-40B4-BE49-F238E27FC236}">
                <a16:creationId xmlns:a16="http://schemas.microsoft.com/office/drawing/2014/main" id="{CAAAD752-058B-45F0-8E68-0303B7C3A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49" y="2785693"/>
            <a:ext cx="1838018" cy="1286612"/>
          </a:xfrm>
          <a:prstGeom prst="rect">
            <a:avLst/>
          </a:prstGeom>
        </p:spPr>
      </p:pic>
      <p:pic>
        <p:nvPicPr>
          <p:cNvPr id="7" name="Picture 6">
            <a:extLst>
              <a:ext uri="{FF2B5EF4-FFF2-40B4-BE49-F238E27FC236}">
                <a16:creationId xmlns:a16="http://schemas.microsoft.com/office/drawing/2014/main" id="{72139128-5F60-42C7-A5B6-9F56CC5B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444" y="2490754"/>
            <a:ext cx="1543947" cy="1876491"/>
          </a:xfrm>
          <a:prstGeom prst="rect">
            <a:avLst/>
          </a:prstGeom>
        </p:spPr>
      </p:pic>
    </p:spTree>
    <p:extLst>
      <p:ext uri="{BB962C8B-B14F-4D97-AF65-F5344CB8AC3E}">
        <p14:creationId xmlns:p14="http://schemas.microsoft.com/office/powerpoint/2010/main" val="398546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yt1s.com - ESPIRITU SANTO NUEVA VERSION    AYI Y SUS AMIGOS   MUSICA CRISTIANA PARA NIÑOS">
            <a:hlinkClick r:id="" action="ppaction://media"/>
            <a:extLst>
              <a:ext uri="{FF2B5EF4-FFF2-40B4-BE49-F238E27FC236}">
                <a16:creationId xmlns:a16="http://schemas.microsoft.com/office/drawing/2014/main" id="{91FD2070-6EB1-4641-8B2C-BC51D8D670C3}"/>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0" y="369332"/>
            <a:ext cx="12192000" cy="6247871"/>
          </a:xfrm>
        </p:spPr>
      </p:pic>
      <p:sp>
        <p:nvSpPr>
          <p:cNvPr id="2" name="TextBox 1">
            <a:extLst>
              <a:ext uri="{FF2B5EF4-FFF2-40B4-BE49-F238E27FC236}">
                <a16:creationId xmlns:a16="http://schemas.microsoft.com/office/drawing/2014/main" id="{96AE59DB-B5F4-4C3E-99D4-0BA9315142A3}"/>
              </a:ext>
            </a:extLst>
          </p:cNvPr>
          <p:cNvSpPr txBox="1"/>
          <p:nvPr/>
        </p:nvSpPr>
        <p:spPr>
          <a:xfrm>
            <a:off x="3865335" y="0"/>
            <a:ext cx="5573486" cy="369332"/>
          </a:xfrm>
          <a:prstGeom prst="rect">
            <a:avLst/>
          </a:prstGeom>
          <a:noFill/>
        </p:spPr>
        <p:txBody>
          <a:bodyPr wrap="square" rtlCol="0">
            <a:spAutoFit/>
          </a:bodyPr>
          <a:lstStyle/>
          <a:p>
            <a:r>
              <a:rPr lang="es-ES" sz="1800" dirty="0">
                <a:solidFill>
                  <a:srgbClr val="333333"/>
                </a:solidFill>
                <a:effectLst/>
                <a:latin typeface="Cambria" panose="02040503050406030204" pitchFamily="18" charset="0"/>
                <a:ea typeface="Times New Roman" panose="02020603050405020304" pitchFamily="18" charset="0"/>
                <a:cs typeface="Times New Roman" panose="02020603050405020304" pitchFamily="18" charset="0"/>
              </a:rPr>
              <a:t>AYI Y SUS AMIGOS, </a:t>
            </a:r>
            <a:r>
              <a:rPr lang="es-ES" sz="1800" u="sng" dirty="0">
                <a:effectLst/>
                <a:latin typeface="Cambria" panose="02040503050406030204" pitchFamily="18" charset="0"/>
                <a:ea typeface="Times New Roman" panose="02020603050405020304" pitchFamily="18" charset="0"/>
                <a:hlinkClick r:id="rId6">
                  <a:extLst>
                    <a:ext uri="{A12FA001-AC4F-418D-AE19-62706E023703}">
                      <ahyp:hlinkClr xmlns:ahyp="http://schemas.microsoft.com/office/drawing/2018/hyperlinkcolor" val="tx"/>
                    </a:ext>
                  </a:extLst>
                </a:hlinkClick>
              </a:rPr>
              <a:t>https://youtu.be/1afj_o51lp0</a:t>
            </a:r>
            <a:endParaRPr lang="en-US" dirty="0"/>
          </a:p>
        </p:txBody>
      </p:sp>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B277-C184-444C-5BFD-910F3120DDCE}"/>
              </a:ext>
            </a:extLst>
          </p:cNvPr>
          <p:cNvSpPr>
            <a:spLocks noGrp="1"/>
          </p:cNvSpPr>
          <p:nvPr>
            <p:ph type="title"/>
          </p:nvPr>
        </p:nvSpPr>
        <p:spPr>
          <a:xfrm>
            <a:off x="2185353" y="0"/>
            <a:ext cx="9372600" cy="358140"/>
          </a:xfrm>
        </p:spPr>
        <p:txBody>
          <a:bodyPr>
            <a:normAutofit fontScale="90000"/>
          </a:bodyPr>
          <a:lstStyle/>
          <a:p>
            <a:r>
              <a:rPr lang="en-US" sz="2000" dirty="0"/>
              <a:t>Es Como un Rio, </a:t>
            </a:r>
            <a:r>
              <a:rPr lang="en-US" sz="2000" dirty="0">
                <a:hlinkClick r:id="rId3"/>
              </a:rPr>
              <a:t>https://youtu.be/DD0JyIiYzBA</a:t>
            </a:r>
            <a:endParaRPr lang="en-US" sz="2000" dirty="0"/>
          </a:p>
        </p:txBody>
      </p:sp>
      <p:pic>
        <p:nvPicPr>
          <p:cNvPr id="3" name="Online Media 2" title="Es como un rio - Alabanza">
            <a:hlinkClick r:id="" action="ppaction://media"/>
            <a:extLst>
              <a:ext uri="{FF2B5EF4-FFF2-40B4-BE49-F238E27FC236}">
                <a16:creationId xmlns:a16="http://schemas.microsoft.com/office/drawing/2014/main" id="{B4716982-1C32-E57E-E6BD-5FA7621CF642}"/>
              </a:ext>
            </a:extLst>
          </p:cNvPr>
          <p:cNvPicPr>
            <a:picLocks noRot="1" noChangeAspect="1"/>
          </p:cNvPicPr>
          <p:nvPr>
            <a:videoFile r:link="rId1"/>
          </p:nvPr>
        </p:nvPicPr>
        <p:blipFill>
          <a:blip r:embed="rId4"/>
          <a:stretch>
            <a:fillRect/>
          </a:stretch>
        </p:blipFill>
        <p:spPr>
          <a:xfrm>
            <a:off x="0" y="358140"/>
            <a:ext cx="12192000" cy="6497003"/>
          </a:xfrm>
          <a:prstGeom prst="rect">
            <a:avLst/>
          </a:prstGeom>
        </p:spPr>
      </p:pic>
    </p:spTree>
    <p:extLst>
      <p:ext uri="{BB962C8B-B14F-4D97-AF65-F5344CB8AC3E}">
        <p14:creationId xmlns:p14="http://schemas.microsoft.com/office/powerpoint/2010/main" val="24215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775002" y="2924092"/>
            <a:ext cx="5160817" cy="3418650"/>
          </a:xfrm>
        </p:spPr>
        <p:txBody>
          <a:bodyPr>
            <a:normAutofit/>
          </a:bodyPr>
          <a:lstStyle/>
          <a:p>
            <a:pPr marL="45720" indent="0" algn="ctr">
              <a:lnSpc>
                <a:spcPct val="100000"/>
              </a:lnSpc>
              <a:buNone/>
            </a:pPr>
            <a:r>
              <a:rPr lang="es-ES" sz="1900" dirty="0"/>
              <a:t>En aquel tiempo, Jesús dijo a sus discípulos: “Cuando venga el </a:t>
            </a:r>
            <a:r>
              <a:rPr lang="es-ES" sz="1900" b="1" dirty="0">
                <a:solidFill>
                  <a:srgbClr val="FF0000"/>
                </a:solidFill>
              </a:rPr>
              <a:t>Consolador</a:t>
            </a:r>
            <a:r>
              <a:rPr lang="es-ES" sz="1900" dirty="0"/>
              <a:t>, que yo les enviaré a ustedes de parte del Padre, el </a:t>
            </a:r>
            <a:r>
              <a:rPr lang="es-ES" sz="1900" b="1" dirty="0">
                <a:solidFill>
                  <a:srgbClr val="FF0000"/>
                </a:solidFill>
              </a:rPr>
              <a:t>Espíritu de la Verdad </a:t>
            </a:r>
            <a:r>
              <a:rPr lang="es-ES" sz="1900" dirty="0"/>
              <a:t>que procede del Padre, él dará testimonio de mí y ustedes también darán testimonio, pues desde el principio han estado conmigo. </a:t>
            </a:r>
          </a:p>
          <a:p>
            <a:pPr marL="45720" indent="0" algn="ctr">
              <a:lnSpc>
                <a:spcPct val="100000"/>
              </a:lnSpc>
              <a:buNone/>
            </a:pPr>
            <a:r>
              <a:rPr lang="es-ES" sz="1900" dirty="0"/>
              <a:t>Aún tengo muchas cosas que decirles, pero todavía no las pueden comprender.</a:t>
            </a:r>
            <a:endParaRPr lang="es-PE" sz="1900" b="1" dirty="0"/>
          </a:p>
        </p:txBody>
      </p:sp>
      <p:sp>
        <p:nvSpPr>
          <p:cNvPr id="7" name="Rectángulo 6">
            <a:extLst>
              <a:ext uri="{FF2B5EF4-FFF2-40B4-BE49-F238E27FC236}">
                <a16:creationId xmlns:a16="http://schemas.microsoft.com/office/drawing/2014/main" id="{7CAE6959-4475-4962-AA67-40E97195A49D}"/>
              </a:ext>
            </a:extLst>
          </p:cNvPr>
          <p:cNvSpPr/>
          <p:nvPr/>
        </p:nvSpPr>
        <p:spPr>
          <a:xfrm>
            <a:off x="2253586" y="1168353"/>
            <a:ext cx="8080737" cy="923330"/>
          </a:xfrm>
          <a:prstGeom prst="rect">
            <a:avLst/>
          </a:prstGeom>
          <a:noFill/>
        </p:spPr>
        <p:txBody>
          <a:bodyPr wrap="none" lIns="91440" tIns="45720" rIns="91440" bIns="45720">
            <a:spAutoFit/>
          </a:bodyPr>
          <a:lstStyle/>
          <a:p>
            <a:pPr algn="ctr"/>
            <a:r>
              <a:rPr lang="es-ES" sz="5400" b="0" cap="none" spc="0" dirty="0">
                <a:ln w="0"/>
                <a:solidFill>
                  <a:srgbClr val="B41A1B"/>
                </a:solidFill>
                <a:effectLst>
                  <a:reflection blurRad="6350" stA="53000" endA="300" endPos="35500" dir="5400000" sy="-90000" algn="bl" rotWithShape="0"/>
                </a:effectLst>
                <a:latin typeface="Amaranth" panose="02000503050000020004" pitchFamily="50" charset="0"/>
              </a:rPr>
              <a:t>Solemnidad de Pentecostés</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258793" y="2425696"/>
            <a:ext cx="3849189" cy="338554"/>
          </a:xfrm>
          <a:prstGeom prst="rect">
            <a:avLst/>
          </a:prstGeom>
          <a:noFill/>
        </p:spPr>
        <p:txBody>
          <a:bodyPr wrap="square" rtlCol="0">
            <a:spAutoFit/>
          </a:bodyPr>
          <a:lstStyle/>
          <a:p>
            <a:pPr algn="ctr"/>
            <a:r>
              <a:rPr lang="es-PE" sz="1600" b="1" dirty="0"/>
              <a:t>Evangelio: Juan 15,26-27; 16,12-15 </a:t>
            </a:r>
          </a:p>
        </p:txBody>
      </p:sp>
      <p:pic>
        <p:nvPicPr>
          <p:cNvPr id="8" name="Marcador de contenido 7">
            <a:extLst>
              <a:ext uri="{FF2B5EF4-FFF2-40B4-BE49-F238E27FC236}">
                <a16:creationId xmlns:a16="http://schemas.microsoft.com/office/drawing/2014/main" id="{9AE8AF8E-CABA-46F8-8D97-D04D02E7C47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3656" y="2204724"/>
            <a:ext cx="5066541" cy="4312189"/>
          </a:xfrm>
          <a:prstGeom prst="rect">
            <a:avLst/>
          </a:prstGeom>
          <a:ln>
            <a:noFill/>
          </a:ln>
          <a:effectLst>
            <a:softEdge rad="112500"/>
          </a:effectLst>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4576561" y="1886857"/>
            <a:ext cx="3568208" cy="4644571"/>
          </a:xfrm>
        </p:spPr>
        <p:txBody>
          <a:bodyPr>
            <a:normAutofit lnSpcReduction="10000"/>
          </a:bodyPr>
          <a:lstStyle/>
          <a:p>
            <a:pPr marL="45720" indent="0" algn="ctr">
              <a:lnSpc>
                <a:spcPct val="100000"/>
              </a:lnSpc>
              <a:buNone/>
            </a:pPr>
            <a:r>
              <a:rPr lang="es-ES" dirty="0"/>
              <a:t>Pero cuando venga el </a:t>
            </a:r>
            <a:r>
              <a:rPr lang="es-ES" b="1" dirty="0">
                <a:solidFill>
                  <a:srgbClr val="FF0000"/>
                </a:solidFill>
              </a:rPr>
              <a:t>Espíritu de la Verdad,</a:t>
            </a:r>
            <a:r>
              <a:rPr lang="es-ES" dirty="0"/>
              <a:t> él los irá guiando hasta la verdad plena, porque no hablará por su cuenta, sino que dirá lo que haya oído y les anunciará las cosas que van a suceder. </a:t>
            </a:r>
          </a:p>
          <a:p>
            <a:pPr marL="45720" indent="0" algn="ctr">
              <a:lnSpc>
                <a:spcPct val="100000"/>
              </a:lnSpc>
              <a:buNone/>
            </a:pPr>
            <a:r>
              <a:rPr lang="es-ES" dirty="0"/>
              <a:t>Él me glorificará, porque primero recibirá de mí lo que les vaya comunicando. Todo lo que tiene el Padre es mío. Por eso he dicho que tomará de lo mío y se lo comunicará a ustedes”.</a:t>
            </a:r>
            <a:endParaRPr lang="es-PE" dirty="0"/>
          </a:p>
        </p:txBody>
      </p:sp>
      <p:pic>
        <p:nvPicPr>
          <p:cNvPr id="6" name="Imagen 5">
            <a:extLst>
              <a:ext uri="{FF2B5EF4-FFF2-40B4-BE49-F238E27FC236}">
                <a16:creationId xmlns:a16="http://schemas.microsoft.com/office/drawing/2014/main" id="{1710215D-744A-476C-93A4-27CC08D25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80" y="1735164"/>
            <a:ext cx="4421593" cy="4505979"/>
          </a:xfrm>
          <a:prstGeom prst="rect">
            <a:avLst/>
          </a:prstGeom>
          <a:effectLst>
            <a:outerShdw blurRad="76200" dir="13500000" sy="23000" kx="1200000" algn="br" rotWithShape="0">
              <a:prstClr val="black">
                <a:alpha val="20000"/>
              </a:prstClr>
            </a:outerShdw>
          </a:effectLst>
        </p:spPr>
      </p:pic>
      <p:pic>
        <p:nvPicPr>
          <p:cNvPr id="1026" name="Picture 2" descr="Ama y perdona y serás un verdadero hijo de Dios">
            <a:extLst>
              <a:ext uri="{FF2B5EF4-FFF2-40B4-BE49-F238E27FC236}">
                <a16:creationId xmlns:a16="http://schemas.microsoft.com/office/drawing/2014/main" id="{1BEADFCE-D6B2-4050-B967-2D7D5C14B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257" y="2160915"/>
            <a:ext cx="3687821" cy="408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4489463" y="2492209"/>
            <a:ext cx="3281309" cy="3481229"/>
          </a:xfrm>
        </p:spPr>
        <p:txBody>
          <a:bodyPr>
            <a:normAutofit/>
          </a:bodyPr>
          <a:lstStyle/>
          <a:p>
            <a:pPr marL="45720" indent="0" algn="ctr">
              <a:lnSpc>
                <a:spcPct val="100000"/>
              </a:lnSpc>
              <a:buNone/>
            </a:pPr>
            <a:r>
              <a:rPr lang="es-ES" dirty="0"/>
              <a:t>El día de Pentecostés, todos los discípulos estaban reunidos en un mismo lugar. De repente se oyó un gran ruido que venía del cielo, como cuando sopla un viento fuerte, que resonó por toda la casa donde se encontraban. </a:t>
            </a:r>
            <a:endParaRPr lang="es-PE" dirty="0"/>
          </a:p>
        </p:txBody>
      </p:sp>
      <p:sp>
        <p:nvSpPr>
          <p:cNvPr id="2" name="CuadroTexto 1">
            <a:extLst>
              <a:ext uri="{FF2B5EF4-FFF2-40B4-BE49-F238E27FC236}">
                <a16:creationId xmlns:a16="http://schemas.microsoft.com/office/drawing/2014/main" id="{B7A94B60-4A90-4A17-9D5E-3B819E9DE8F6}"/>
              </a:ext>
            </a:extLst>
          </p:cNvPr>
          <p:cNvSpPr txBox="1"/>
          <p:nvPr/>
        </p:nvSpPr>
        <p:spPr>
          <a:xfrm>
            <a:off x="4092311" y="1821393"/>
            <a:ext cx="4075611" cy="369332"/>
          </a:xfrm>
          <a:prstGeom prst="rect">
            <a:avLst/>
          </a:prstGeom>
          <a:noFill/>
        </p:spPr>
        <p:txBody>
          <a:bodyPr wrap="square" rtlCol="0">
            <a:spAutoFit/>
          </a:bodyPr>
          <a:lstStyle/>
          <a:p>
            <a:pPr algn="ctr"/>
            <a:r>
              <a:rPr lang="es-ES" b="1" dirty="0"/>
              <a:t>Primera Lectura: Hechos 2, 1-11</a:t>
            </a:r>
            <a:endParaRPr lang="es-PE" b="1" dirty="0"/>
          </a:p>
        </p:txBody>
      </p:sp>
      <p:pic>
        <p:nvPicPr>
          <p:cNvPr id="5" name="Imagen 4">
            <a:extLst>
              <a:ext uri="{FF2B5EF4-FFF2-40B4-BE49-F238E27FC236}">
                <a16:creationId xmlns:a16="http://schemas.microsoft.com/office/drawing/2014/main" id="{43A0B58B-87F9-45A4-9B11-D1548751B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43" y="2190725"/>
            <a:ext cx="4001809" cy="408419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Dibujos animados nube sopla viento: vectores, gráficos, imágenes  vectoriales | Depositphotos®">
            <a:extLst>
              <a:ext uri="{FF2B5EF4-FFF2-40B4-BE49-F238E27FC236}">
                <a16:creationId xmlns:a16="http://schemas.microsoft.com/office/drawing/2014/main" id="{85D29243-B0E5-4CA0-9009-ED121D7F5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4121">
            <a:off x="8255603" y="1710142"/>
            <a:ext cx="3458348" cy="449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4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7756200" y="2462459"/>
            <a:ext cx="3507589" cy="2952206"/>
          </a:xfrm>
        </p:spPr>
        <p:txBody>
          <a:bodyPr>
            <a:normAutofit/>
          </a:bodyPr>
          <a:lstStyle/>
          <a:p>
            <a:pPr marL="45720" indent="0" algn="ctr">
              <a:lnSpc>
                <a:spcPct val="100000"/>
              </a:lnSpc>
              <a:buNone/>
            </a:pPr>
            <a:r>
              <a:rPr lang="es-ES" dirty="0"/>
              <a:t>Entonces aparecieron lenguas de fuego, que se distribuyeron y se posaron sobre ellos; se llenaron todos del Espíritu Santo y empezaron a hablar en otros idiomas, según el Espíritu los inducía a expresarse. </a:t>
            </a:r>
            <a:endParaRPr lang="es-PE" dirty="0"/>
          </a:p>
        </p:txBody>
      </p:sp>
      <p:pic>
        <p:nvPicPr>
          <p:cNvPr id="4" name="Imagen 3">
            <a:extLst>
              <a:ext uri="{FF2B5EF4-FFF2-40B4-BE49-F238E27FC236}">
                <a16:creationId xmlns:a16="http://schemas.microsoft.com/office/drawing/2014/main" id="{6BA88B47-6055-482F-9FE5-D6A58DF6CAC9}"/>
              </a:ext>
            </a:extLst>
          </p:cNvPr>
          <p:cNvPicPr>
            <a:picLocks noChangeAspect="1"/>
          </p:cNvPicPr>
          <p:nvPr/>
        </p:nvPicPr>
        <p:blipFill rotWithShape="1">
          <a:blip r:embed="rId3">
            <a:extLst>
              <a:ext uri="{28A0092B-C50C-407E-A947-70E740481C1C}">
                <a14:useLocalDpi xmlns:a14="http://schemas.microsoft.com/office/drawing/2010/main" val="0"/>
              </a:ext>
            </a:extLst>
          </a:blip>
          <a:srcRect b="6406"/>
          <a:stretch/>
        </p:blipFill>
        <p:spPr>
          <a:xfrm>
            <a:off x="928211" y="2893261"/>
            <a:ext cx="5893753" cy="3435309"/>
          </a:xfrm>
          <a:prstGeom prst="rect">
            <a:avLst/>
          </a:prstGeom>
          <a:ln>
            <a:noFill/>
          </a:ln>
          <a:effectLst>
            <a:outerShdw blurRad="292100" dist="139700" dir="2700000" algn="tl" rotWithShape="0">
              <a:srgbClr val="333333">
                <a:alpha val="65000"/>
              </a:srgbClr>
            </a:outerShdw>
          </a:effectLst>
        </p:spPr>
      </p:pic>
      <p:pic>
        <p:nvPicPr>
          <p:cNvPr id="5" name="Picture 4" descr="Free Flame With Transparent Background, Download Free Flame With Transparent  Background png images, Free ClipArts on Clipart Library">
            <a:extLst>
              <a:ext uri="{FF2B5EF4-FFF2-40B4-BE49-F238E27FC236}">
                <a16:creationId xmlns:a16="http://schemas.microsoft.com/office/drawing/2014/main" id="{E21F52CE-8CAA-4B9E-AD01-025B6F0BF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53" y="1660239"/>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ree Flame With Transparent Background, Download Free Flame With Transparent  Background png images, Free ClipArts on Clipart Library">
            <a:extLst>
              <a:ext uri="{FF2B5EF4-FFF2-40B4-BE49-F238E27FC236}">
                <a16:creationId xmlns:a16="http://schemas.microsoft.com/office/drawing/2014/main" id="{6E22BAF3-3C92-4285-8525-032BB358F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189" y="1252434"/>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Flame With Transparent Background, Download Free Flame With Transparent  Background png images, Free ClipArts on Clipart Library">
            <a:extLst>
              <a:ext uri="{FF2B5EF4-FFF2-40B4-BE49-F238E27FC236}">
                <a16:creationId xmlns:a16="http://schemas.microsoft.com/office/drawing/2014/main" id="{79FF7DD9-4C2F-4038-A373-A1B18A534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425" y="1637542"/>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Flame With Transparent Background, Download Free Flame With Transparent  Background png images, Free ClipArts on Clipart Library">
            <a:extLst>
              <a:ext uri="{FF2B5EF4-FFF2-40B4-BE49-F238E27FC236}">
                <a16:creationId xmlns:a16="http://schemas.microsoft.com/office/drawing/2014/main" id="{62B0FD2D-D7D6-4F4B-B095-2E8C2EC2A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066" y="427517"/>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Flame With Transparent Background, Download Free Flame With Transparent  Background png images, Free ClipArts on Clipart Library">
            <a:extLst>
              <a:ext uri="{FF2B5EF4-FFF2-40B4-BE49-F238E27FC236}">
                <a16:creationId xmlns:a16="http://schemas.microsoft.com/office/drawing/2014/main" id="{5F1A12BC-F029-44DB-AF50-A908A06A6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60" y="1252434"/>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Flame With Transparent Background, Download Free Flame With Transparent  Background png images, Free ClipArts on Clipart Library">
            <a:extLst>
              <a:ext uri="{FF2B5EF4-FFF2-40B4-BE49-F238E27FC236}">
                <a16:creationId xmlns:a16="http://schemas.microsoft.com/office/drawing/2014/main" id="{59D3C2BC-896C-44C3-9B8F-7F9E4B1FD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47" y="1604555"/>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Flame With Transparent Background, Download Free Flame With Transparent  Background png images, Free ClipArts on Clipart Library">
            <a:extLst>
              <a:ext uri="{FF2B5EF4-FFF2-40B4-BE49-F238E27FC236}">
                <a16:creationId xmlns:a16="http://schemas.microsoft.com/office/drawing/2014/main" id="{3F8B665F-C160-492B-B365-0CF8CE597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993" y="42409"/>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Flame With Transparent Background, Download Free Flame With Transparent  Background png images, Free ClipArts on Clipart Library">
            <a:extLst>
              <a:ext uri="{FF2B5EF4-FFF2-40B4-BE49-F238E27FC236}">
                <a16:creationId xmlns:a16="http://schemas.microsoft.com/office/drawing/2014/main" id="{2382B7F9-03A0-4819-9200-CF4E2D6B5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437" y="394530"/>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Flame With Transparent Background, Download Free Flame With Transparent  Background png images, Free ClipArts on Clipart Library">
            <a:extLst>
              <a:ext uri="{FF2B5EF4-FFF2-40B4-BE49-F238E27FC236}">
                <a16:creationId xmlns:a16="http://schemas.microsoft.com/office/drawing/2014/main" id="{62E82548-5CEA-4771-A75A-C8ABE7D35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788" y="1252433"/>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ree Flame With Transparent Background, Download Free Flame With Transparent  Background png images, Free ClipArts on Clipart Library">
            <a:extLst>
              <a:ext uri="{FF2B5EF4-FFF2-40B4-BE49-F238E27FC236}">
                <a16:creationId xmlns:a16="http://schemas.microsoft.com/office/drawing/2014/main" id="{3AA71590-2C6E-4202-B7EB-00F3C0DCD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961" y="1618002"/>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Flame With Transparent Background, Download Free Flame With Transparent  Background png images, Free ClipArts on Clipart Library">
            <a:extLst>
              <a:ext uri="{FF2B5EF4-FFF2-40B4-BE49-F238E27FC236}">
                <a16:creationId xmlns:a16="http://schemas.microsoft.com/office/drawing/2014/main" id="{5ABEC917-E889-49BC-B296-72CB64FDD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934" y="42408"/>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ree Flame With Transparent Background, Download Free Flame With Transparent  Background png images, Free ClipArts on Clipart Library">
            <a:extLst>
              <a:ext uri="{FF2B5EF4-FFF2-40B4-BE49-F238E27FC236}">
                <a16:creationId xmlns:a16="http://schemas.microsoft.com/office/drawing/2014/main" id="{5F20B6C3-BA5E-4A34-912F-1DE335FE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689" y="342743"/>
            <a:ext cx="752516" cy="12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02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par>
                                <p:cTn id="38" presetID="6"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1140824" y="2493526"/>
            <a:ext cx="3439886" cy="2690949"/>
          </a:xfrm>
        </p:spPr>
        <p:txBody>
          <a:bodyPr>
            <a:normAutofit/>
          </a:bodyPr>
          <a:lstStyle/>
          <a:p>
            <a:pPr marL="45720" indent="0" algn="ctr">
              <a:lnSpc>
                <a:spcPct val="100000"/>
              </a:lnSpc>
              <a:buNone/>
            </a:pPr>
            <a:r>
              <a:rPr lang="es-ES" dirty="0"/>
              <a:t>En esos días había en Jerusalén judíos devotos, venidos de todas partes del mundo. Al oír el ruido, acudieron en masa y quedaron desconcertados, porque cada uno los oía hablar en su propio idioma.</a:t>
            </a:r>
            <a:endParaRPr lang="es-PE" dirty="0"/>
          </a:p>
        </p:txBody>
      </p:sp>
      <p:pic>
        <p:nvPicPr>
          <p:cNvPr id="4" name="Imagen 3">
            <a:extLst>
              <a:ext uri="{FF2B5EF4-FFF2-40B4-BE49-F238E27FC236}">
                <a16:creationId xmlns:a16="http://schemas.microsoft.com/office/drawing/2014/main" id="{FC6F5175-A5EF-4734-B1F6-7D521544164A}"/>
              </a:ext>
            </a:extLst>
          </p:cNvPr>
          <p:cNvPicPr>
            <a:picLocks noChangeAspect="1"/>
          </p:cNvPicPr>
          <p:nvPr/>
        </p:nvPicPr>
        <p:blipFill rotWithShape="1">
          <a:blip r:embed="rId3">
            <a:extLst>
              <a:ext uri="{28A0092B-C50C-407E-A947-70E740481C1C}">
                <a14:useLocalDpi xmlns:a14="http://schemas.microsoft.com/office/drawing/2010/main" val="0"/>
              </a:ext>
            </a:extLst>
          </a:blip>
          <a:srcRect t="8280" b="8700"/>
          <a:stretch/>
        </p:blipFill>
        <p:spPr>
          <a:xfrm>
            <a:off x="4893117" y="1705154"/>
            <a:ext cx="6790883" cy="42282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5489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6582742" y="2110377"/>
            <a:ext cx="5284137" cy="4005943"/>
          </a:xfrm>
        </p:spPr>
        <p:txBody>
          <a:bodyPr>
            <a:normAutofit fontScale="92500" lnSpcReduction="10000"/>
          </a:bodyPr>
          <a:lstStyle/>
          <a:p>
            <a:pPr marL="45720" indent="0" algn="ctr">
              <a:lnSpc>
                <a:spcPct val="100000"/>
              </a:lnSpc>
              <a:buNone/>
            </a:pPr>
            <a:r>
              <a:rPr lang="es-ES" dirty="0"/>
              <a:t>Atónitos y llenos de admiración, preguntaban: “¿No son galileos, todos estos que están hablando? ¿Cómo, pues, los oímos hablar en nuestra lengua nativa? </a:t>
            </a:r>
          </a:p>
          <a:p>
            <a:pPr marL="45720" indent="0" algn="ctr">
              <a:lnSpc>
                <a:spcPct val="100000"/>
              </a:lnSpc>
              <a:buNone/>
            </a:pPr>
            <a:r>
              <a:rPr lang="es-ES" dirty="0"/>
              <a:t>Entre nosotros hay medos, partos y elamitas; otros vivimos en Mesopotamia, Judea, Capadocia, en el Ponto y en Asia, en Frigia y en Panfilia, en Egipto o en la zona de Libia que limita con Cirene. Algunos somos visitantes, venidos de Roma, judíos y prosélitos; también hay cretenses y árabes. Y, sin embargo, cada quien los oye hablar de las maravillas de Dios en su propia lengua”.</a:t>
            </a:r>
            <a:endParaRPr lang="es-PE" dirty="0"/>
          </a:p>
        </p:txBody>
      </p:sp>
      <p:pic>
        <p:nvPicPr>
          <p:cNvPr id="6" name="Imagen 5">
            <a:extLst>
              <a:ext uri="{FF2B5EF4-FFF2-40B4-BE49-F238E27FC236}">
                <a16:creationId xmlns:a16="http://schemas.microsoft.com/office/drawing/2014/main" id="{C9099A8F-CE93-47B8-B1B3-40DC7DA39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 y="1672607"/>
            <a:ext cx="5982235" cy="44437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972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REFLEXIÓN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2280</TotalTime>
  <Words>1097</Words>
  <Application>Microsoft Office PowerPoint</Application>
  <PresentationFormat>Widescreen</PresentationFormat>
  <Paragraphs>115</Paragraphs>
  <Slides>29</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Abadi</vt:lpstr>
      <vt:lpstr>Amaranth</vt:lpstr>
      <vt:lpstr>Arial</vt:lpstr>
      <vt:lpstr>Arial Black</vt:lpstr>
      <vt:lpstr>Cambria</vt:lpstr>
      <vt:lpstr>Comic Sans MS</vt:lpstr>
      <vt:lpstr>Euphemia</vt:lpstr>
      <vt:lpstr>Wingdings</vt:lpstr>
      <vt:lpstr>Children Playing 16x9</vt:lpstr>
      <vt:lpstr>Amigos de  Jesús y María</vt:lpstr>
      <vt:lpstr>¿Qué es Pentecostés? Niños Católicos, https://youtu.be/ya4gxkCfECU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 Como un Rio, https://youtu.be/DD0JyIiYzBA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143</cp:revision>
  <dcterms:created xsi:type="dcterms:W3CDTF">2021-03-01T17:42:30Z</dcterms:created>
  <dcterms:modified xsi:type="dcterms:W3CDTF">2023-05-22T01:33:24Z</dcterms:modified>
</cp:coreProperties>
</file>