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01:42:32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01:42:47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7T22:38:29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7T22:38:29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cpeace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0UkhJWLQ54?feature=oembed" TargetMode="Externa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37el6YuzSs?feature=oembed" TargetMode="Externa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ustomXml" Target="../ink/ink1.xml"/><Relationship Id="rId7" Type="http://schemas.openxmlformats.org/officeDocument/2006/relationships/image" Target="../media/image5.jpeg"/><Relationship Id="rId12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customXml" Target="../ink/ink4.xml"/><Relationship Id="rId5" Type="http://schemas.openxmlformats.org/officeDocument/2006/relationships/customXml" Target="../ink/ink2.xml"/><Relationship Id="rId10" Type="http://schemas.openxmlformats.org/officeDocument/2006/relationships/customXml" Target="../ink/ink3.xml"/><Relationship Id="rId4" Type="http://schemas.openxmlformats.org/officeDocument/2006/relationships/image" Target="../media/image13.png"/><Relationship Id="rId9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03AC-DEC0-5824-5A4A-3656C9540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391092"/>
            <a:ext cx="7315200" cy="2524665"/>
          </a:xfrm>
        </p:spPr>
        <p:txBody>
          <a:bodyPr anchor="ctr"/>
          <a:lstStyle/>
          <a:p>
            <a:pPr algn="ctr"/>
            <a:r>
              <a:rPr lang="es-419" dirty="0"/>
              <a:t>Ministerio Amigos de Jesús y María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E43DD-2F06-19EC-CBD8-00552E85F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093535"/>
            <a:ext cx="7315200" cy="1491111"/>
          </a:xfrm>
        </p:spPr>
        <p:txBody>
          <a:bodyPr anchor="ctr">
            <a:normAutofit/>
          </a:bodyPr>
          <a:lstStyle/>
          <a:p>
            <a:pPr algn="ctr"/>
            <a:r>
              <a:rPr lang="es-419">
                <a:solidFill>
                  <a:schemeClr val="bg1"/>
                </a:solidFill>
              </a:rPr>
              <a:t>Ciclo C, XI Domingo del Tiempo Ordinario</a:t>
            </a:r>
          </a:p>
          <a:p>
            <a:pPr algn="ctr"/>
            <a:r>
              <a:rPr lang="es-419">
                <a:solidFill>
                  <a:schemeClr val="bg1"/>
                </a:solidFill>
              </a:rPr>
              <a:t>Juan 16, 12-15</a:t>
            </a:r>
          </a:p>
          <a:p>
            <a:pPr algn="ctr"/>
            <a:r>
              <a:rPr lang="es-419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www.fcpeace.org</a:t>
            </a:r>
            <a:endParaRPr lang="es-419">
              <a:solidFill>
                <a:schemeClr val="bg1"/>
              </a:solidFill>
            </a:endParaRPr>
          </a:p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5378EA6-7FB2-59A7-00A0-73CD4C449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7597" y="2270246"/>
            <a:ext cx="2124544" cy="21245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7538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3502478" y="497969"/>
            <a:ext cx="80692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Llamamos a nuestro Dios, La Santísima Trinidad porque “tri” significa tres.</a:t>
            </a:r>
            <a:endParaRPr lang="es-419" sz="3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EBCEDEE6-56F6-F94E-E7F5-AB0F2AE29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2826" y="1923260"/>
            <a:ext cx="3615593" cy="30114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A1470D-EF88-4C2C-2CE4-824A8592B378}"/>
              </a:ext>
            </a:extLst>
          </p:cNvPr>
          <p:cNvSpPr txBox="1"/>
          <p:nvPr/>
        </p:nvSpPr>
        <p:spPr>
          <a:xfrm>
            <a:off x="3820410" y="4693968"/>
            <a:ext cx="77513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Un Dios en tres personas es un misterio de la fe que no entendemos, pero aceptamos porque Jesús nos lo enseñó y Él siempre dice la verdad.</a:t>
            </a:r>
            <a:endParaRPr lang="es-419" sz="3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Star: 10 Points 5">
            <a:extLst>
              <a:ext uri="{FF2B5EF4-FFF2-40B4-BE49-F238E27FC236}">
                <a16:creationId xmlns:a16="http://schemas.microsoft.com/office/drawing/2014/main" id="{2BD476BE-8E74-FE0B-9504-62D2CFBA1C25}"/>
              </a:ext>
            </a:extLst>
          </p:cNvPr>
          <p:cNvSpPr/>
          <p:nvPr/>
        </p:nvSpPr>
        <p:spPr>
          <a:xfrm>
            <a:off x="5974611" y="1923260"/>
            <a:ext cx="696796" cy="626435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3200"/>
              <a:t>1</a:t>
            </a:r>
            <a:endParaRPr lang="en-US" sz="3200"/>
          </a:p>
        </p:txBody>
      </p:sp>
      <p:sp>
        <p:nvSpPr>
          <p:cNvPr id="11" name="Star: 10 Points 10">
            <a:extLst>
              <a:ext uri="{FF2B5EF4-FFF2-40B4-BE49-F238E27FC236}">
                <a16:creationId xmlns:a16="http://schemas.microsoft.com/office/drawing/2014/main" id="{A72C75BE-C286-C40D-2496-5AB1C373704A}"/>
              </a:ext>
            </a:extLst>
          </p:cNvPr>
          <p:cNvSpPr/>
          <p:nvPr/>
        </p:nvSpPr>
        <p:spPr>
          <a:xfrm>
            <a:off x="7342224" y="1436006"/>
            <a:ext cx="696796" cy="626435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3200"/>
              <a:t>2</a:t>
            </a:r>
            <a:endParaRPr lang="en-US" sz="3200"/>
          </a:p>
        </p:txBody>
      </p:sp>
      <p:sp>
        <p:nvSpPr>
          <p:cNvPr id="13" name="Star: 10 Points 12">
            <a:extLst>
              <a:ext uri="{FF2B5EF4-FFF2-40B4-BE49-F238E27FC236}">
                <a16:creationId xmlns:a16="http://schemas.microsoft.com/office/drawing/2014/main" id="{A1B7890F-4EEC-5793-3371-91B8EA196A09}"/>
              </a:ext>
            </a:extLst>
          </p:cNvPr>
          <p:cNvSpPr/>
          <p:nvPr/>
        </p:nvSpPr>
        <p:spPr>
          <a:xfrm>
            <a:off x="8593321" y="1850814"/>
            <a:ext cx="696796" cy="626435"/>
          </a:xfrm>
          <a:prstGeom prst="star10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3200"/>
              <a:t>3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3861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6" grpId="0" animBg="1"/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Elementos multimedia en línea 6" title="LA SANTÍSIMA TRINIDAD👼🔺 EXPLICADO PARA NIÑOS 👦❤️ / CATOLIKIDS OFICIAL🙏">
            <a:hlinkClick r:id="" action="ppaction://media"/>
            <a:extLst>
              <a:ext uri="{FF2B5EF4-FFF2-40B4-BE49-F238E27FC236}">
                <a16:creationId xmlns:a16="http://schemas.microsoft.com/office/drawing/2014/main" id="{2E3AA3BA-DFA9-FAB3-B7C2-180EF98758B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32679" y="756129"/>
            <a:ext cx="7974642" cy="5388873"/>
          </a:xfrm>
          <a:prstGeom prst="rect">
            <a:avLst/>
          </a:prstGeom>
        </p:spPr>
      </p:pic>
      <p:sp>
        <p:nvSpPr>
          <p:cNvPr id="15" name="Título 14">
            <a:extLst>
              <a:ext uri="{FF2B5EF4-FFF2-40B4-BE49-F238E27FC236}">
                <a16:creationId xmlns:a16="http://schemas.microsoft.com/office/drawing/2014/main" id="{3ECD3530-8520-37DA-86AE-EAF079CB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Veamos un resumen 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526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D1BE8B59-3D1F-ABA6-F732-4AA36B447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si cantamos?</a:t>
            </a:r>
          </a:p>
        </p:txBody>
      </p:sp>
      <p:pic>
        <p:nvPicPr>
          <p:cNvPr id="4" name="Elementos multimedia en línea 3" title="LA SANTISIMA TRINIDAD, Silvia Granda Garzón">
            <a:hlinkClick r:id="" action="ppaction://media"/>
            <a:extLst>
              <a:ext uri="{FF2B5EF4-FFF2-40B4-BE49-F238E27FC236}">
                <a16:creationId xmlns:a16="http://schemas.microsoft.com/office/drawing/2014/main" id="{63E175AD-87C4-B892-319D-9FEE28F249F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47057" y="751218"/>
            <a:ext cx="8060905" cy="532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6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Juguemos</a:t>
            </a: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0EA14300-96FD-D8DA-5BE1-596F3739C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066" y="816946"/>
            <a:ext cx="3311186" cy="36505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843B7A8-7B2B-E6BB-691B-53FB6C8DA670}"/>
              </a:ext>
            </a:extLst>
          </p:cNvPr>
          <p:cNvSpPr txBox="1"/>
          <p:nvPr/>
        </p:nvSpPr>
        <p:spPr>
          <a:xfrm>
            <a:off x="3731805" y="2549735"/>
            <a:ext cx="7751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 siguiente juego se llama memorama, tienes que voltear las cartas y encontrar el par igual. A jugar!!!</a:t>
            </a:r>
          </a:p>
        </p:txBody>
      </p:sp>
    </p:spTree>
    <p:extLst>
      <p:ext uri="{BB962C8B-B14F-4D97-AF65-F5344CB8AC3E}">
        <p14:creationId xmlns:p14="http://schemas.microsoft.com/office/powerpoint/2010/main" val="53920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E613A-52FC-7F90-3F30-9B685D085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8CA18F67-E6A6-BD10-3384-3556BA9464BD}"/>
              </a:ext>
            </a:extLst>
          </p:cNvPr>
          <p:cNvGrpSpPr/>
          <p:nvPr/>
        </p:nvGrpSpPr>
        <p:grpSpPr>
          <a:xfrm>
            <a:off x="3602864" y="769088"/>
            <a:ext cx="1521342" cy="2473841"/>
            <a:chOff x="3650328" y="769088"/>
            <a:chExt cx="1521342" cy="247384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75C6AEE-A653-6140-BE85-F7FEF087B07E}"/>
                </a:ext>
              </a:extLst>
            </p:cNvPr>
            <p:cNvSpPr/>
            <p:nvPr/>
          </p:nvSpPr>
          <p:spPr>
            <a:xfrm>
              <a:off x="3650328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8F0684F-95FD-708A-58FF-714994543C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0787"/>
            <a:stretch/>
          </p:blipFill>
          <p:spPr>
            <a:xfrm>
              <a:off x="3762623" y="1253354"/>
              <a:ext cx="1311129" cy="1505308"/>
            </a:xfrm>
            <a:prstGeom prst="rect">
              <a:avLst/>
            </a:prstGeom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03122FC-D3A9-F9C9-54E7-899C92002D79}"/>
                  </a:ext>
                </a:extLst>
              </p14:cNvPr>
              <p14:cNvContentPartPr/>
              <p14:nvPr/>
            </p14:nvContentPartPr>
            <p14:xfrm>
              <a:off x="4321462" y="1201861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03122FC-D3A9-F9C9-54E7-899C92002D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2462" y="119286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6BF3276-3FF5-F75C-BC4A-757E0F05D2F5}"/>
                  </a:ext>
                </a:extLst>
              </p14:cNvPr>
              <p14:cNvContentPartPr/>
              <p14:nvPr/>
            </p14:nvContentPartPr>
            <p14:xfrm>
              <a:off x="4870462" y="3052261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6BF3276-3FF5-F75C-BC4A-757E0F05D2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1462" y="304326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upo 8">
            <a:extLst>
              <a:ext uri="{FF2B5EF4-FFF2-40B4-BE49-F238E27FC236}">
                <a16:creationId xmlns:a16="http://schemas.microsoft.com/office/drawing/2014/main" id="{4FDAD59F-76E1-435C-837B-B4F1FADB31DD}"/>
              </a:ext>
            </a:extLst>
          </p:cNvPr>
          <p:cNvGrpSpPr/>
          <p:nvPr/>
        </p:nvGrpSpPr>
        <p:grpSpPr>
          <a:xfrm>
            <a:off x="5318705" y="771932"/>
            <a:ext cx="1521342" cy="2473841"/>
            <a:chOff x="5397020" y="754711"/>
            <a:chExt cx="1521342" cy="2473841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2A63FC0-1A7D-1583-2E6D-865FC745E930}"/>
                </a:ext>
              </a:extLst>
            </p:cNvPr>
            <p:cNvSpPr/>
            <p:nvPr/>
          </p:nvSpPr>
          <p:spPr>
            <a:xfrm>
              <a:off x="5397020" y="754711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5">
              <a:extLst>
                <a:ext uri="{FF2B5EF4-FFF2-40B4-BE49-F238E27FC236}">
                  <a16:creationId xmlns:a16="http://schemas.microsoft.com/office/drawing/2014/main" id="{1FBF177C-9C4E-8D5B-D825-79A0A761C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77646" y="1280786"/>
              <a:ext cx="1346501" cy="1393159"/>
            </a:xfrm>
            <a:prstGeom prst="rect">
              <a:avLst/>
            </a:prstGeom>
          </p:spPr>
        </p:pic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0E4D7A9-7E09-B36C-DFB5-68BFC1CEE1DF}"/>
              </a:ext>
            </a:extLst>
          </p:cNvPr>
          <p:cNvGrpSpPr/>
          <p:nvPr/>
        </p:nvGrpSpPr>
        <p:grpSpPr>
          <a:xfrm>
            <a:off x="7027033" y="769088"/>
            <a:ext cx="1523220" cy="2473841"/>
            <a:chOff x="7172467" y="769088"/>
            <a:chExt cx="1523220" cy="2473841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CC4E6204-4DE5-3BDC-8C67-BD424119D9CF}"/>
                </a:ext>
              </a:extLst>
            </p:cNvPr>
            <p:cNvSpPr/>
            <p:nvPr/>
          </p:nvSpPr>
          <p:spPr>
            <a:xfrm>
              <a:off x="7172467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3">
              <a:extLst>
                <a:ext uri="{FF2B5EF4-FFF2-40B4-BE49-F238E27FC236}">
                  <a16:creationId xmlns:a16="http://schemas.microsoft.com/office/drawing/2014/main" id="{6A4E8915-0BBC-D890-7D4D-7508740FF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176747" y="1117840"/>
              <a:ext cx="1518940" cy="1573558"/>
            </a:xfrm>
            <a:prstGeom prst="rect">
              <a:avLst/>
            </a:prstGeom>
          </p:spPr>
        </p:pic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5E09DB62-1DC6-0552-C19A-92F75C34EEC9}"/>
              </a:ext>
            </a:extLst>
          </p:cNvPr>
          <p:cNvGrpSpPr/>
          <p:nvPr/>
        </p:nvGrpSpPr>
        <p:grpSpPr>
          <a:xfrm>
            <a:off x="8802479" y="769088"/>
            <a:ext cx="1521342" cy="2473841"/>
            <a:chOff x="8947913" y="769088"/>
            <a:chExt cx="1521342" cy="247384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82EC7D0-6FEF-B57E-EE1B-235884FD8935}"/>
                </a:ext>
              </a:extLst>
            </p:cNvPr>
            <p:cNvSpPr/>
            <p:nvPr/>
          </p:nvSpPr>
          <p:spPr>
            <a:xfrm>
              <a:off x="8947913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CB2570DD-31BE-4A81-A6FA-C1C239168CE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68001" y="1030571"/>
              <a:ext cx="1296050" cy="1956137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5236437E-E019-7D5A-FDC8-9FB546CDC04C}"/>
              </a:ext>
            </a:extLst>
          </p:cNvPr>
          <p:cNvGrpSpPr/>
          <p:nvPr/>
        </p:nvGrpSpPr>
        <p:grpSpPr>
          <a:xfrm>
            <a:off x="10521045" y="768354"/>
            <a:ext cx="1521342" cy="2473841"/>
            <a:chOff x="10666479" y="768354"/>
            <a:chExt cx="1521342" cy="2473841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365D0C3-7E8C-CB69-DAAD-AB757C12D3C5}"/>
                </a:ext>
              </a:extLst>
            </p:cNvPr>
            <p:cNvSpPr/>
            <p:nvPr/>
          </p:nvSpPr>
          <p:spPr>
            <a:xfrm>
              <a:off x="10666479" y="768354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 descr="Imagen que contiene pequeño, foto, florero, tabla&#10;&#10;Descripción generada automáticamente">
              <a:extLst>
                <a:ext uri="{FF2B5EF4-FFF2-40B4-BE49-F238E27FC236}">
                  <a16:creationId xmlns:a16="http://schemas.microsoft.com/office/drawing/2014/main" id="{F0645F46-7A2C-C0F7-A07A-ADC157769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730431" y="1214858"/>
              <a:ext cx="1391251" cy="1589897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14B462F-DA64-41CD-7E4C-CB2751490511}"/>
              </a:ext>
            </a:extLst>
          </p:cNvPr>
          <p:cNvGrpSpPr/>
          <p:nvPr/>
        </p:nvGrpSpPr>
        <p:grpSpPr>
          <a:xfrm>
            <a:off x="5275033" y="3428899"/>
            <a:ext cx="1521342" cy="2473841"/>
            <a:chOff x="3650328" y="769088"/>
            <a:chExt cx="1521342" cy="2473841"/>
          </a:xfrm>
        </p:grpSpPr>
        <p:sp>
          <p:nvSpPr>
            <p:cNvPr id="28" name="Rectangle: Rounded Corners 3">
              <a:extLst>
                <a:ext uri="{FF2B5EF4-FFF2-40B4-BE49-F238E27FC236}">
                  <a16:creationId xmlns:a16="http://schemas.microsoft.com/office/drawing/2014/main" id="{EE5836F5-C92A-AE20-EA9F-6E85B7938020}"/>
                </a:ext>
              </a:extLst>
            </p:cNvPr>
            <p:cNvSpPr/>
            <p:nvPr/>
          </p:nvSpPr>
          <p:spPr>
            <a:xfrm>
              <a:off x="3650328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17">
              <a:extLst>
                <a:ext uri="{FF2B5EF4-FFF2-40B4-BE49-F238E27FC236}">
                  <a16:creationId xmlns:a16="http://schemas.microsoft.com/office/drawing/2014/main" id="{266DE055-BFE5-DD82-9D2C-87FD9770A4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0787"/>
            <a:stretch/>
          </p:blipFill>
          <p:spPr>
            <a:xfrm>
              <a:off x="3762623" y="1253354"/>
              <a:ext cx="1311129" cy="1505308"/>
            </a:xfrm>
            <a:prstGeom prst="rect">
              <a:avLst/>
            </a:prstGeom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0" name="Ink 19">
                <a:extLst>
                  <a:ext uri="{FF2B5EF4-FFF2-40B4-BE49-F238E27FC236}">
                    <a16:creationId xmlns:a16="http://schemas.microsoft.com/office/drawing/2014/main" id="{0D3CD730-C8CA-F690-C685-6218872B1E55}"/>
                  </a:ext>
                </a:extLst>
              </p14:cNvPr>
              <p14:cNvContentPartPr/>
              <p14:nvPr/>
            </p14:nvContentPartPr>
            <p14:xfrm>
              <a:off x="4364594" y="3861672"/>
              <a:ext cx="360" cy="360"/>
            </p14:xfrm>
          </p:contentPart>
        </mc:Choice>
        <mc:Fallback xmlns="">
          <p:pic>
            <p:nvPicPr>
              <p:cNvPr id="30" name="Ink 19">
                <a:extLst>
                  <a:ext uri="{FF2B5EF4-FFF2-40B4-BE49-F238E27FC236}">
                    <a16:creationId xmlns:a16="http://schemas.microsoft.com/office/drawing/2014/main" id="{0D3CD730-C8CA-F690-C685-6218872B1E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55594" y="385267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1" name="Ink 22">
                <a:extLst>
                  <a:ext uri="{FF2B5EF4-FFF2-40B4-BE49-F238E27FC236}">
                    <a16:creationId xmlns:a16="http://schemas.microsoft.com/office/drawing/2014/main" id="{8B6C767F-DDD4-7F1B-BC5D-7466BBFA494D}"/>
                  </a:ext>
                </a:extLst>
              </p14:cNvPr>
              <p14:cNvContentPartPr/>
              <p14:nvPr/>
            </p14:nvContentPartPr>
            <p14:xfrm>
              <a:off x="4913594" y="5712072"/>
              <a:ext cx="360" cy="360"/>
            </p14:xfrm>
          </p:contentPart>
        </mc:Choice>
        <mc:Fallback xmlns="">
          <p:pic>
            <p:nvPicPr>
              <p:cNvPr id="31" name="Ink 22">
                <a:extLst>
                  <a:ext uri="{FF2B5EF4-FFF2-40B4-BE49-F238E27FC236}">
                    <a16:creationId xmlns:a16="http://schemas.microsoft.com/office/drawing/2014/main" id="{8B6C767F-DDD4-7F1B-BC5D-7466BBFA49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04594" y="5703072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Grupo 31">
            <a:extLst>
              <a:ext uri="{FF2B5EF4-FFF2-40B4-BE49-F238E27FC236}">
                <a16:creationId xmlns:a16="http://schemas.microsoft.com/office/drawing/2014/main" id="{CE8B1373-29AF-ED9B-6E28-2D12C0A8ED48}"/>
              </a:ext>
            </a:extLst>
          </p:cNvPr>
          <p:cNvGrpSpPr/>
          <p:nvPr/>
        </p:nvGrpSpPr>
        <p:grpSpPr>
          <a:xfrm>
            <a:off x="7020000" y="3428899"/>
            <a:ext cx="1521342" cy="2473841"/>
            <a:chOff x="5397020" y="754711"/>
            <a:chExt cx="1521342" cy="2473841"/>
          </a:xfrm>
        </p:grpSpPr>
        <p:sp>
          <p:nvSpPr>
            <p:cNvPr id="33" name="Rectangle: Rounded Corners 11">
              <a:extLst>
                <a:ext uri="{FF2B5EF4-FFF2-40B4-BE49-F238E27FC236}">
                  <a16:creationId xmlns:a16="http://schemas.microsoft.com/office/drawing/2014/main" id="{6002D543-887B-83BD-0C3B-9C27E8999D27}"/>
                </a:ext>
              </a:extLst>
            </p:cNvPr>
            <p:cNvSpPr/>
            <p:nvPr/>
          </p:nvSpPr>
          <p:spPr>
            <a:xfrm>
              <a:off x="5397020" y="754711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5">
              <a:extLst>
                <a:ext uri="{FF2B5EF4-FFF2-40B4-BE49-F238E27FC236}">
                  <a16:creationId xmlns:a16="http://schemas.microsoft.com/office/drawing/2014/main" id="{686304EA-000E-6362-F7A2-9CDFEE5AE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77646" y="1280786"/>
              <a:ext cx="1346501" cy="1393159"/>
            </a:xfrm>
            <a:prstGeom prst="rect">
              <a:avLst/>
            </a:prstGeom>
          </p:spPr>
        </p:pic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4567A54A-DFD9-A4EE-ABDC-20048D770A51}"/>
              </a:ext>
            </a:extLst>
          </p:cNvPr>
          <p:cNvGrpSpPr/>
          <p:nvPr/>
        </p:nvGrpSpPr>
        <p:grpSpPr>
          <a:xfrm>
            <a:off x="10578240" y="3428899"/>
            <a:ext cx="1523220" cy="2473841"/>
            <a:chOff x="7172467" y="769088"/>
            <a:chExt cx="1523220" cy="2473841"/>
          </a:xfrm>
        </p:grpSpPr>
        <p:sp>
          <p:nvSpPr>
            <p:cNvPr id="36" name="Rectangle: Rounded Corners 13">
              <a:extLst>
                <a:ext uri="{FF2B5EF4-FFF2-40B4-BE49-F238E27FC236}">
                  <a16:creationId xmlns:a16="http://schemas.microsoft.com/office/drawing/2014/main" id="{3F02A9B2-67E3-3A11-9A87-D2C191346AC3}"/>
                </a:ext>
              </a:extLst>
            </p:cNvPr>
            <p:cNvSpPr/>
            <p:nvPr/>
          </p:nvSpPr>
          <p:spPr>
            <a:xfrm>
              <a:off x="7172467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3">
              <a:extLst>
                <a:ext uri="{FF2B5EF4-FFF2-40B4-BE49-F238E27FC236}">
                  <a16:creationId xmlns:a16="http://schemas.microsoft.com/office/drawing/2014/main" id="{31C54698-24B7-20BA-167C-6CBB7C64A2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176747" y="1117840"/>
              <a:ext cx="1518940" cy="1573558"/>
            </a:xfrm>
            <a:prstGeom prst="rect">
              <a:avLst/>
            </a:prstGeom>
          </p:spPr>
        </p:pic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0E6D6B4E-37C2-21D4-124A-66B2CAB41180}"/>
              </a:ext>
            </a:extLst>
          </p:cNvPr>
          <p:cNvGrpSpPr/>
          <p:nvPr/>
        </p:nvGrpSpPr>
        <p:grpSpPr>
          <a:xfrm>
            <a:off x="3613210" y="3428899"/>
            <a:ext cx="1521342" cy="2473841"/>
            <a:chOff x="8947913" y="769088"/>
            <a:chExt cx="1521342" cy="2473841"/>
          </a:xfrm>
        </p:grpSpPr>
        <p:sp>
          <p:nvSpPr>
            <p:cNvPr id="39" name="Rectangle: Rounded Corners 15">
              <a:extLst>
                <a:ext uri="{FF2B5EF4-FFF2-40B4-BE49-F238E27FC236}">
                  <a16:creationId xmlns:a16="http://schemas.microsoft.com/office/drawing/2014/main" id="{01CA66C8-3D84-3CF3-E18B-E63C9B1249E5}"/>
                </a:ext>
              </a:extLst>
            </p:cNvPr>
            <p:cNvSpPr/>
            <p:nvPr/>
          </p:nvSpPr>
          <p:spPr>
            <a:xfrm>
              <a:off x="8947913" y="769088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7">
              <a:extLst>
                <a:ext uri="{FF2B5EF4-FFF2-40B4-BE49-F238E27FC236}">
                  <a16:creationId xmlns:a16="http://schemas.microsoft.com/office/drawing/2014/main" id="{6DDCB309-264E-A635-EB61-E2048F719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68001" y="1030571"/>
              <a:ext cx="1296050" cy="1956137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0CEADE56-84BE-7FA9-454C-75FC57D4DC10}"/>
              </a:ext>
            </a:extLst>
          </p:cNvPr>
          <p:cNvGrpSpPr/>
          <p:nvPr/>
        </p:nvGrpSpPr>
        <p:grpSpPr>
          <a:xfrm>
            <a:off x="8765282" y="3428165"/>
            <a:ext cx="1521342" cy="2473841"/>
            <a:chOff x="10666479" y="768354"/>
            <a:chExt cx="1521342" cy="2473841"/>
          </a:xfrm>
        </p:grpSpPr>
        <p:sp>
          <p:nvSpPr>
            <p:cNvPr id="42" name="Rectangle: Rounded Corners 9">
              <a:extLst>
                <a:ext uri="{FF2B5EF4-FFF2-40B4-BE49-F238E27FC236}">
                  <a16:creationId xmlns:a16="http://schemas.microsoft.com/office/drawing/2014/main" id="{D480F98D-FB72-54B2-6BA9-542D090ABE9D}"/>
                </a:ext>
              </a:extLst>
            </p:cNvPr>
            <p:cNvSpPr/>
            <p:nvPr/>
          </p:nvSpPr>
          <p:spPr>
            <a:xfrm>
              <a:off x="10666479" y="768354"/>
              <a:ext cx="1521342" cy="247384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" name="Picture 6" descr="Imagen que contiene pequeño, foto, florero, tabla&#10;&#10;Descripción generada automáticamente">
              <a:extLst>
                <a:ext uri="{FF2B5EF4-FFF2-40B4-BE49-F238E27FC236}">
                  <a16:creationId xmlns:a16="http://schemas.microsoft.com/office/drawing/2014/main" id="{900C8684-45B8-C519-C58C-02782F8DB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730431" y="1214858"/>
              <a:ext cx="1391251" cy="1589897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4" name="Rectángulo: esquinas redondeadas 43">
            <a:extLst>
              <a:ext uri="{FF2B5EF4-FFF2-40B4-BE49-F238E27FC236}">
                <a16:creationId xmlns:a16="http://schemas.microsoft.com/office/drawing/2014/main" id="{1660E913-7003-A105-9D45-0A0F885FD85F}"/>
              </a:ext>
            </a:extLst>
          </p:cNvPr>
          <p:cNvSpPr/>
          <p:nvPr/>
        </p:nvSpPr>
        <p:spPr>
          <a:xfrm>
            <a:off x="292901" y="4675474"/>
            <a:ext cx="2717319" cy="10495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4"/>
                </a:solidFill>
              </a:rPr>
              <a:t>Comenzar de Nuevo</a:t>
            </a:r>
          </a:p>
        </p:txBody>
      </p:sp>
      <p:sp>
        <p:nvSpPr>
          <p:cNvPr id="15" name="Signo de multiplicación 14">
            <a:extLst>
              <a:ext uri="{FF2B5EF4-FFF2-40B4-BE49-F238E27FC236}">
                <a16:creationId xmlns:a16="http://schemas.microsoft.com/office/drawing/2014/main" id="{D81EC897-7416-0574-7829-E6C9410ECB9E}"/>
              </a:ext>
            </a:extLst>
          </p:cNvPr>
          <p:cNvSpPr/>
          <p:nvPr/>
        </p:nvSpPr>
        <p:spPr>
          <a:xfrm>
            <a:off x="4571701" y="2694149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Signo de multiplicación 14">
            <a:extLst>
              <a:ext uri="{FF2B5EF4-FFF2-40B4-BE49-F238E27FC236}">
                <a16:creationId xmlns:a16="http://schemas.microsoft.com/office/drawing/2014/main" id="{F8715B4C-7589-0E4B-BB64-D3932AF25C8A}"/>
              </a:ext>
            </a:extLst>
          </p:cNvPr>
          <p:cNvSpPr/>
          <p:nvPr/>
        </p:nvSpPr>
        <p:spPr>
          <a:xfrm>
            <a:off x="7924098" y="2678065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Signo de multiplicación 14">
            <a:extLst>
              <a:ext uri="{FF2B5EF4-FFF2-40B4-BE49-F238E27FC236}">
                <a16:creationId xmlns:a16="http://schemas.microsoft.com/office/drawing/2014/main" id="{C1AE8B0D-CA36-81D0-AA07-690D6A7DA314}"/>
              </a:ext>
            </a:extLst>
          </p:cNvPr>
          <p:cNvSpPr/>
          <p:nvPr/>
        </p:nvSpPr>
        <p:spPr>
          <a:xfrm>
            <a:off x="6312405" y="2656867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Signo de multiplicación 14">
            <a:extLst>
              <a:ext uri="{FF2B5EF4-FFF2-40B4-BE49-F238E27FC236}">
                <a16:creationId xmlns:a16="http://schemas.microsoft.com/office/drawing/2014/main" id="{EBCD353C-9CB0-C866-D637-7ECE791114A6}"/>
              </a:ext>
            </a:extLst>
          </p:cNvPr>
          <p:cNvSpPr/>
          <p:nvPr/>
        </p:nvSpPr>
        <p:spPr>
          <a:xfrm>
            <a:off x="9770806" y="2637423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Signo de multiplicación 14">
            <a:extLst>
              <a:ext uri="{FF2B5EF4-FFF2-40B4-BE49-F238E27FC236}">
                <a16:creationId xmlns:a16="http://schemas.microsoft.com/office/drawing/2014/main" id="{96901CCC-5AD0-B52C-D8D7-DFB46DF0BB23}"/>
              </a:ext>
            </a:extLst>
          </p:cNvPr>
          <p:cNvSpPr/>
          <p:nvPr/>
        </p:nvSpPr>
        <p:spPr>
          <a:xfrm>
            <a:off x="11499304" y="2656867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Signo de multiplicación 14">
            <a:extLst>
              <a:ext uri="{FF2B5EF4-FFF2-40B4-BE49-F238E27FC236}">
                <a16:creationId xmlns:a16="http://schemas.microsoft.com/office/drawing/2014/main" id="{3C784405-AA91-6356-1CDB-0A99C3B27A38}"/>
              </a:ext>
            </a:extLst>
          </p:cNvPr>
          <p:cNvSpPr/>
          <p:nvPr/>
        </p:nvSpPr>
        <p:spPr>
          <a:xfrm>
            <a:off x="4485861" y="5348811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Signo de multiplicación 14">
            <a:extLst>
              <a:ext uri="{FF2B5EF4-FFF2-40B4-BE49-F238E27FC236}">
                <a16:creationId xmlns:a16="http://schemas.microsoft.com/office/drawing/2014/main" id="{F4431E99-F800-A3D9-0B36-F03FE0AE5965}"/>
              </a:ext>
            </a:extLst>
          </p:cNvPr>
          <p:cNvSpPr/>
          <p:nvPr/>
        </p:nvSpPr>
        <p:spPr>
          <a:xfrm>
            <a:off x="6187823" y="5332727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Signo de multiplicación 14">
            <a:extLst>
              <a:ext uri="{FF2B5EF4-FFF2-40B4-BE49-F238E27FC236}">
                <a16:creationId xmlns:a16="http://schemas.microsoft.com/office/drawing/2014/main" id="{589F0642-DBBD-C9CF-1482-6225B5ADB0CC}"/>
              </a:ext>
            </a:extLst>
          </p:cNvPr>
          <p:cNvSpPr/>
          <p:nvPr/>
        </p:nvSpPr>
        <p:spPr>
          <a:xfrm>
            <a:off x="7970301" y="5349309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Signo de multiplicación 14">
            <a:extLst>
              <a:ext uri="{FF2B5EF4-FFF2-40B4-BE49-F238E27FC236}">
                <a16:creationId xmlns:a16="http://schemas.microsoft.com/office/drawing/2014/main" id="{BBDDD8DA-5DBB-1DA1-302A-8C6444837825}"/>
              </a:ext>
            </a:extLst>
          </p:cNvPr>
          <p:cNvSpPr/>
          <p:nvPr/>
        </p:nvSpPr>
        <p:spPr>
          <a:xfrm>
            <a:off x="9781615" y="5318713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Signo de multiplicación 14">
            <a:extLst>
              <a:ext uri="{FF2B5EF4-FFF2-40B4-BE49-F238E27FC236}">
                <a16:creationId xmlns:a16="http://schemas.microsoft.com/office/drawing/2014/main" id="{8EF9D741-E2FD-1728-8DCD-C53C65E4C86A}"/>
              </a:ext>
            </a:extLst>
          </p:cNvPr>
          <p:cNvSpPr/>
          <p:nvPr/>
        </p:nvSpPr>
        <p:spPr>
          <a:xfrm>
            <a:off x="11510363" y="5348811"/>
            <a:ext cx="517584" cy="53196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Tapa">
            <a:extLst>
              <a:ext uri="{FF2B5EF4-FFF2-40B4-BE49-F238E27FC236}">
                <a16:creationId xmlns:a16="http://schemas.microsoft.com/office/drawing/2014/main" id="{AFD6D6CA-9865-53E2-0D3C-BC93E93D2FB7}"/>
              </a:ext>
            </a:extLst>
          </p:cNvPr>
          <p:cNvSpPr/>
          <p:nvPr/>
        </p:nvSpPr>
        <p:spPr>
          <a:xfrm>
            <a:off x="3603624" y="768354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45" name="Tapa">
            <a:extLst>
              <a:ext uri="{FF2B5EF4-FFF2-40B4-BE49-F238E27FC236}">
                <a16:creationId xmlns:a16="http://schemas.microsoft.com/office/drawing/2014/main" id="{3F2E0F3D-2AAA-96F1-2030-0BA047D90F63}"/>
              </a:ext>
            </a:extLst>
          </p:cNvPr>
          <p:cNvSpPr/>
          <p:nvPr/>
        </p:nvSpPr>
        <p:spPr>
          <a:xfrm>
            <a:off x="7027033" y="761056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48" name="Tapa">
            <a:extLst>
              <a:ext uri="{FF2B5EF4-FFF2-40B4-BE49-F238E27FC236}">
                <a16:creationId xmlns:a16="http://schemas.microsoft.com/office/drawing/2014/main" id="{7551156B-0EDE-4E05-C226-B45301E6594C}"/>
              </a:ext>
            </a:extLst>
          </p:cNvPr>
          <p:cNvSpPr/>
          <p:nvPr/>
        </p:nvSpPr>
        <p:spPr>
          <a:xfrm>
            <a:off x="5311910" y="766787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50" name="Tapa">
            <a:extLst>
              <a:ext uri="{FF2B5EF4-FFF2-40B4-BE49-F238E27FC236}">
                <a16:creationId xmlns:a16="http://schemas.microsoft.com/office/drawing/2014/main" id="{A96C81B1-C875-D528-E414-499BA1806905}"/>
              </a:ext>
            </a:extLst>
          </p:cNvPr>
          <p:cNvSpPr/>
          <p:nvPr/>
        </p:nvSpPr>
        <p:spPr>
          <a:xfrm>
            <a:off x="8802729" y="761056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52" name="Tapa">
            <a:extLst>
              <a:ext uri="{FF2B5EF4-FFF2-40B4-BE49-F238E27FC236}">
                <a16:creationId xmlns:a16="http://schemas.microsoft.com/office/drawing/2014/main" id="{8D37B2B3-2576-1C11-4385-CA9C37E05156}"/>
              </a:ext>
            </a:extLst>
          </p:cNvPr>
          <p:cNvSpPr/>
          <p:nvPr/>
        </p:nvSpPr>
        <p:spPr>
          <a:xfrm>
            <a:off x="10518870" y="768143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54" name="Tapa">
            <a:extLst>
              <a:ext uri="{FF2B5EF4-FFF2-40B4-BE49-F238E27FC236}">
                <a16:creationId xmlns:a16="http://schemas.microsoft.com/office/drawing/2014/main" id="{F5EF5293-C059-14B6-1E64-0B78C57B0187}"/>
              </a:ext>
            </a:extLst>
          </p:cNvPr>
          <p:cNvSpPr/>
          <p:nvPr/>
        </p:nvSpPr>
        <p:spPr>
          <a:xfrm>
            <a:off x="3609224" y="3423016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56" name="Tapa">
            <a:extLst>
              <a:ext uri="{FF2B5EF4-FFF2-40B4-BE49-F238E27FC236}">
                <a16:creationId xmlns:a16="http://schemas.microsoft.com/office/drawing/2014/main" id="{563DC17A-3683-057B-45F6-A1192ECF74A2}"/>
              </a:ext>
            </a:extLst>
          </p:cNvPr>
          <p:cNvSpPr/>
          <p:nvPr/>
        </p:nvSpPr>
        <p:spPr>
          <a:xfrm>
            <a:off x="5277971" y="3424517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58" name="Tapa">
            <a:extLst>
              <a:ext uri="{FF2B5EF4-FFF2-40B4-BE49-F238E27FC236}">
                <a16:creationId xmlns:a16="http://schemas.microsoft.com/office/drawing/2014/main" id="{F0232FBA-423F-2848-2BBB-315F413444C2}"/>
              </a:ext>
            </a:extLst>
          </p:cNvPr>
          <p:cNvSpPr/>
          <p:nvPr/>
        </p:nvSpPr>
        <p:spPr>
          <a:xfrm>
            <a:off x="7019809" y="3423514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60" name="Tapa">
            <a:extLst>
              <a:ext uri="{FF2B5EF4-FFF2-40B4-BE49-F238E27FC236}">
                <a16:creationId xmlns:a16="http://schemas.microsoft.com/office/drawing/2014/main" id="{1271EB6E-BD9F-6173-CFBD-609E9C0BA782}"/>
              </a:ext>
            </a:extLst>
          </p:cNvPr>
          <p:cNvSpPr/>
          <p:nvPr/>
        </p:nvSpPr>
        <p:spPr>
          <a:xfrm>
            <a:off x="8765473" y="3420663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sp>
        <p:nvSpPr>
          <p:cNvPr id="62" name="Tapa">
            <a:extLst>
              <a:ext uri="{FF2B5EF4-FFF2-40B4-BE49-F238E27FC236}">
                <a16:creationId xmlns:a16="http://schemas.microsoft.com/office/drawing/2014/main" id="{174A134A-4DD6-6B72-CC80-89F337FCAFE9}"/>
              </a:ext>
            </a:extLst>
          </p:cNvPr>
          <p:cNvSpPr/>
          <p:nvPr/>
        </p:nvSpPr>
        <p:spPr>
          <a:xfrm>
            <a:off x="10573726" y="3423016"/>
            <a:ext cx="1521342" cy="24738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La Santisima Trinidad</a:t>
            </a:r>
          </a:p>
        </p:txBody>
      </p:sp>
      <p:pic>
        <p:nvPicPr>
          <p:cNvPr id="67" name="Picture 10">
            <a:extLst>
              <a:ext uri="{FF2B5EF4-FFF2-40B4-BE49-F238E27FC236}">
                <a16:creationId xmlns:a16="http://schemas.microsoft.com/office/drawing/2014/main" id="{DC5BE856-EFD0-F4D4-C470-7F4CA3FEA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2"/>
          <a:stretch>
            <a:fillRect/>
          </a:stretch>
        </p:blipFill>
        <p:spPr>
          <a:xfrm>
            <a:off x="71066" y="816946"/>
            <a:ext cx="3311186" cy="36505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051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7" grpId="2" animBg="1"/>
      <p:bldP spid="45" grpId="0" animBg="1"/>
      <p:bldP spid="45" grpId="1" animBg="1"/>
      <p:bldP spid="45" grpId="2" animBg="1"/>
      <p:bldP spid="48" grpId="0" animBg="1"/>
      <p:bldP spid="48" grpId="1" animBg="1"/>
      <p:bldP spid="48" grpId="2" animBg="1"/>
      <p:bldP spid="50" grpId="0" animBg="1"/>
      <p:bldP spid="50" grpId="1" animBg="1"/>
      <p:bldP spid="50" grpId="2" animBg="1"/>
      <p:bldP spid="52" grpId="0" animBg="1"/>
      <p:bldP spid="52" grpId="1" animBg="1"/>
      <p:bldP spid="52" grpId="2" animBg="1"/>
      <p:bldP spid="54" grpId="0" animBg="1"/>
      <p:bldP spid="54" grpId="1" animBg="1"/>
      <p:bldP spid="54" grpId="2" animBg="1"/>
      <p:bldP spid="56" grpId="0" animBg="1"/>
      <p:bldP spid="56" grpId="1" animBg="1"/>
      <p:bldP spid="56" grpId="2" animBg="1"/>
      <p:bldP spid="58" grpId="0" animBg="1"/>
      <p:bldP spid="58" grpId="1" animBg="1"/>
      <p:bldP spid="58" grpId="2" animBg="1"/>
      <p:bldP spid="60" grpId="0" animBg="1"/>
      <p:bldP spid="60" grpId="1" animBg="1"/>
      <p:bldP spid="60" grpId="2" animBg="1"/>
      <p:bldP spid="62" grpId="0" animBg="1"/>
      <p:bldP spid="62" grpId="1" animBg="1"/>
      <p:bldP spid="62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38ED5-C8A6-30A0-8851-66291A21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ES" sz="2800" b="1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  <a:t>Oración</a:t>
            </a:r>
            <a:r>
              <a:rPr lang="es-ES" sz="2800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  <a:t> </a:t>
            </a:r>
            <a:br>
              <a:rPr lang="es-ES" sz="2800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</a:br>
            <a:br>
              <a:rPr lang="en-US" sz="2800" dirty="0">
                <a:effectLst/>
                <a:latin typeface="Goudy Old Style" panose="02020502050305020303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</a:br>
            <a:r>
              <a:rPr lang="es-ES" sz="2800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  <a:t>En nombre del Padre, y del Hijo, y del Espíritu Santo. Estamos aquí para alabar, y agradecer, bendecir y adorar. Estamos aquí a tu disposición, Señor, Dios Trino de Amor. </a:t>
            </a:r>
            <a:br>
              <a:rPr lang="es-ES" sz="2800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</a:br>
            <a:r>
              <a:rPr lang="es-ES" sz="2800" dirty="0">
                <a:effectLst/>
                <a:latin typeface="Cambria" panose="02040503050406030204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  <a:t>Amen.</a:t>
            </a:r>
            <a:br>
              <a:rPr lang="en-US" sz="1800" dirty="0">
                <a:effectLst/>
                <a:latin typeface="Goudy Old Style" panose="02020502050305020303" pitchFamily="18" charset="0"/>
                <a:ea typeface="Goudy Old Style" panose="02020502050305020303" pitchFamily="18" charset="0"/>
                <a:cs typeface="Goudy Old Style" panose="02020502050305020303" pitchFamily="18" charset="0"/>
              </a:rPr>
            </a:br>
            <a:endParaRPr lang="en-US" dirty="0"/>
          </a:p>
        </p:txBody>
      </p:sp>
      <p:pic>
        <p:nvPicPr>
          <p:cNvPr id="1026" name="Picture 2" descr="margoth Palacios (madith333) - Profile | Pinterest">
            <a:extLst>
              <a:ext uri="{FF2B5EF4-FFF2-40B4-BE49-F238E27FC236}">
                <a16:creationId xmlns:a16="http://schemas.microsoft.com/office/drawing/2014/main" id="{3A9F2B7D-A4D4-1553-BDFC-520AD076B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2" y="1123837"/>
            <a:ext cx="6096000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13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La Santísima Trinidad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BBA25-1CB4-BD99-BC0D-D9E4AD6F3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6980" y="3410996"/>
            <a:ext cx="4100105" cy="24014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/>
              <a:t>"Aún tengo muchas cosas que decirles, pero todavía no las pueden comprender.</a:t>
            </a:r>
            <a:r>
              <a:rPr lang="es-419" sz="3200"/>
              <a:t>”</a:t>
            </a:r>
            <a:endParaRPr lang="en-US" sz="320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50CF1E-98D4-7D87-3CCA-D5914BBCE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56" y="898744"/>
            <a:ext cx="2736608" cy="305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E597E6-1508-CE98-E909-83988A142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93B9F5-8950-F3B2-773E-6B4FDB2C2250}"/>
              </a:ext>
            </a:extLst>
          </p:cNvPr>
          <p:cNvSpPr txBox="1"/>
          <p:nvPr/>
        </p:nvSpPr>
        <p:spPr>
          <a:xfrm>
            <a:off x="4219871" y="1348574"/>
            <a:ext cx="4100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En aquel tiempo, </a:t>
            </a:r>
            <a:r>
              <a:rPr lang="en-US" sz="3200" b="1">
                <a:solidFill>
                  <a:srgbClr val="00B0F0"/>
                </a:solidFill>
              </a:rPr>
              <a:t>Jesús</a:t>
            </a: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 dijo a sus discípulos: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48115D96-F5B8-AA09-24C6-C00D195280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787"/>
          <a:stretch/>
        </p:blipFill>
        <p:spPr>
          <a:xfrm>
            <a:off x="8991601" y="1754743"/>
            <a:ext cx="2334778" cy="257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9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La Santísima Trinidad</a:t>
            </a:r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50CF1E-98D4-7D87-3CCA-D5914BBCE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56" y="898744"/>
            <a:ext cx="2736608" cy="305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E597E6-1508-CE98-E909-83988A142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B9F192B-0C7B-B805-9912-E6AD62D8A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731" y="1642173"/>
            <a:ext cx="4463385" cy="36539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/>
              <a:t>"Pero cuando </a:t>
            </a:r>
            <a:r>
              <a:rPr lang="en-US" sz="3200">
                <a:solidFill>
                  <a:schemeClr val="tx2"/>
                </a:solidFill>
              </a:rPr>
              <a:t>venga el</a:t>
            </a:r>
            <a:r>
              <a:rPr lang="en-US" sz="3200" b="1">
                <a:solidFill>
                  <a:srgbClr val="00B0F0"/>
                </a:solidFill>
              </a:rPr>
              <a:t> Espíritu </a:t>
            </a:r>
            <a:r>
              <a:rPr lang="en-US" sz="3200">
                <a:solidFill>
                  <a:schemeClr val="tx2"/>
                </a:solidFill>
              </a:rPr>
              <a:t>de la verdad</a:t>
            </a:r>
            <a:r>
              <a:rPr lang="en-US" sz="3200"/>
              <a:t>, él los irá guiando hasta la verdad plena, porque no hablará por su cuenta, sino que dirá lo que haya oído y les anunciará las cosas que van a suceder. El me glorificará, porque primero recibirá de mí lo que les vaya comunicando.</a:t>
            </a:r>
            <a:r>
              <a:rPr lang="es-419" sz="3200"/>
              <a:t>”</a:t>
            </a:r>
            <a:endParaRPr lang="en-US" sz="3200"/>
          </a:p>
        </p:txBody>
      </p:sp>
      <p:pic>
        <p:nvPicPr>
          <p:cNvPr id="13" name="Picture 7">
            <a:extLst>
              <a:ext uri="{FF2B5EF4-FFF2-40B4-BE49-F238E27FC236}">
                <a16:creationId xmlns:a16="http://schemas.microsoft.com/office/drawing/2014/main" id="{50B6A1BF-D1EA-9591-92E1-A3DB1204E3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3624" y="1562534"/>
            <a:ext cx="2403105" cy="35376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2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La Santísima Trinidad</a:t>
            </a:r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50CF1E-98D4-7D87-3CCA-D5914BBCE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56" y="898744"/>
            <a:ext cx="2736608" cy="305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E597E6-1508-CE98-E909-83988A142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B9F192B-0C7B-B805-9912-E6AD62D8A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767" y="0"/>
            <a:ext cx="7221279" cy="26114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419" sz="3200"/>
              <a:t>“</a:t>
            </a:r>
            <a:r>
              <a:rPr lang="en-US" sz="3200"/>
              <a:t>Todo lo que tiene el </a:t>
            </a:r>
            <a:r>
              <a:rPr lang="en-US" sz="3200" b="1">
                <a:solidFill>
                  <a:srgbClr val="00B0F0"/>
                </a:solidFill>
              </a:rPr>
              <a:t>Padre</a:t>
            </a:r>
            <a:r>
              <a:rPr lang="en-US" sz="3200"/>
              <a:t> es mío. Por eso he dicho que tomará de lo mío y se lo comunicará a ustedes".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AD71119A-3039-1D4C-1651-A3E8208867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634" y="2037990"/>
            <a:ext cx="3675544" cy="368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6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3860405" y="816946"/>
            <a:ext cx="66481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Jesús dice que solos no podemos comprender las cosas de Dios. ¿</a:t>
            </a:r>
            <a:r>
              <a:rPr lang="en-US" sz="3200" i="1">
                <a:solidFill>
                  <a:schemeClr val="tx1">
                    <a:lumMod val="65000"/>
                    <a:lumOff val="35000"/>
                  </a:schemeClr>
                </a:solidFill>
              </a:rPr>
              <a:t>Quién manda Dios para que podamos entender</a:t>
            </a: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2009BD54-666B-B0B4-B955-6B1947912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357" y="3012557"/>
            <a:ext cx="2562225" cy="2590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9BCE77-716F-D80A-E517-E329A4013973}"/>
              </a:ext>
            </a:extLst>
          </p:cNvPr>
          <p:cNvSpPr txBox="1"/>
          <p:nvPr/>
        </p:nvSpPr>
        <p:spPr>
          <a:xfrm>
            <a:off x="7389971" y="3748119"/>
            <a:ext cx="3570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El Espíritu de la verdad o El Espíritu Santo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5835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6004638" y="816946"/>
            <a:ext cx="549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¿Cómo, dice Jesús, que nos ayuda el Espíritu Santo?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2009BD54-666B-B0B4-B955-6B1947912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344" y="662559"/>
            <a:ext cx="1605294" cy="16231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9BCE77-716F-D80A-E517-E329A4013973}"/>
              </a:ext>
            </a:extLst>
          </p:cNvPr>
          <p:cNvSpPr txBox="1"/>
          <p:nvPr/>
        </p:nvSpPr>
        <p:spPr>
          <a:xfrm>
            <a:off x="4189522" y="3184888"/>
            <a:ext cx="3570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Nos guía hasta la verdad plena (Jesús) y anunciará las cosas que van a suceder.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6689AE56-B479-67A1-C8FC-752E692FFD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2966" y="2382436"/>
            <a:ext cx="2438314" cy="322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5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4022651" y="816946"/>
            <a:ext cx="7476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El Espíritu Santo nos deja inspiraciones en nuestro corazón cuando oramos que nos guían. ¿Alguna vez han sentido que el Espíritu Santo los guía?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9BCE77-716F-D80A-E517-E329A4013973}"/>
              </a:ext>
            </a:extLst>
          </p:cNvPr>
          <p:cNvSpPr txBox="1"/>
          <p:nvPr/>
        </p:nvSpPr>
        <p:spPr>
          <a:xfrm>
            <a:off x="3852824" y="3831219"/>
            <a:ext cx="3570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419" sz="2800" i="1">
                <a:solidFill>
                  <a:schemeClr val="accent1">
                    <a:lumMod val="75000"/>
                  </a:schemeClr>
                </a:solidFill>
              </a:rPr>
              <a:t>Conversemos</a:t>
            </a:r>
            <a:endParaRPr lang="en-US" sz="2800" i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D4F4C0-5704-6D45-B252-0971C412FD4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787"/>
          <a:stretch/>
        </p:blipFill>
        <p:spPr>
          <a:xfrm>
            <a:off x="8220740" y="3010462"/>
            <a:ext cx="2334778" cy="257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1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4022651" y="816946"/>
            <a:ext cx="74766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De quién recibe la verdad y lo que va suceder el Espíritu Santo?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9BCE77-716F-D80A-E517-E329A4013973}"/>
              </a:ext>
            </a:extLst>
          </p:cNvPr>
          <p:cNvSpPr txBox="1"/>
          <p:nvPr/>
        </p:nvSpPr>
        <p:spPr>
          <a:xfrm>
            <a:off x="3457749" y="2718116"/>
            <a:ext cx="2947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¿De quién lo recibe Jesús?</a:t>
            </a:r>
            <a:endParaRPr lang="es-419" sz="32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D6EAEBF0-9388-F4A9-0322-FE6A9B654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393" y="2293161"/>
            <a:ext cx="3447212" cy="38471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D9299B3-1BBE-DAB9-892A-1D279A5D0F6C}"/>
              </a:ext>
            </a:extLst>
          </p:cNvPr>
          <p:cNvSpPr txBox="1"/>
          <p:nvPr/>
        </p:nvSpPr>
        <p:spPr>
          <a:xfrm>
            <a:off x="9403121" y="2222277"/>
            <a:ext cx="1726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419" sz="3200">
                <a:solidFill>
                  <a:schemeClr val="accent1">
                    <a:lumMod val="75000"/>
                  </a:schemeClr>
                </a:solidFill>
              </a:rPr>
              <a:t>Jesús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013BA-B58B-901E-6A1B-374D56D5B9DE}"/>
              </a:ext>
            </a:extLst>
          </p:cNvPr>
          <p:cNvSpPr txBox="1"/>
          <p:nvPr/>
        </p:nvSpPr>
        <p:spPr>
          <a:xfrm>
            <a:off x="4931490" y="4183424"/>
            <a:ext cx="17260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419" sz="3200">
                <a:solidFill>
                  <a:schemeClr val="accent1">
                    <a:lumMod val="75000"/>
                  </a:schemeClr>
                </a:solidFill>
              </a:rPr>
              <a:t>Dios Padre</a:t>
            </a:r>
          </a:p>
        </p:txBody>
      </p:sp>
    </p:spTree>
    <p:extLst>
      <p:ext uri="{BB962C8B-B14F-4D97-AF65-F5344CB8AC3E}">
        <p14:creationId xmlns:p14="http://schemas.microsoft.com/office/powerpoint/2010/main" val="192733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022F-9D65-D0ED-DA6F-1EE7DFA08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br>
              <a:rPr lang="es-419"/>
            </a:br>
            <a:r>
              <a:rPr lang="es-419"/>
              <a:t>Reflexión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56330FC3-0B64-CEAD-6F88-043E55EF0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669" y="1293999"/>
            <a:ext cx="2775982" cy="279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057F2D-1A0D-ACC2-BE39-D9F5CADAF382}"/>
              </a:ext>
            </a:extLst>
          </p:cNvPr>
          <p:cNvSpPr txBox="1"/>
          <p:nvPr/>
        </p:nvSpPr>
        <p:spPr>
          <a:xfrm>
            <a:off x="4022651" y="816946"/>
            <a:ext cx="74766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Piensan iguales Dios Padre, Dios Hijo, y Dios Espíritu Santo porque son uno: </a:t>
            </a:r>
            <a:endParaRPr lang="es-419" sz="32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s-419" sz="320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n Dios, en tres personas.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7858A-AF04-7534-B714-2EEA48067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040" y="5100179"/>
            <a:ext cx="969239" cy="96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EBCEDEE6-56F6-F94E-E7F5-AB0F2AE29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7504" y="2555242"/>
            <a:ext cx="4386975" cy="3653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1730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511</Words>
  <Application>Microsoft Office PowerPoint</Application>
  <PresentationFormat>Widescreen</PresentationFormat>
  <Paragraphs>51</Paragraphs>
  <Slides>15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Cambria</vt:lpstr>
      <vt:lpstr>Corbel</vt:lpstr>
      <vt:lpstr>Goudy Old Style</vt:lpstr>
      <vt:lpstr>Wingdings 2</vt:lpstr>
      <vt:lpstr>Frame</vt:lpstr>
      <vt:lpstr>Ministerio Amigos de Jesús y María</vt:lpstr>
      <vt:lpstr>      La Santísima Trinidad</vt:lpstr>
      <vt:lpstr>      La Santísima Trinidad</vt:lpstr>
      <vt:lpstr>      La Santísima Trinidad</vt:lpstr>
      <vt:lpstr>       Reflexión</vt:lpstr>
      <vt:lpstr>       Reflexión</vt:lpstr>
      <vt:lpstr>       Reflexión</vt:lpstr>
      <vt:lpstr>       Reflexión</vt:lpstr>
      <vt:lpstr>       Reflexión</vt:lpstr>
      <vt:lpstr>       Reflexión</vt:lpstr>
      <vt:lpstr>Veamos un resumen </vt:lpstr>
      <vt:lpstr>Y si cantamos?</vt:lpstr>
      <vt:lpstr>       Juguemos</vt:lpstr>
      <vt:lpstr> </vt:lpstr>
      <vt:lpstr>Oración   En nombre del Padre, y del Hijo, y del Espíritu Santo. Estamos aquí para alabar, y agradecer, bendecir y adorar. Estamos aquí a tu disposición, Señor, Dios Trino de Amor.  Amen.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Ministerio Amigos de Jesús y María</dc:title>
  <dc:creator>Maria Varona</dc:creator>
  <cp:lastModifiedBy>Maria Varona</cp:lastModifiedBy>
  <cp:revision>1</cp:revision>
  <dcterms:modified xsi:type="dcterms:W3CDTF">2022-05-30T21:45:38Z</dcterms:modified>
</cp:coreProperties>
</file>