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4"/>
  </p:notesMasterIdLst>
  <p:sldIdLst>
    <p:sldId id="256" r:id="rId2"/>
    <p:sldId id="258" r:id="rId3"/>
    <p:sldId id="259" r:id="rId4"/>
    <p:sldId id="260" r:id="rId5"/>
    <p:sldId id="261" r:id="rId6"/>
    <p:sldId id="257" r:id="rId7"/>
    <p:sldId id="262" r:id="rId8"/>
    <p:sldId id="263" r:id="rId9"/>
    <p:sldId id="265" r:id="rId10"/>
    <p:sldId id="266" r:id="rId11"/>
    <p:sldId id="267" r:id="rId12"/>
    <p:sldId id="269" r:id="rId13"/>
    <p:sldId id="298" r:id="rId14"/>
    <p:sldId id="289" r:id="rId15"/>
    <p:sldId id="282" r:id="rId16"/>
    <p:sldId id="290" r:id="rId17"/>
    <p:sldId id="291" r:id="rId18"/>
    <p:sldId id="271" r:id="rId19"/>
    <p:sldId id="288" r:id="rId20"/>
    <p:sldId id="293" r:id="rId21"/>
    <p:sldId id="287" r:id="rId22"/>
    <p:sldId id="295" r:id="rId23"/>
    <p:sldId id="292" r:id="rId24"/>
    <p:sldId id="296" r:id="rId25"/>
    <p:sldId id="297" r:id="rId26"/>
    <p:sldId id="299" r:id="rId27"/>
    <p:sldId id="279" r:id="rId28"/>
    <p:sldId id="302" r:id="rId29"/>
    <p:sldId id="303" r:id="rId30"/>
    <p:sldId id="281" r:id="rId31"/>
    <p:sldId id="300" r:id="rId32"/>
    <p:sldId id="301" r:id="rId33"/>
  </p:sldIdLst>
  <p:sldSz cx="9144000" cy="6858000" type="screen4x3"/>
  <p:notesSz cx="6858000" cy="9144000"/>
  <p:defaultTextStyle>
    <a:defPPr lvl="0">
      <a:defRPr lang="en-US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91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D4A62B-C8A0-48F2-804F-28588156C70E}" type="datetimeFigureOut">
              <a:rPr lang="en-US" smtClean="0"/>
              <a:t>6/11/2022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366440-1A2A-403C-95C8-6968557433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639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366440-1A2A-403C-95C8-69685574332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010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ESTE</a:t>
            </a:r>
            <a:r>
              <a:rPr lang="en-US" baseline="0" dirty="0"/>
              <a:t> ES EL MILAGRO DE Bolzano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27B3BF-3AF4-49B1-A10A-2E8CF7B9B9B8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366440-1A2A-403C-95C8-69685574332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010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B1E7A-B6A5-4700-89A4-ABBAB23EAC76}" type="datetimeFigureOut">
              <a:rPr lang="en-US" smtClean="0"/>
              <a:pPr/>
              <a:t>6/11/2022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8394C-BA43-4B47-B769-647CF4D525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B1E7A-B6A5-4700-89A4-ABBAB23EAC76}" type="datetimeFigureOut">
              <a:rPr lang="en-US" smtClean="0"/>
              <a:pPr/>
              <a:t>6/11/2022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8394C-BA43-4B47-B769-647CF4D525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B1E7A-B6A5-4700-89A4-ABBAB23EAC76}" type="datetimeFigureOut">
              <a:rPr lang="en-US" smtClean="0"/>
              <a:pPr/>
              <a:t>6/11/2022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8394C-BA43-4B47-B769-647CF4D525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B1E7A-B6A5-4700-89A4-ABBAB23EAC76}" type="datetimeFigureOut">
              <a:rPr lang="en-US" smtClean="0"/>
              <a:pPr/>
              <a:t>6/11/2022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8394C-BA43-4B47-B769-647CF4D525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B1E7A-B6A5-4700-89A4-ABBAB23EAC76}" type="datetimeFigureOut">
              <a:rPr lang="en-US" smtClean="0"/>
              <a:pPr/>
              <a:t>6/11/2022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8394C-BA43-4B47-B769-647CF4D525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B1E7A-B6A5-4700-89A4-ABBAB23EAC76}" type="datetimeFigureOut">
              <a:rPr lang="en-US" smtClean="0"/>
              <a:pPr/>
              <a:t>6/11/2022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8394C-BA43-4B47-B769-647CF4D525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B1E7A-B6A5-4700-89A4-ABBAB23EAC76}" type="datetimeFigureOut">
              <a:rPr lang="en-US" smtClean="0"/>
              <a:pPr/>
              <a:t>6/11/2022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8394C-BA43-4B47-B769-647CF4D525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B1E7A-B6A5-4700-89A4-ABBAB23EAC76}" type="datetimeFigureOut">
              <a:rPr lang="en-US" smtClean="0"/>
              <a:pPr/>
              <a:t>6/11/2022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8394C-BA43-4B47-B769-647CF4D525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B1E7A-B6A5-4700-89A4-ABBAB23EAC76}" type="datetimeFigureOut">
              <a:rPr lang="en-US" smtClean="0"/>
              <a:pPr/>
              <a:t>6/11/2022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8394C-BA43-4B47-B769-647CF4D525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B1E7A-B6A5-4700-89A4-ABBAB23EAC76}" type="datetimeFigureOut">
              <a:rPr lang="en-US" smtClean="0"/>
              <a:pPr/>
              <a:t>6/11/2022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8394C-BA43-4B47-B769-647CF4D525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B1E7A-B6A5-4700-89A4-ABBAB23EAC76}" type="datetimeFigureOut">
              <a:rPr lang="en-US" smtClean="0"/>
              <a:pPr/>
              <a:t>6/11/2022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8394C-BA43-4B47-B769-647CF4D525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5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5B1E7A-B6A5-4700-89A4-ABBAB23EAC76}" type="datetimeFigureOut">
              <a:rPr lang="en-US" smtClean="0"/>
              <a:pPr/>
              <a:t>6/11/2022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8394C-BA43-4B47-B769-647CF4D525B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g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g"/><Relationship Id="rId4" Type="http://schemas.openxmlformats.org/officeDocument/2006/relationships/image" Target="../media/image3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g"/><Relationship Id="rId4" Type="http://schemas.openxmlformats.org/officeDocument/2006/relationships/image" Target="../media/image3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lQfIxFrfhxY" TargetMode="External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lQfIxFrfhxY?feature=oembed" TargetMode="External"/><Relationship Id="rId4" Type="http://schemas.openxmlformats.org/officeDocument/2006/relationships/image" Target="../media/image40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FiNso7lSBow%20(8" TargetMode="External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FiNso7lSBow?feature=oembed" TargetMode="External"/><Relationship Id="rId4" Type="http://schemas.openxmlformats.org/officeDocument/2006/relationships/image" Target="../media/image4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9.jpeg"/><Relationship Id="rId7" Type="http://schemas.openxmlformats.org/officeDocument/2006/relationships/image" Target="../media/image1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9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5.jpeg"/><Relationship Id="rId9" Type="http://schemas.openxmlformats.org/officeDocument/2006/relationships/image" Target="../media/image2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FBF7757-9159-4BA9-8EC7-984A586F5D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3999" cy="687360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337C75E-A0B9-4D86-AEB5-EA34DCB09F18}"/>
              </a:ext>
            </a:extLst>
          </p:cNvPr>
          <p:cNvSpPr/>
          <p:nvPr/>
        </p:nvSpPr>
        <p:spPr>
          <a:xfrm>
            <a:off x="1671406" y="3873175"/>
            <a:ext cx="6510337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>
                <a:latin typeface="Arial Black" panose="020B0A04020102020204" pitchFamily="34" charset="0"/>
              </a:rPr>
              <a:t>Ciclo</a:t>
            </a:r>
            <a:r>
              <a:rPr lang="en-US" b="1" dirty="0">
                <a:latin typeface="Arial Black" panose="020B0A04020102020204" pitchFamily="34" charset="0"/>
              </a:rPr>
              <a:t> C - XII Domingo del </a:t>
            </a:r>
            <a:r>
              <a:rPr lang="en-US" b="1" dirty="0" err="1">
                <a:latin typeface="Arial Black" panose="020B0A04020102020204" pitchFamily="34" charset="0"/>
              </a:rPr>
              <a:t>Tiempo</a:t>
            </a:r>
            <a:r>
              <a:rPr lang="en-US" b="1" dirty="0">
                <a:latin typeface="Arial Black" panose="020B0A04020102020204" pitchFamily="34" charset="0"/>
              </a:rPr>
              <a:t> </a:t>
            </a:r>
            <a:r>
              <a:rPr lang="en-US" b="1" dirty="0" err="1">
                <a:latin typeface="Arial Black" panose="020B0A04020102020204" pitchFamily="34" charset="0"/>
              </a:rPr>
              <a:t>Ordinario</a:t>
            </a:r>
            <a:endParaRPr lang="en-US" b="1" dirty="0">
              <a:latin typeface="Arial Black" panose="020B0A04020102020204" pitchFamily="34" charset="0"/>
            </a:endParaRPr>
          </a:p>
          <a:p>
            <a:pPr algn="ctr"/>
            <a:endParaRPr lang="en-US" sz="1600" dirty="0">
              <a:solidFill>
                <a:schemeClr val="accent6">
                  <a:lumMod val="5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SOLEMNIDAD DEL CUERPO Y LA SANGRE DE CRISTO</a:t>
            </a:r>
          </a:p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Corpus Christi</a:t>
            </a: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r>
              <a:rPr lang="es-ES" sz="2000" b="1" dirty="0"/>
              <a:t>Lucas 9, 11-17</a:t>
            </a:r>
          </a:p>
          <a:p>
            <a:pPr algn="ctr"/>
            <a:endParaRPr lang="es-ES" sz="2000" b="1" dirty="0"/>
          </a:p>
          <a:p>
            <a:endParaRPr lang="en-US" b="1" dirty="0"/>
          </a:p>
        </p:txBody>
      </p:sp>
      <p:pic>
        <p:nvPicPr>
          <p:cNvPr id="1034" name="Picture 10" descr="Transparent Holy Communion Png , Transparent Cartoon, Free Cliparts &amp;  Silhouettes - NetClipart">
            <a:extLst>
              <a:ext uri="{FF2B5EF4-FFF2-40B4-BE49-F238E27FC236}">
                <a16:creationId xmlns:a16="http://schemas.microsoft.com/office/drawing/2014/main" id="{977536C0-27CB-446F-9A2F-D17929ADE2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762" y="4781116"/>
            <a:ext cx="1380664" cy="110563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63A9DA2-F707-498F-A6B3-348128B445ED}"/>
              </a:ext>
            </a:extLst>
          </p:cNvPr>
          <p:cNvSpPr txBox="1"/>
          <p:nvPr/>
        </p:nvSpPr>
        <p:spPr>
          <a:xfrm>
            <a:off x="0" y="0"/>
            <a:ext cx="78057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MINISTERIO AMIGOS DE </a:t>
            </a:r>
          </a:p>
          <a:p>
            <a:pPr algn="ctr"/>
            <a:r>
              <a:rPr lang="en-US" sz="3200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JESUS Y MARIA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C87770C-0F55-A1D5-403D-7CB011722C4B}"/>
              </a:ext>
            </a:extLst>
          </p:cNvPr>
          <p:cNvSpPr txBox="1"/>
          <p:nvPr/>
        </p:nvSpPr>
        <p:spPr>
          <a:xfrm>
            <a:off x="2909426" y="6400800"/>
            <a:ext cx="40342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0070C0"/>
                </a:solidFill>
              </a:rPr>
              <a:t>WWW.FCPEACE.ORG</a:t>
            </a:r>
            <a:endParaRPr lang="en-US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5320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4">
            <a:extLst>
              <a:ext uri="{FF2B5EF4-FFF2-40B4-BE49-F238E27FC236}">
                <a16:creationId xmlns:a16="http://schemas.microsoft.com/office/drawing/2014/main" id="{11D78973-AA80-43E0-BB84-5B1B1BA4AAC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6FD3B6-76D1-4937-BAC1-0FA4183158CF}"/>
              </a:ext>
            </a:extLst>
          </p:cNvPr>
          <p:cNvSpPr txBox="1"/>
          <p:nvPr/>
        </p:nvSpPr>
        <p:spPr>
          <a:xfrm>
            <a:off x="1657350" y="-35510"/>
            <a:ext cx="741045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600" dirty="0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Entonces Jesús dijo a sus discípulos: "Hagan que se sienten en grupos como de </a:t>
            </a:r>
            <a:r>
              <a:rPr lang="es-ES" sz="32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50</a:t>
            </a:r>
            <a:r>
              <a:rPr lang="es-ES" sz="2600" dirty="0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". </a:t>
            </a:r>
            <a:endParaRPr lang="en-US" sz="2600" dirty="0">
              <a:solidFill>
                <a:schemeClr val="accent6">
                  <a:lumMod val="5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5DCF4D-B131-3C31-BB97-8A19CC001A26}"/>
              </a:ext>
            </a:extLst>
          </p:cNvPr>
          <p:cNvSpPr txBox="1"/>
          <p:nvPr/>
        </p:nvSpPr>
        <p:spPr>
          <a:xfrm>
            <a:off x="1216818" y="6202043"/>
            <a:ext cx="678656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600" dirty="0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Así lo hicieron, y todos se sentaron.</a:t>
            </a:r>
            <a:endParaRPr lang="en-US" sz="2600" dirty="0">
              <a:solidFill>
                <a:schemeClr val="accent6">
                  <a:lumMod val="5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6F2EC8-746B-7357-D001-2E4AA3BAA5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818" y="886660"/>
            <a:ext cx="7023533" cy="50846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905F9EE-AF3D-0289-B119-85332D6A68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12" y="7937"/>
            <a:ext cx="931268" cy="93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8729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4">
            <a:extLst>
              <a:ext uri="{FF2B5EF4-FFF2-40B4-BE49-F238E27FC236}">
                <a16:creationId xmlns:a16="http://schemas.microsoft.com/office/drawing/2014/main" id="{11D78973-AA80-43E0-BB84-5B1B1BA4AAC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6FD3B6-76D1-4937-BAC1-0FA4183158CF}"/>
              </a:ext>
            </a:extLst>
          </p:cNvPr>
          <p:cNvSpPr txBox="1"/>
          <p:nvPr/>
        </p:nvSpPr>
        <p:spPr>
          <a:xfrm>
            <a:off x="5686425" y="382012"/>
            <a:ext cx="3224213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600" dirty="0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Después Jesús tomó en sus manos los cinco panes y los dos pescados, y levantando su mirada al cielo, pronunció sobre ellos una oración de acción de gracias, los partió y los fue dando a los discípulos para que ellos los distribuyeran entre la gente. </a:t>
            </a:r>
            <a:endParaRPr lang="en-US" sz="2600" dirty="0">
              <a:solidFill>
                <a:schemeClr val="accent6">
                  <a:lumMod val="5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291120-D407-36EE-4A32-9C8EAD62A0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850" y="935831"/>
            <a:ext cx="5172088" cy="52911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3807D9B-D27C-CD94-B2AC-3FADE19B35CA}"/>
              </a:ext>
            </a:extLst>
          </p:cNvPr>
          <p:cNvSpPr txBox="1"/>
          <p:nvPr/>
        </p:nvSpPr>
        <p:spPr>
          <a:xfrm>
            <a:off x="233362" y="6229766"/>
            <a:ext cx="545431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600" dirty="0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Comieron todos y se saciaron, </a:t>
            </a:r>
            <a:endParaRPr lang="en-US" sz="2600" dirty="0">
              <a:solidFill>
                <a:schemeClr val="accent6">
                  <a:lumMod val="5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62F9128-1AC3-F758-ADE1-93070E6A62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12" y="7937"/>
            <a:ext cx="931268" cy="93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8651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4">
            <a:extLst>
              <a:ext uri="{FF2B5EF4-FFF2-40B4-BE49-F238E27FC236}">
                <a16:creationId xmlns:a16="http://schemas.microsoft.com/office/drawing/2014/main" id="{11D78973-AA80-43E0-BB84-5B1B1BA4AAC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2F37397-00BF-AE36-C4D4-C951AF0EDAC5}"/>
              </a:ext>
            </a:extLst>
          </p:cNvPr>
          <p:cNvSpPr txBox="1"/>
          <p:nvPr/>
        </p:nvSpPr>
        <p:spPr>
          <a:xfrm>
            <a:off x="300037" y="2428182"/>
            <a:ext cx="316706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…y de lo que sobró se llenaron </a:t>
            </a:r>
            <a:r>
              <a:rPr lang="es-ES" sz="32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12</a:t>
            </a:r>
            <a:r>
              <a:rPr lang="es-ES" sz="2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s-ES" sz="2800" dirty="0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canastos.</a:t>
            </a:r>
            <a:endParaRPr 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" name="Picture 2" descr="LA BENDICION SE MULTIPLICA | Semillas de Fe">
            <a:extLst>
              <a:ext uri="{FF2B5EF4-FFF2-40B4-BE49-F238E27FC236}">
                <a16:creationId xmlns:a16="http://schemas.microsoft.com/office/drawing/2014/main" id="{786CF6C9-9D9B-5825-CEEF-A2A7449FE3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075" y="473571"/>
            <a:ext cx="4937980" cy="53557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F8791B1-8A2E-156E-C4E8-99F4C45E4D8F}"/>
              </a:ext>
            </a:extLst>
          </p:cNvPr>
          <p:cNvSpPr txBox="1"/>
          <p:nvPr/>
        </p:nvSpPr>
        <p:spPr>
          <a:xfrm>
            <a:off x="300037" y="6259287"/>
            <a:ext cx="856773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La Palabra del Se</a:t>
            </a:r>
            <a:r>
              <a:rPr lang="es-CU" sz="25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ñ</a:t>
            </a:r>
            <a:r>
              <a:rPr lang="en-US" sz="25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or, 	</a:t>
            </a:r>
            <a:r>
              <a:rPr lang="en-US" sz="2500" dirty="0">
                <a:latin typeface="Aharoni" panose="02010803020104030203" pitchFamily="2" charset="-79"/>
                <a:cs typeface="Aharoni" panose="02010803020104030203" pitchFamily="2" charset="-79"/>
              </a:rPr>
              <a:t>	</a:t>
            </a:r>
            <a:r>
              <a:rPr lang="es-CU" sz="25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Gloria a Ti Señor Jesús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64E3B2-80EA-2859-4F4C-0CE927E2AB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12" y="7937"/>
            <a:ext cx="931268" cy="93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1159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58E54-EF4D-AB34-EA37-80183C61E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787" y="2603501"/>
            <a:ext cx="8229600" cy="1143000"/>
          </a:xfrm>
        </p:spPr>
        <p:txBody>
          <a:bodyPr>
            <a:noAutofit/>
          </a:bodyPr>
          <a:lstStyle/>
          <a:p>
            <a:r>
              <a:rPr lang="en-US" sz="9600" dirty="0">
                <a:solidFill>
                  <a:srgbClr val="C00000"/>
                </a:solidFill>
                <a:effectLst>
                  <a:reflection blurRad="6350" stA="55000" endA="50" endPos="85000" dist="60007" dir="5400000" sy="-100000" algn="bl" rotWithShape="0"/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REFLEXIÓN</a:t>
            </a:r>
          </a:p>
        </p:txBody>
      </p:sp>
    </p:spTree>
    <p:extLst>
      <p:ext uri="{BB962C8B-B14F-4D97-AF65-F5344CB8AC3E}">
        <p14:creationId xmlns:p14="http://schemas.microsoft.com/office/powerpoint/2010/main" val="4253666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4">
            <a:extLst>
              <a:ext uri="{FF2B5EF4-FFF2-40B4-BE49-F238E27FC236}">
                <a16:creationId xmlns:a16="http://schemas.microsoft.com/office/drawing/2014/main" id="{11D78973-AA80-43E0-BB84-5B1B1BA4AAC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6FD3B6-76D1-4937-BAC1-0FA4183158CF}"/>
              </a:ext>
            </a:extLst>
          </p:cNvPr>
          <p:cNvSpPr txBox="1"/>
          <p:nvPr/>
        </p:nvSpPr>
        <p:spPr>
          <a:xfrm>
            <a:off x="6415087" y="3186184"/>
            <a:ext cx="272891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Solo tenemos </a:t>
            </a:r>
          </a:p>
          <a:p>
            <a:pPr algn="ctr"/>
            <a:r>
              <a:rPr lang="es-ES" sz="32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5</a:t>
            </a:r>
            <a:r>
              <a:rPr lang="es-E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s-ES" sz="2400" dirty="0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panes y</a:t>
            </a:r>
            <a:r>
              <a:rPr lang="es-E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</a:p>
          <a:p>
            <a:pPr algn="ctr"/>
            <a:r>
              <a:rPr lang="es-ES" sz="32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2</a:t>
            </a:r>
            <a:r>
              <a:rPr lang="es-E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s-ES" sz="2400" dirty="0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pescados…</a:t>
            </a:r>
            <a:endParaRPr lang="en-US" sz="2400" dirty="0">
              <a:solidFill>
                <a:schemeClr val="accent6">
                  <a:lumMod val="5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D62AD8-1221-FF7A-5FEE-119E7F5891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217" y="2003919"/>
            <a:ext cx="6475827" cy="46423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58BE5B2D-2B3D-0ADA-494F-DD8C646CE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3181" y="121284"/>
            <a:ext cx="8150820" cy="1100138"/>
          </a:xfrm>
        </p:spPr>
        <p:txBody>
          <a:bodyPr>
            <a:normAutofit fontScale="90000"/>
          </a:bodyPr>
          <a:lstStyle/>
          <a:p>
            <a:pPr algn="ctr"/>
            <a:r>
              <a:rPr lang="es-ES" sz="2200" dirty="0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Jesús hablaba a la multitud del Reino de Dios y curaba a los enfermos. Por la tarde, Jesús les dice a los apóstoles que les dé de comer a los</a:t>
            </a:r>
            <a:r>
              <a:rPr lang="es-ES" sz="2200" dirty="0"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 </a:t>
            </a:r>
            <a:r>
              <a:rPr lang="es-ES" sz="2200" dirty="0">
                <a:solidFill>
                  <a:srgbClr val="FF0000"/>
                </a:solidFill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5000</a:t>
            </a:r>
            <a:r>
              <a:rPr lang="es-ES" sz="2200" dirty="0"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 </a:t>
            </a:r>
            <a:r>
              <a:rPr lang="es-ES" sz="2200" dirty="0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hombres y sus familias que estaban presentes.</a:t>
            </a:r>
            <a:endParaRPr lang="en-US" sz="2200" dirty="0">
              <a:solidFill>
                <a:schemeClr val="accent6">
                  <a:lumMod val="50000"/>
                </a:schemeClr>
              </a:solidFill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6E77D3-1A53-87BF-1070-5D3BF767CC5E}"/>
              </a:ext>
            </a:extLst>
          </p:cNvPr>
          <p:cNvSpPr txBox="1"/>
          <p:nvPr/>
        </p:nvSpPr>
        <p:spPr>
          <a:xfrm>
            <a:off x="2833687" y="1256119"/>
            <a:ext cx="41671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00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¿Qué le dicen los apóstoles?</a:t>
            </a:r>
            <a:endParaRPr lang="en-US" sz="2200" dirty="0">
              <a:solidFill>
                <a:srgbClr val="C0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0470D43-8F56-55A0-ACF8-29EB45862F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12" y="7937"/>
            <a:ext cx="931268" cy="93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1345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1213A7F-3B97-471F-BA6E-11158EB4E111}"/>
              </a:ext>
            </a:extLst>
          </p:cNvPr>
          <p:cNvSpPr/>
          <p:nvPr/>
        </p:nvSpPr>
        <p:spPr>
          <a:xfrm>
            <a:off x="515744" y="5942335"/>
            <a:ext cx="823267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200" b="1" dirty="0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Es un evento que no tiene explicación natural o lógica. </a:t>
            </a:r>
          </a:p>
          <a:p>
            <a:pPr algn="ctr"/>
            <a:r>
              <a:rPr lang="es-ES" sz="2200" b="1" u="sng" dirty="0">
                <a:solidFill>
                  <a:srgbClr val="0000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Dios</a:t>
            </a:r>
            <a:r>
              <a:rPr lang="es-ES" sz="2200" b="1" dirty="0">
                <a:solidFill>
                  <a:srgbClr val="6666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s-ES" sz="2200" b="1" dirty="0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lo hace por </a:t>
            </a:r>
            <a:r>
              <a:rPr lang="es-ES" sz="2200" b="1" dirty="0">
                <a:solidFill>
                  <a:srgbClr val="0000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Amor </a:t>
            </a:r>
            <a:r>
              <a:rPr lang="es-ES" sz="2200" b="1" dirty="0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 nosotros</a:t>
            </a:r>
            <a:r>
              <a:rPr lang="es-ES" sz="2200" b="1" dirty="0">
                <a:solidFill>
                  <a:srgbClr val="6666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 </a:t>
            </a:r>
            <a:endParaRPr lang="en-US" sz="22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497A8D-6F2A-42EB-B5A8-13B0AC782756}"/>
              </a:ext>
            </a:extLst>
          </p:cNvPr>
          <p:cNvSpPr txBox="1"/>
          <p:nvPr/>
        </p:nvSpPr>
        <p:spPr>
          <a:xfrm>
            <a:off x="1788870" y="21145"/>
            <a:ext cx="61708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En</a:t>
            </a:r>
            <a:r>
              <a:rPr lang="en-US" sz="3000" dirty="0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000" dirty="0" err="1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este</a:t>
            </a:r>
            <a:r>
              <a:rPr lang="en-US" sz="3000" dirty="0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000" dirty="0" err="1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evangelio</a:t>
            </a:r>
            <a:r>
              <a:rPr lang="en-US" sz="3000" dirty="0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000" dirty="0" err="1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veremos</a:t>
            </a:r>
            <a:r>
              <a:rPr lang="en-US" sz="3000" dirty="0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000" dirty="0" err="1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como</a:t>
            </a:r>
            <a:r>
              <a:rPr lang="en-US" sz="3000" dirty="0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</a:p>
          <a:p>
            <a:pPr algn="ctr"/>
            <a:r>
              <a:rPr lang="en-US" sz="3000" dirty="0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Jesús </a:t>
            </a:r>
            <a:r>
              <a:rPr lang="en-US" sz="3000" dirty="0" err="1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hace</a:t>
            </a:r>
            <a:r>
              <a:rPr lang="en-US" sz="3000" dirty="0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un </a:t>
            </a:r>
            <a:r>
              <a:rPr lang="en-US" sz="3000" dirty="0" err="1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milagro</a:t>
            </a:r>
            <a:r>
              <a:rPr lang="en-US" sz="3000" dirty="0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082711-E32C-4517-B06A-DF5C65A49233}"/>
              </a:ext>
            </a:extLst>
          </p:cNvPr>
          <p:cNvSpPr txBox="1"/>
          <p:nvPr/>
        </p:nvSpPr>
        <p:spPr>
          <a:xfrm>
            <a:off x="2795965" y="1036808"/>
            <a:ext cx="415661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¿</a:t>
            </a:r>
            <a:r>
              <a:rPr lang="en-US" sz="2700" dirty="0" err="1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Qué</a:t>
            </a:r>
            <a:r>
              <a:rPr lang="en-US" sz="2700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es un </a:t>
            </a:r>
            <a:r>
              <a:rPr lang="en-US" sz="2700" dirty="0" err="1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milagro</a:t>
            </a:r>
            <a:r>
              <a:rPr lang="en-US" sz="2700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?</a:t>
            </a:r>
          </a:p>
        </p:txBody>
      </p:sp>
      <p:pic>
        <p:nvPicPr>
          <p:cNvPr id="1026" name="Picture 2" descr="63 ideas de IMAGENES DE FANO PARA CHARLAS | catequesis, catolico, dibujos  fano">
            <a:extLst>
              <a:ext uri="{FF2B5EF4-FFF2-40B4-BE49-F238E27FC236}">
                <a16:creationId xmlns:a16="http://schemas.microsoft.com/office/drawing/2014/main" id="{00E72725-DB8D-FC0C-E973-48E0886C35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043" y="1665782"/>
            <a:ext cx="4633912" cy="41554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F8EFB03-0880-01C8-ECF4-B15CE21190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12" y="7937"/>
            <a:ext cx="931268" cy="93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1059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50309-C085-5B4A-A159-D321A8CEE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96900"/>
          </a:xfrm>
        </p:spPr>
        <p:txBody>
          <a:bodyPr>
            <a:normAutofit/>
          </a:bodyPr>
          <a:lstStyle/>
          <a:p>
            <a:r>
              <a:rPr lang="es-ES" sz="2800" dirty="0">
                <a:solidFill>
                  <a:srgbClr val="C00000"/>
                </a:solidFill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¿Qué milagro hace Jesús? 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5FB810-2853-0587-E2CA-A4FA85EC72C8}"/>
              </a:ext>
            </a:extLst>
          </p:cNvPr>
          <p:cNvSpPr txBox="1"/>
          <p:nvPr/>
        </p:nvSpPr>
        <p:spPr>
          <a:xfrm>
            <a:off x="307180" y="858519"/>
            <a:ext cx="852963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600" dirty="0">
                <a:solidFill>
                  <a:schemeClr val="accent6">
                    <a:lumMod val="50000"/>
                  </a:schemeClr>
                </a:solidFill>
                <a:effectLst/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¡Multiplica panes y pescados para que todos coman!</a:t>
            </a:r>
            <a:endParaRPr lang="en-US" sz="2600" dirty="0">
              <a:solidFill>
                <a:schemeClr val="accent6">
                  <a:lumMod val="5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Picture 2" descr="LA BENDICION SE MULTIPLICA | Semillas de Fe">
            <a:extLst>
              <a:ext uri="{FF2B5EF4-FFF2-40B4-BE49-F238E27FC236}">
                <a16:creationId xmlns:a16="http://schemas.microsoft.com/office/drawing/2014/main" id="{1F550A3F-98B7-CAEA-B641-B3A7A4FA3A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009" y="1350962"/>
            <a:ext cx="4937980" cy="53557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0D8E867-F99B-6898-3D53-078CC64FCD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12" y="7937"/>
            <a:ext cx="931268" cy="93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1754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90241-B458-2182-6251-9D5602F22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1787" y="225246"/>
            <a:ext cx="3400425" cy="539750"/>
          </a:xfrm>
        </p:spPr>
        <p:txBody>
          <a:bodyPr>
            <a:noAutofit/>
          </a:bodyPr>
          <a:lstStyle/>
          <a:p>
            <a:r>
              <a:rPr lang="es-ES" sz="3000" dirty="0">
                <a:solidFill>
                  <a:srgbClr val="C00000"/>
                </a:solidFill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¿Cómo lo hizo? </a:t>
            </a:r>
            <a:endParaRPr lang="en-US" sz="3000" dirty="0">
              <a:solidFill>
                <a:srgbClr val="C00000"/>
              </a:solidFill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9C5E74-9FB8-6CC8-6646-80E5450B7F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611" y="1022041"/>
            <a:ext cx="5086351" cy="52034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DFE3260-3318-C717-9911-EFCD15D28BDD}"/>
              </a:ext>
            </a:extLst>
          </p:cNvPr>
          <p:cNvSpPr txBox="1"/>
          <p:nvPr/>
        </p:nvSpPr>
        <p:spPr>
          <a:xfrm>
            <a:off x="5557839" y="1874728"/>
            <a:ext cx="325755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Hizo una oración de acción de gracias, partió los panes y los distribuyó a los apóstoles.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44A401-3E67-5F28-5426-E140696A23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12" y="7937"/>
            <a:ext cx="931268" cy="93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8293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3095" y="1131093"/>
            <a:ext cx="3386798" cy="4463452"/>
          </a:xfrm>
        </p:spPr>
        <p:txBody>
          <a:bodyPr>
            <a:noAutofit/>
          </a:bodyPr>
          <a:lstStyle/>
          <a:p>
            <a:r>
              <a:rPr lang="es-ES" sz="3000" dirty="0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Jesús los ama mucho y se preocupa por todas sus necesidades.</a:t>
            </a:r>
            <a:endParaRPr lang="en-US" sz="3000" dirty="0">
              <a:solidFill>
                <a:schemeClr val="accent6">
                  <a:lumMod val="50000"/>
                </a:schemeClr>
              </a:solidFill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4F0DB9-9B3C-988D-B947-E1DFEFE2FEEE}"/>
              </a:ext>
            </a:extLst>
          </p:cNvPr>
          <p:cNvSpPr txBox="1"/>
          <p:nvPr/>
        </p:nvSpPr>
        <p:spPr>
          <a:xfrm>
            <a:off x="1000125" y="709457"/>
            <a:ext cx="74866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000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¿Por qué Jesús quiere darles de comer?</a:t>
            </a:r>
            <a:endParaRPr lang="en-US" sz="3000" dirty="0">
              <a:solidFill>
                <a:srgbClr val="C00000"/>
              </a:solidFill>
            </a:endParaRPr>
          </a:p>
        </p:txBody>
      </p:sp>
      <p:pic>
        <p:nvPicPr>
          <p:cNvPr id="2050" name="Picture 2" descr="CBC Lesson from 7th to 13th of July | Children Biblical Centre - CBC">
            <a:extLst>
              <a:ext uri="{FF2B5EF4-FFF2-40B4-BE49-F238E27FC236}">
                <a16:creationId xmlns:a16="http://schemas.microsoft.com/office/drawing/2014/main" id="{49EC8A05-45B2-A98B-96D0-74E7F3F496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1381104"/>
            <a:ext cx="4822825" cy="46196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E81CCC-78B7-A850-C7F2-B64A24CF46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12" y="7937"/>
            <a:ext cx="931268" cy="93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0400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445" y="1692212"/>
            <a:ext cx="5385107" cy="38507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411" y="1955563"/>
            <a:ext cx="1055907" cy="12982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E2E438C3-42B5-9DCB-78D8-C4A74D5FA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3076" y="140906"/>
            <a:ext cx="7016575" cy="611187"/>
          </a:xfrm>
        </p:spPr>
        <p:txBody>
          <a:bodyPr/>
          <a:lstStyle/>
          <a:p>
            <a:r>
              <a:rPr lang="es-ES" sz="3000" dirty="0">
                <a:solidFill>
                  <a:srgbClr val="C00000"/>
                </a:solidFill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¿Cómo nos sigue alimentando </a:t>
            </a:r>
            <a:r>
              <a:rPr lang="es-ES" sz="3000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Jesús</a:t>
            </a:r>
            <a:r>
              <a:rPr lang="es-ES" sz="3000" dirty="0">
                <a:solidFill>
                  <a:srgbClr val="C00000"/>
                </a:solidFill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?</a:t>
            </a:r>
            <a:endParaRPr lang="en-US" sz="3000" dirty="0">
              <a:solidFill>
                <a:srgbClr val="C00000"/>
              </a:solidFill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075023-6DD7-738E-9B51-18FC944A4979}"/>
              </a:ext>
            </a:extLst>
          </p:cNvPr>
          <p:cNvSpPr txBox="1"/>
          <p:nvPr/>
        </p:nvSpPr>
        <p:spPr>
          <a:xfrm>
            <a:off x="342901" y="663928"/>
            <a:ext cx="880109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600" dirty="0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En la misa, Jesús alimenta nuestra alma con </a:t>
            </a:r>
          </a:p>
          <a:p>
            <a:pPr algn="ctr"/>
            <a:r>
              <a:rPr lang="es-ES" sz="2600" dirty="0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su Cuerpo y su Sangre en la Eucaristía, dándonos...</a:t>
            </a:r>
            <a:endParaRPr lang="en-US" sz="2600" dirty="0">
              <a:solidFill>
                <a:schemeClr val="accent6">
                  <a:lumMod val="5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24E1884-7219-F8A8-67A3-9CD16CF0EF24}"/>
              </a:ext>
            </a:extLst>
          </p:cNvPr>
          <p:cNvSpPr txBox="1"/>
          <p:nvPr/>
        </p:nvSpPr>
        <p:spPr>
          <a:xfrm rot="20837755">
            <a:off x="303604" y="2219580"/>
            <a:ext cx="132873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AMOR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68D511A-1A4E-7723-6541-15B62C6D518E}"/>
              </a:ext>
            </a:extLst>
          </p:cNvPr>
          <p:cNvSpPr txBox="1"/>
          <p:nvPr/>
        </p:nvSpPr>
        <p:spPr>
          <a:xfrm rot="19965509">
            <a:off x="7730471" y="2782336"/>
            <a:ext cx="106103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PAZ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B931654-96B6-DEA7-D5E1-4CC34356B63C}"/>
              </a:ext>
            </a:extLst>
          </p:cNvPr>
          <p:cNvSpPr txBox="1"/>
          <p:nvPr/>
        </p:nvSpPr>
        <p:spPr>
          <a:xfrm rot="1449175">
            <a:off x="7140180" y="4289214"/>
            <a:ext cx="224161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PACIENCIA…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1A1AC1C-3D69-1652-9683-56B17FAF7C8B}"/>
              </a:ext>
            </a:extLst>
          </p:cNvPr>
          <p:cNvSpPr txBox="1"/>
          <p:nvPr/>
        </p:nvSpPr>
        <p:spPr>
          <a:xfrm rot="20479492">
            <a:off x="185440" y="4738239"/>
            <a:ext cx="156506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PERDON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C30AA61-277C-08F9-8B5B-CA0D9BAE752F}"/>
              </a:ext>
            </a:extLst>
          </p:cNvPr>
          <p:cNvSpPr txBox="1"/>
          <p:nvPr/>
        </p:nvSpPr>
        <p:spPr>
          <a:xfrm rot="1624131">
            <a:off x="54192" y="3528736"/>
            <a:ext cx="194061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SABIDURIA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8274567-8724-B5C4-8119-4A0B0027942C}"/>
              </a:ext>
            </a:extLst>
          </p:cNvPr>
          <p:cNvSpPr txBox="1"/>
          <p:nvPr/>
        </p:nvSpPr>
        <p:spPr>
          <a:xfrm>
            <a:off x="452236" y="5942021"/>
            <a:ext cx="858242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TODO LO QUE NECESITAMOS PARA LLEGAR AL CIELO.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DF56E42-6906-8C25-AF6D-BA4943E10A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12" y="7937"/>
            <a:ext cx="931268" cy="93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5317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4">
            <a:extLst>
              <a:ext uri="{FF2B5EF4-FFF2-40B4-BE49-F238E27FC236}">
                <a16:creationId xmlns:a16="http://schemas.microsoft.com/office/drawing/2014/main" id="{11D78973-AA80-43E0-BB84-5B1B1BA4AAC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6" name="Picture 4" descr="First communion ⬇ Stock Photo, Image by © casaltamoiola #11383656">
            <a:extLst>
              <a:ext uri="{FF2B5EF4-FFF2-40B4-BE49-F238E27FC236}">
                <a16:creationId xmlns:a16="http://schemas.microsoft.com/office/drawing/2014/main" id="{FC55F4CC-C47A-42D7-9399-6E97B7727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https://scontent.fmia1-2.fna.fbcdn.net/v/t1.0-9/33851562_234491050439315_4625959135349833728_n.jpg?_nc_cat=109&amp;_nc_sid=730e14&amp;_nc_ohc=hzjcDHQOBQ0AX8ftNJm&amp;_nc_ht=scontent.fmia1-2.fna&amp;oh=08815d53caf6c8574050c5329bfccaef&amp;oe=5EF31E72">
            <a:extLst>
              <a:ext uri="{FF2B5EF4-FFF2-40B4-BE49-F238E27FC236}">
                <a16:creationId xmlns:a16="http://schemas.microsoft.com/office/drawing/2014/main" id="{AA7072D1-E1AE-4230-BBDE-F7DA410817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685800"/>
            <a:ext cx="4157663" cy="4572001"/>
          </a:xfrm>
          <a:prstGeom prst="rect">
            <a:avLst/>
          </a:prstGeom>
          <a:noFill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89F0872-9EA7-4F02-88DE-2E1EB58C9D64}"/>
              </a:ext>
            </a:extLst>
          </p:cNvPr>
          <p:cNvSpPr txBox="1"/>
          <p:nvPr/>
        </p:nvSpPr>
        <p:spPr>
          <a:xfrm>
            <a:off x="2743200" y="5105400"/>
            <a:ext cx="556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Es la Fiesta del Cuerpo y la Sangre de Cristo, que se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celebra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 60 días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después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 de la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Resurrección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 de Jesús. </a:t>
            </a:r>
          </a:p>
        </p:txBody>
      </p:sp>
    </p:spTree>
    <p:extLst>
      <p:ext uri="{BB962C8B-B14F-4D97-AF65-F5344CB8AC3E}">
        <p14:creationId xmlns:p14="http://schemas.microsoft.com/office/powerpoint/2010/main" val="431333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61532-7F42-64BB-F005-0AA203881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7" y="5459867"/>
            <a:ext cx="8229600" cy="1201934"/>
          </a:xfrm>
        </p:spPr>
        <p:txBody>
          <a:bodyPr>
            <a:noAutofit/>
          </a:bodyPr>
          <a:lstStyle/>
          <a:p>
            <a:r>
              <a:rPr lang="es-ES" sz="2800" dirty="0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El sacerdote, hablando en la persona de Jesús, levanta el pan y el vino al cielo, da gracias y repite las palabras de Jesús en la Ultima Cena:</a:t>
            </a:r>
            <a:endParaRPr 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61349C-067F-F973-CBBF-C77A911341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717" y="1382064"/>
            <a:ext cx="5378561" cy="384604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6E3B688-11E7-0D0C-0171-F1200C4B2AFB}"/>
              </a:ext>
            </a:extLst>
          </p:cNvPr>
          <p:cNvSpPr txBox="1"/>
          <p:nvPr/>
        </p:nvSpPr>
        <p:spPr>
          <a:xfrm>
            <a:off x="1796652" y="214310"/>
            <a:ext cx="55506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¿</a:t>
            </a:r>
            <a:r>
              <a:rPr lang="es-CL" sz="2800" dirty="0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Cómo hace el milagro de la Eucaristía en la misa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F1CB37-9796-07F6-0F94-E6C621E85C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12" y="7937"/>
            <a:ext cx="931268" cy="93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1482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 descr="The Six C's of the Last Supper | Nashville Christian Voi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271" y="1393108"/>
            <a:ext cx="5791466" cy="390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8EB5730-0C9E-89AA-8260-747200BCEBD6}"/>
              </a:ext>
            </a:extLst>
          </p:cNvPr>
          <p:cNvSpPr txBox="1"/>
          <p:nvPr/>
        </p:nvSpPr>
        <p:spPr>
          <a:xfrm>
            <a:off x="942974" y="0"/>
            <a:ext cx="820102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NI" sz="2600" dirty="0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“Tomó el pan, y dando gracias, lo partió y se lo dio diciendo: “Esto es mi cuerpo, que es entregado por ustedes. Hagan esto en memoria mía.”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441BEC3-0201-B654-D21A-EFFB50C455B3}"/>
              </a:ext>
            </a:extLst>
          </p:cNvPr>
          <p:cNvSpPr txBox="1"/>
          <p:nvPr/>
        </p:nvSpPr>
        <p:spPr>
          <a:xfrm>
            <a:off x="0" y="5323064"/>
            <a:ext cx="9144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Y" sz="2600" dirty="0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De igual modo, después de cenar, la copa, diciendo: “Esta copa es la Nueva Alianza en mi sangre, que será derramada por ustedes. Hagan esto en memoria mía.”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D0AA1B5-9F05-6290-492F-9BB891412C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12" y="7937"/>
            <a:ext cx="931268" cy="93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7782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Milagro eucarístico: la hostia se convierte en el Niño Jesús">
            <a:extLst>
              <a:ext uri="{FF2B5EF4-FFF2-40B4-BE49-F238E27FC236}">
                <a16:creationId xmlns:a16="http://schemas.microsoft.com/office/drawing/2014/main" id="{AE13B5F0-4FDB-F88A-EBF7-2630E3138C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36" y="1347490"/>
            <a:ext cx="7400925" cy="4163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AF77A188-DD39-46AA-2CD9-B8B836B16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0138" y="5754"/>
            <a:ext cx="7586662" cy="1143000"/>
          </a:xfrm>
        </p:spPr>
        <p:txBody>
          <a:bodyPr>
            <a:normAutofit/>
          </a:bodyPr>
          <a:lstStyle/>
          <a:p>
            <a:r>
              <a:rPr lang="es-ES" sz="3000" dirty="0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Dios hace un milagro: cambia el pan y el vino al Cuerpo y la Sangre de Jesús.</a:t>
            </a:r>
            <a:endParaRPr lang="en-US" sz="3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Title 5">
            <a:extLst>
              <a:ext uri="{FF2B5EF4-FFF2-40B4-BE49-F238E27FC236}">
                <a16:creationId xmlns:a16="http://schemas.microsoft.com/office/drawing/2014/main" id="{10AB467A-37EF-5A47-D862-612E0D1CD07F}"/>
              </a:ext>
            </a:extLst>
          </p:cNvPr>
          <p:cNvSpPr txBox="1">
            <a:spLocks/>
          </p:cNvSpPr>
          <p:nvPr/>
        </p:nvSpPr>
        <p:spPr>
          <a:xfrm>
            <a:off x="457199" y="570924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000" dirty="0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Ese momento de la misa se llama </a:t>
            </a:r>
          </a:p>
          <a:p>
            <a:r>
              <a:rPr lang="es-ES" sz="3000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la Consagración</a:t>
            </a:r>
            <a:r>
              <a:rPr lang="es-ES" sz="3000" dirty="0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  <a:endParaRPr lang="en-US" sz="30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1250CE-9F6C-5FC0-F595-9AF59443AD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12" y="7937"/>
            <a:ext cx="931268" cy="93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7539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9D90E-54FD-483B-A850-FF241C1DE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86288"/>
          </a:xfrm>
        </p:spPr>
        <p:txBody>
          <a:bodyPr>
            <a:normAutofit/>
          </a:bodyPr>
          <a:lstStyle/>
          <a:p>
            <a:r>
              <a:rPr lang="es-ES" sz="3600" dirty="0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El milagro se llama la </a:t>
            </a:r>
            <a:r>
              <a:rPr lang="es-ES" sz="3600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Transustanciación</a:t>
            </a:r>
            <a:r>
              <a:rPr lang="es-ES" sz="3600" dirty="0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 </a:t>
            </a:r>
            <a:br>
              <a:rPr lang="es-ES" sz="3600" dirty="0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br>
              <a:rPr lang="es-ES" sz="3600" dirty="0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s-ES" sz="3600" dirty="0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Jesús, Dios todopoderoso, cambia la sustancia del pan y vino a su cuerpo y sangre, aunque la apariencia se queda igual.</a:t>
            </a:r>
            <a:endParaRPr lang="en-US" sz="3600" dirty="0">
              <a:solidFill>
                <a:schemeClr val="accent6">
                  <a:lumMod val="5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AFAA80-7FB7-EB20-7BC2-232A978878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83" y="4486275"/>
            <a:ext cx="2910219" cy="22603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9E40B29-5596-BBD1-7FFB-C66B8C7F2D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918" y="4584936"/>
            <a:ext cx="2708609" cy="20630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1B89571-ED05-7E44-6A20-A463D261520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805" y="4170144"/>
            <a:ext cx="2576512" cy="25765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D22255C-F0C4-8404-9C50-461CF8D1DB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12" y="7937"/>
            <a:ext cx="931268" cy="93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1383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B4AE6-CF73-4D35-4CAE-A5B1F2D7D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3180" y="0"/>
            <a:ext cx="7693619" cy="1939925"/>
          </a:xfrm>
        </p:spPr>
        <p:txBody>
          <a:bodyPr>
            <a:normAutofit/>
          </a:bodyPr>
          <a:lstStyle/>
          <a:p>
            <a:r>
              <a:rPr lang="es-ES" sz="3600" dirty="0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¿Cómo se parece el milagro que Jesús hizo con la multitud, y el milagro en la misa? </a:t>
            </a:r>
            <a:endParaRPr lang="en-US" sz="3600" dirty="0">
              <a:solidFill>
                <a:schemeClr val="accent6">
                  <a:lumMod val="5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A15E51-2A38-A680-E325-61972BD4EA9D}"/>
              </a:ext>
            </a:extLst>
          </p:cNvPr>
          <p:cNvSpPr txBox="1"/>
          <p:nvPr/>
        </p:nvSpPr>
        <p:spPr>
          <a:xfrm>
            <a:off x="357189" y="5381268"/>
            <a:ext cx="87868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s-ES" sz="3600" dirty="0">
                <a:solidFill>
                  <a:srgbClr val="C00000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En los dos ora y hace un milagro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ES" sz="3600" dirty="0">
                <a:solidFill>
                  <a:srgbClr val="C00000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En los dos da de comer</a:t>
            </a:r>
            <a:endParaRPr lang="en-US" sz="3600" dirty="0">
              <a:solidFill>
                <a:srgbClr val="C00000"/>
              </a:solidFill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6DE5D3-CEA9-0CCC-75D2-A333211141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4751" y="2034596"/>
            <a:ext cx="2843212" cy="29086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6A03D26-F74C-5DB4-1FD0-C7E206F20D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039" y="2034596"/>
            <a:ext cx="3236853" cy="2858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434B797-7BF7-3093-4B1C-6CF1BFABD7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651" y="2283572"/>
            <a:ext cx="785403" cy="9656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201C27-24EA-AA8D-C02D-D7E218A394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12" y="7937"/>
            <a:ext cx="931268" cy="93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6259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B4AE6-CF73-4D35-4CAE-A5B1F2D7D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9857"/>
            <a:ext cx="8229600" cy="925512"/>
          </a:xfrm>
        </p:spPr>
        <p:txBody>
          <a:bodyPr>
            <a:normAutofit/>
          </a:bodyPr>
          <a:lstStyle/>
          <a:p>
            <a:r>
              <a:rPr lang="es-ES" sz="3600" dirty="0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¿Cómo son diferentes? </a:t>
            </a:r>
            <a:endParaRPr lang="en-US" sz="3600" dirty="0">
              <a:solidFill>
                <a:schemeClr val="accent6">
                  <a:lumMod val="5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A15E51-2A38-A680-E325-61972BD4EA9D}"/>
              </a:ext>
            </a:extLst>
          </p:cNvPr>
          <p:cNvSpPr txBox="1"/>
          <p:nvPr/>
        </p:nvSpPr>
        <p:spPr>
          <a:xfrm>
            <a:off x="223478" y="3855105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s-ES" sz="3600" dirty="0">
                <a:solidFill>
                  <a:srgbClr val="C00000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El pan que multiplicó en el monte alimentó el cuerpo temporalmente;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ES" sz="3600" dirty="0">
                <a:solidFill>
                  <a:srgbClr val="C00000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El Cuerpo de Cristo en la Eucaristía alimenta nuestra alma y nos da vida eterna.</a:t>
            </a:r>
            <a:endParaRPr lang="en-US" sz="3600" dirty="0">
              <a:solidFill>
                <a:srgbClr val="C00000"/>
              </a:solidFill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E9912A-53A5-18DA-3557-0F914C9A47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1450" y="1095310"/>
            <a:ext cx="2595217" cy="26549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07180DC-6DF5-ECA9-60E3-6B6C578961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801" y="1160210"/>
            <a:ext cx="2719747" cy="2525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2485E63-0D37-F948-CB83-7780EBE8BAA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3588" y="1310500"/>
            <a:ext cx="785403" cy="9656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E222C6C-FC2F-B05B-8F23-D7331A761E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12" y="7937"/>
            <a:ext cx="931268" cy="93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0142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5FD9E-E26D-3A6A-2879-96888C0E9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2487" y="147136"/>
            <a:ext cx="6600825" cy="615553"/>
          </a:xfrm>
        </p:spPr>
        <p:txBody>
          <a:bodyPr>
            <a:normAutofit fontScale="90000"/>
          </a:bodyPr>
          <a:lstStyle/>
          <a:p>
            <a:r>
              <a:rPr lang="es-ES" sz="3800" dirty="0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Sobraron 12 canastos llenos. </a:t>
            </a:r>
            <a:endParaRPr lang="en-US" sz="3800" dirty="0">
              <a:solidFill>
                <a:srgbClr val="C0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7E4BAE-E2F4-47D9-1628-3759E47CDF5C}"/>
              </a:ext>
            </a:extLst>
          </p:cNvPr>
          <p:cNvSpPr txBox="1"/>
          <p:nvPr/>
        </p:nvSpPr>
        <p:spPr>
          <a:xfrm>
            <a:off x="2828924" y="1742814"/>
            <a:ext cx="61943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Los doce apóstoles que siguen el trabajo de Jesús.</a:t>
            </a:r>
            <a:endParaRPr lang="en-US" sz="3200" dirty="0">
              <a:solidFill>
                <a:schemeClr val="accent6">
                  <a:lumMod val="50000"/>
                </a:schemeClr>
              </a:solidFill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03A060-F3AE-FEC9-1A91-6E3C9FAEB9ED}"/>
              </a:ext>
            </a:extLst>
          </p:cNvPr>
          <p:cNvSpPr txBox="1"/>
          <p:nvPr/>
        </p:nvSpPr>
        <p:spPr>
          <a:xfrm>
            <a:off x="2782867" y="4292601"/>
            <a:ext cx="6457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srgbClr val="C00000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¿Quién continua este trabajo?</a:t>
            </a:r>
            <a:endParaRPr lang="en-US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4A9671-C452-ACE3-2504-99C8AE1B8456}"/>
              </a:ext>
            </a:extLst>
          </p:cNvPr>
          <p:cNvSpPr txBox="1"/>
          <p:nvPr/>
        </p:nvSpPr>
        <p:spPr>
          <a:xfrm>
            <a:off x="4101268" y="5250395"/>
            <a:ext cx="32432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Los sacerdotes</a:t>
            </a:r>
            <a:endParaRPr lang="en-US" sz="3200" dirty="0">
              <a:solidFill>
                <a:schemeClr val="accent6">
                  <a:lumMod val="50000"/>
                </a:schemeClr>
              </a:solidFill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</p:txBody>
      </p:sp>
      <p:pic>
        <p:nvPicPr>
          <p:cNvPr id="6" name="Picture 2" descr="LA BENDICION SE MULTIPLICA | Semillas de Fe">
            <a:extLst>
              <a:ext uri="{FF2B5EF4-FFF2-40B4-BE49-F238E27FC236}">
                <a16:creationId xmlns:a16="http://schemas.microsoft.com/office/drawing/2014/main" id="{B4374195-8EAB-4453-483E-9D111B01BB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8" y="1017539"/>
            <a:ext cx="2408196" cy="27034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Elevación consagración - Dibujos y Cosas para Catequesis - Arguments">
            <a:extLst>
              <a:ext uri="{FF2B5EF4-FFF2-40B4-BE49-F238E27FC236}">
                <a16:creationId xmlns:a16="http://schemas.microsoft.com/office/drawing/2014/main" id="{3A4F5B0F-5831-49DD-9DB5-C31F8A2FD7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0688" y="3789926"/>
            <a:ext cx="2662179" cy="29209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7B9B33C-9504-0E3B-0AC3-80E96A761D4C}"/>
              </a:ext>
            </a:extLst>
          </p:cNvPr>
          <p:cNvSpPr txBox="1"/>
          <p:nvPr/>
        </p:nvSpPr>
        <p:spPr>
          <a:xfrm>
            <a:off x="3000374" y="762689"/>
            <a:ext cx="60229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srgbClr val="C00000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¿Qué significa el número 12?</a:t>
            </a:r>
            <a:endParaRPr lang="en-US" sz="3200" dirty="0">
              <a:solidFill>
                <a:srgbClr val="C00000"/>
              </a:solidFill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3091D8E-F9D1-FED9-72D1-1362980F93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12" y="7937"/>
            <a:ext cx="931268" cy="93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7583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This is a set of PowerPoint background pictures with books and children as  bac… | Cute powerpoint templates, Cool powerpoint backgrounds, Powerpoint  background free">
            <a:extLst>
              <a:ext uri="{FF2B5EF4-FFF2-40B4-BE49-F238E27FC236}">
                <a16:creationId xmlns:a16="http://schemas.microsoft.com/office/drawing/2014/main" id="{D7D97EAE-DDEC-4712-ACB1-9D4BDAF160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9144000" cy="5141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971800" y="4343400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latin typeface="Arial Black" pitchFamily="34" charset="0"/>
              </a:rPr>
              <a:t>ACTIVIDAD</a:t>
            </a:r>
            <a:endParaRPr lang="en-US" sz="3600" b="1" dirty="0">
              <a:latin typeface="Arial Black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36B08-34EF-0FB3-24C2-3D96D9179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Pin on Religión">
            <a:extLst>
              <a:ext uri="{FF2B5EF4-FFF2-40B4-BE49-F238E27FC236}">
                <a16:creationId xmlns:a16="http://schemas.microsoft.com/office/drawing/2014/main" id="{1CA9BAE3-08E9-5EF1-AB35-729654F8B5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7272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43D6917-63F1-0604-B485-EE8EE3F7979A}"/>
              </a:ext>
            </a:extLst>
          </p:cNvPr>
          <p:cNvSpPr txBox="1"/>
          <p:nvPr/>
        </p:nvSpPr>
        <p:spPr>
          <a:xfrm>
            <a:off x="1171575" y="1985963"/>
            <a:ext cx="74295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CALI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1C136D-3CD5-B7C1-A893-19CA9CD4D2A7}"/>
              </a:ext>
            </a:extLst>
          </p:cNvPr>
          <p:cNvSpPr txBox="1"/>
          <p:nvPr/>
        </p:nvSpPr>
        <p:spPr>
          <a:xfrm>
            <a:off x="2057400" y="3043117"/>
            <a:ext cx="98583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PATENA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E529EF-935E-E650-619C-6B53797F4FEF}"/>
              </a:ext>
            </a:extLst>
          </p:cNvPr>
          <p:cNvSpPr txBox="1"/>
          <p:nvPr/>
        </p:nvSpPr>
        <p:spPr>
          <a:xfrm>
            <a:off x="7479506" y="1785908"/>
            <a:ext cx="98583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COPON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63A5DF1E-A400-4F57-334D-1A649E5AA95C}"/>
              </a:ext>
            </a:extLst>
          </p:cNvPr>
          <p:cNvSpPr/>
          <p:nvPr/>
        </p:nvSpPr>
        <p:spPr>
          <a:xfrm>
            <a:off x="1171575" y="1985963"/>
            <a:ext cx="742950" cy="444469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99C78C63-6E78-4E50-1F9A-EB5608B9BA82}"/>
              </a:ext>
            </a:extLst>
          </p:cNvPr>
          <p:cNvSpPr/>
          <p:nvPr/>
        </p:nvSpPr>
        <p:spPr>
          <a:xfrm>
            <a:off x="2057399" y="3020937"/>
            <a:ext cx="985837" cy="444469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AE8890B2-1401-4CFC-E1EF-0D735131A1D5}"/>
              </a:ext>
            </a:extLst>
          </p:cNvPr>
          <p:cNvSpPr/>
          <p:nvPr/>
        </p:nvSpPr>
        <p:spPr>
          <a:xfrm rot="10800000">
            <a:off x="7358061" y="1672982"/>
            <a:ext cx="1107281" cy="634862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A4EA066B-E9BE-0763-523B-DF9495851E3C}"/>
              </a:ext>
            </a:extLst>
          </p:cNvPr>
          <p:cNvSpPr/>
          <p:nvPr/>
        </p:nvSpPr>
        <p:spPr>
          <a:xfrm rot="10800000">
            <a:off x="5742670" y="2248513"/>
            <a:ext cx="985837" cy="634864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C00E4F1-14D8-51F5-D36E-357B69A95916}"/>
              </a:ext>
            </a:extLst>
          </p:cNvPr>
          <p:cNvSpPr txBox="1"/>
          <p:nvPr/>
        </p:nvSpPr>
        <p:spPr>
          <a:xfrm>
            <a:off x="5925514" y="2365890"/>
            <a:ext cx="8429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VINO</a:t>
            </a: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1CBB1849-D04E-4F2B-12E1-A24C76CEEA9D}"/>
              </a:ext>
            </a:extLst>
          </p:cNvPr>
          <p:cNvSpPr/>
          <p:nvPr/>
        </p:nvSpPr>
        <p:spPr>
          <a:xfrm>
            <a:off x="3407117" y="1816108"/>
            <a:ext cx="985837" cy="634864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ECFC53E-1F3F-5426-7D5C-8A4C426113C1}"/>
              </a:ext>
            </a:extLst>
          </p:cNvPr>
          <p:cNvSpPr txBox="1"/>
          <p:nvPr/>
        </p:nvSpPr>
        <p:spPr>
          <a:xfrm>
            <a:off x="3407116" y="1917397"/>
            <a:ext cx="8429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AGUA</a:t>
            </a: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BD0F1CD7-2B1B-B8AE-2BAD-F29A82D54C3E}"/>
              </a:ext>
            </a:extLst>
          </p:cNvPr>
          <p:cNvSpPr/>
          <p:nvPr/>
        </p:nvSpPr>
        <p:spPr>
          <a:xfrm rot="10800000">
            <a:off x="7358061" y="641510"/>
            <a:ext cx="1410893" cy="84023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8B596E4-6020-480C-B0ED-6E2518DA5D92}"/>
              </a:ext>
            </a:extLst>
          </p:cNvPr>
          <p:cNvSpPr txBox="1"/>
          <p:nvPr/>
        </p:nvSpPr>
        <p:spPr>
          <a:xfrm>
            <a:off x="7700963" y="874713"/>
            <a:ext cx="985837" cy="3847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900" dirty="0">
                <a:solidFill>
                  <a:srgbClr val="FF0000"/>
                </a:solidFill>
              </a:rPr>
              <a:t>HOSTIA</a:t>
            </a: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C68E51E3-1840-E241-08EF-84F4FC8A84E0}"/>
              </a:ext>
            </a:extLst>
          </p:cNvPr>
          <p:cNvSpPr/>
          <p:nvPr/>
        </p:nvSpPr>
        <p:spPr>
          <a:xfrm rot="8667310">
            <a:off x="4650137" y="473663"/>
            <a:ext cx="1884967" cy="907238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9FEED21-FB3E-435D-A71C-51CA69348667}"/>
              </a:ext>
            </a:extLst>
          </p:cNvPr>
          <p:cNvSpPr txBox="1"/>
          <p:nvPr/>
        </p:nvSpPr>
        <p:spPr>
          <a:xfrm rot="19527438">
            <a:off x="5071601" y="682353"/>
            <a:ext cx="1284940" cy="3847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900" dirty="0">
                <a:solidFill>
                  <a:srgbClr val="FF0000"/>
                </a:solidFill>
              </a:rPr>
              <a:t>VINAJERAS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13ABDD6-2828-DC66-D02F-65D09ED1CBF8}"/>
              </a:ext>
            </a:extLst>
          </p:cNvPr>
          <p:cNvSpPr txBox="1"/>
          <p:nvPr/>
        </p:nvSpPr>
        <p:spPr>
          <a:xfrm>
            <a:off x="2214563" y="4329113"/>
            <a:ext cx="1385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A    G     U   A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CA284E8-EA47-97AE-7547-5736BD5288E8}"/>
              </a:ext>
            </a:extLst>
          </p:cNvPr>
          <p:cNvSpPr txBox="1"/>
          <p:nvPr/>
        </p:nvSpPr>
        <p:spPr>
          <a:xfrm>
            <a:off x="457200" y="4586288"/>
            <a:ext cx="3143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V   I      N    A    J     E     R     A   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C954316-68B2-7891-2651-9C16670530E0}"/>
              </a:ext>
            </a:extLst>
          </p:cNvPr>
          <p:cNvSpPr txBox="1"/>
          <p:nvPr/>
        </p:nvSpPr>
        <p:spPr>
          <a:xfrm>
            <a:off x="2193130" y="4906219"/>
            <a:ext cx="1700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</a:t>
            </a:r>
            <a:r>
              <a:rPr lang="en-US" b="1" dirty="0">
                <a:solidFill>
                  <a:srgbClr val="FF0000"/>
                </a:solidFill>
              </a:rPr>
              <a:t>C     A    L     I   Z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C8205C8-A8FF-A508-CDFA-D2CED49A7B83}"/>
              </a:ext>
            </a:extLst>
          </p:cNvPr>
          <p:cNvSpPr txBox="1"/>
          <p:nvPr/>
        </p:nvSpPr>
        <p:spPr>
          <a:xfrm>
            <a:off x="2571750" y="5185018"/>
            <a:ext cx="1821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b="1" dirty="0">
                <a:solidFill>
                  <a:srgbClr val="FF0000"/>
                </a:solidFill>
              </a:rPr>
              <a:t>C    O    P    O    N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8C156C9-66DB-E98D-C58A-5379242753FD}"/>
              </a:ext>
            </a:extLst>
          </p:cNvPr>
          <p:cNvSpPr txBox="1"/>
          <p:nvPr/>
        </p:nvSpPr>
        <p:spPr>
          <a:xfrm>
            <a:off x="2193129" y="5425216"/>
            <a:ext cx="1550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b="1" dirty="0">
                <a:solidFill>
                  <a:srgbClr val="FF0000"/>
                </a:solidFill>
              </a:rPr>
              <a:t>V     I     N   O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515AC89-3B16-3745-BE8C-3FC4A99D06CB}"/>
              </a:ext>
            </a:extLst>
          </p:cNvPr>
          <p:cNvSpPr txBox="1"/>
          <p:nvPr/>
        </p:nvSpPr>
        <p:spPr>
          <a:xfrm>
            <a:off x="2157413" y="5745147"/>
            <a:ext cx="2199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b="1" dirty="0">
                <a:solidFill>
                  <a:srgbClr val="FF0000"/>
                </a:solidFill>
              </a:rPr>
              <a:t>P     A    T    E     N    A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D0040DE-97F8-F9E8-6546-DB0C427F57C0}"/>
              </a:ext>
            </a:extLst>
          </p:cNvPr>
          <p:cNvSpPr txBox="1"/>
          <p:nvPr/>
        </p:nvSpPr>
        <p:spPr>
          <a:xfrm>
            <a:off x="1807594" y="6023946"/>
            <a:ext cx="2442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b="1" dirty="0">
                <a:solidFill>
                  <a:srgbClr val="FF0000"/>
                </a:solidFill>
              </a:rPr>
              <a:t>H    O    S     T     I      A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94E611E-E823-CD9C-C238-330068FC3D7F}"/>
              </a:ext>
            </a:extLst>
          </p:cNvPr>
          <p:cNvSpPr txBox="1"/>
          <p:nvPr/>
        </p:nvSpPr>
        <p:spPr>
          <a:xfrm>
            <a:off x="1400175" y="6505375"/>
            <a:ext cx="3386138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200" b="1" dirty="0" err="1">
                <a:solidFill>
                  <a:srgbClr val="FF0000"/>
                </a:solidFill>
              </a:rPr>
              <a:t>Señor</a:t>
            </a:r>
            <a:r>
              <a:rPr lang="en-US" sz="2200" b="1" dirty="0">
                <a:solidFill>
                  <a:srgbClr val="FF0000"/>
                </a:solidFill>
              </a:rPr>
              <a:t> _______________!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3E038AC-C07D-FB8E-B141-A7AF0ECEBAFE}"/>
              </a:ext>
            </a:extLst>
          </p:cNvPr>
          <p:cNvSpPr txBox="1"/>
          <p:nvPr/>
        </p:nvSpPr>
        <p:spPr>
          <a:xfrm>
            <a:off x="521494" y="3826665"/>
            <a:ext cx="540402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PY" sz="2000" b="1" dirty="0">
                <a:solidFill>
                  <a:srgbClr val="FF0000"/>
                </a:solidFill>
              </a:rPr>
              <a:t>Por quedarte con nosotros en la Eucaristía…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0E4BC49-9A73-0FB6-5B5D-ED30A5CFE834}"/>
              </a:ext>
            </a:extLst>
          </p:cNvPr>
          <p:cNvSpPr txBox="1"/>
          <p:nvPr/>
        </p:nvSpPr>
        <p:spPr>
          <a:xfrm>
            <a:off x="2550317" y="4329113"/>
            <a:ext cx="364333" cy="206416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3ECBC85-7106-00B5-5985-486A14231248}"/>
              </a:ext>
            </a:extLst>
          </p:cNvPr>
          <p:cNvSpPr txBox="1"/>
          <p:nvPr/>
        </p:nvSpPr>
        <p:spPr>
          <a:xfrm>
            <a:off x="1539311" y="10286"/>
            <a:ext cx="2061139" cy="4924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FF0000"/>
                </a:solidFill>
              </a:rPr>
              <a:t>EUCARISTIA</a:t>
            </a:r>
          </a:p>
        </p:txBody>
      </p:sp>
    </p:spTree>
    <p:extLst>
      <p:ext uri="{BB962C8B-B14F-4D97-AF65-F5344CB8AC3E}">
        <p14:creationId xmlns:p14="http://schemas.microsoft.com/office/powerpoint/2010/main" val="38056797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0767C-6A41-172B-8E77-B84AC28A6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87562"/>
            <a:ext cx="2093276" cy="3082926"/>
          </a:xfrm>
        </p:spPr>
        <p:txBody>
          <a:bodyPr>
            <a:normAutofit fontScale="90000"/>
          </a:bodyPr>
          <a:lstStyle/>
          <a:p>
            <a:r>
              <a:rPr lang="es-ES" sz="2800" dirty="0">
                <a:solidFill>
                  <a:srgbClr val="333333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C</a:t>
            </a:r>
            <a:r>
              <a:rPr lang="es-ES" sz="2800" dirty="0">
                <a:solidFill>
                  <a:srgbClr val="333333"/>
                </a:solidFill>
                <a:effectLst/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olorear, y pegar a una hoja de color. Rezar la oración de Fátima.</a:t>
            </a:r>
            <a:br>
              <a:rPr lang="en-US" sz="2800" dirty="0">
                <a:effectLst/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</a:br>
            <a:endParaRPr lang="en-US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C9044E-CB44-C51F-078A-751DAE6EFE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3276" y="0"/>
            <a:ext cx="7050724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61B3664-0878-72BA-30DF-B1A82E3490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31268" cy="93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9833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6" descr="Rela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268" name="AutoShape 4" descr="Best 49+ Mary Mother of Jesus PowerPoint Background on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295400" y="152400"/>
            <a:ext cx="556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 Black" pitchFamily="34" charset="0"/>
              </a:rPr>
              <a:t>HISTORIA DE CORPUS CHRISTI</a:t>
            </a:r>
          </a:p>
        </p:txBody>
      </p:sp>
      <p:pic>
        <p:nvPicPr>
          <p:cNvPr id="16392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46181" y="1066800"/>
            <a:ext cx="3478219" cy="385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4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1756" y="1389527"/>
            <a:ext cx="2028825" cy="1887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5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14925" y="1971675"/>
            <a:ext cx="2809875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6" name="Straight Arrow Connector 15"/>
          <p:cNvCxnSpPr/>
          <p:nvPr/>
        </p:nvCxnSpPr>
        <p:spPr>
          <a:xfrm flipV="1">
            <a:off x="2008181" y="1828800"/>
            <a:ext cx="838200" cy="3048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Nuevo-logo-amigo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467600" y="76200"/>
            <a:ext cx="1600200" cy="1600200"/>
          </a:xfrm>
          <a:prstGeom prst="rect">
            <a:avLst/>
          </a:prstGeom>
        </p:spPr>
      </p:pic>
      <p:pic>
        <p:nvPicPr>
          <p:cNvPr id="16396" name="Picture 1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72125" y="4257675"/>
            <a:ext cx="1504950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2" name="Straight Arrow Connector 21"/>
          <p:cNvCxnSpPr/>
          <p:nvPr/>
        </p:nvCxnSpPr>
        <p:spPr>
          <a:xfrm rot="16200000" flipH="1">
            <a:off x="6029325" y="4181475"/>
            <a:ext cx="609600" cy="1524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393281" y="118341"/>
            <a:ext cx="23574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latin typeface="Aharoni" panose="02010803020104030203" pitchFamily="2" charset="-79"/>
                <a:cs typeface="Aharoni" panose="02010803020104030203" pitchFamily="2" charset="-79"/>
              </a:rPr>
              <a:t>ORACION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1728787" y="764672"/>
            <a:ext cx="5686426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s-ES" sz="2600" dirty="0">
                <a:effectLst/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Señor, gracias por todo que sufriste para salvarnos de nuestros pecados y para abrirnos las puertas del Cielo. Gracias por estar en la Eucaristía alimentando nuestra alma y guiándonos al Cielo. Te quiero mucho.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s-ES" sz="2600" dirty="0">
                <a:effectLst/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Amen </a:t>
            </a:r>
            <a:endParaRPr lang="es-E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18BF3BA-58D6-4C36-B3A8-20DADF3522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940" y="4404591"/>
            <a:ext cx="3164119" cy="24534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7578FF6-4D89-1193-5B8F-508630E149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12" y="7937"/>
            <a:ext cx="931268" cy="9312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8B827-5CEF-9276-9635-8EE9BA1A0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82600"/>
          </a:xfrm>
        </p:spPr>
        <p:txBody>
          <a:bodyPr>
            <a:normAutofit/>
          </a:bodyPr>
          <a:lstStyle/>
          <a:p>
            <a:r>
              <a:rPr lang="es-ES" sz="1800" dirty="0">
                <a:effectLst/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Jesús nos Invita, Por100preCatolico </a:t>
            </a:r>
            <a:r>
              <a:rPr lang="es-ES" sz="1800" u="sng" dirty="0">
                <a:solidFill>
                  <a:srgbClr val="0000FF"/>
                </a:solidFill>
                <a:effectLst/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  <a:hlinkClick r:id="rId3"/>
              </a:rPr>
              <a:t>https://youtu.be/lQfIxFrfhxY</a:t>
            </a:r>
            <a:r>
              <a:rPr lang="es-ES" sz="1800" dirty="0">
                <a:effectLst/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 (3-7 años)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3" name="Online Media 2" title="&quot;Música Católica Para Niños&quot; - Jesus Nos Invita">
            <a:hlinkClick r:id="" action="ppaction://media"/>
            <a:extLst>
              <a:ext uri="{FF2B5EF4-FFF2-40B4-BE49-F238E27FC236}">
                <a16:creationId xmlns:a16="http://schemas.microsoft.com/office/drawing/2014/main" id="{DC0A83D8-0E2D-54F9-3BA5-58E119504C9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482600"/>
            <a:ext cx="9144000" cy="637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4692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7CDA8-043E-BA9F-2A8C-6D7EC172C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54025"/>
          </a:xfrm>
        </p:spPr>
        <p:txBody>
          <a:bodyPr/>
          <a:lstStyle/>
          <a:p>
            <a:r>
              <a:rPr lang="es-ES" sz="1800" dirty="0">
                <a:effectLst/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Canción para la Eucaristía, J. Samaniego </a:t>
            </a:r>
            <a:r>
              <a:rPr lang="es-ES" sz="1800" u="sng" dirty="0">
                <a:solidFill>
                  <a:srgbClr val="0000FF"/>
                </a:solidFill>
                <a:effectLst/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https://youtu.be/FiNso7lSBow </a:t>
            </a:r>
            <a:r>
              <a:rPr lang="es-ES" sz="1800" dirty="0">
                <a:effectLst/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(8</a:t>
            </a:r>
            <a:r>
              <a:rPr lang="es-ES" sz="1800" dirty="0">
                <a:effectLst/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+ años)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3" name="Online Media 2" title="Cancion para la eucaristia">
            <a:hlinkClick r:id="" action="ppaction://media"/>
            <a:extLst>
              <a:ext uri="{FF2B5EF4-FFF2-40B4-BE49-F238E27FC236}">
                <a16:creationId xmlns:a16="http://schemas.microsoft.com/office/drawing/2014/main" id="{811D41AD-A372-3B3C-95F4-0903B7D5DDC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514350"/>
            <a:ext cx="9144000" cy="634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5426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Rela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268" name="AutoShape 4" descr="Best 49+ Mary Mother of Jesus PowerPoint Background on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 descr="Nuevo-logo-amigo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67600" y="152400"/>
            <a:ext cx="1600200" cy="1600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3400" y="228600"/>
            <a:ext cx="5562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Arial Black" pitchFamily="34" charset="0"/>
              </a:rPr>
              <a:t>Cuando</a:t>
            </a:r>
            <a:r>
              <a:rPr lang="en-US" sz="1600" dirty="0">
                <a:latin typeface="Arial Black" pitchFamily="34" charset="0"/>
              </a:rPr>
              <a:t> </a:t>
            </a:r>
            <a:r>
              <a:rPr lang="en-US" sz="1600" dirty="0" err="1">
                <a:latin typeface="Arial Black" pitchFamily="34" charset="0"/>
              </a:rPr>
              <a:t>tenía</a:t>
            </a:r>
            <a:r>
              <a:rPr lang="en-US" sz="1600" dirty="0">
                <a:latin typeface="Arial Black" pitchFamily="34" charset="0"/>
              </a:rPr>
              <a:t> 16 </a:t>
            </a:r>
            <a:r>
              <a:rPr lang="en-US" sz="1600" dirty="0" err="1">
                <a:latin typeface="Arial Black" pitchFamily="34" charset="0"/>
              </a:rPr>
              <a:t>años</a:t>
            </a:r>
            <a:r>
              <a:rPr lang="en-US" sz="1600" dirty="0">
                <a:latin typeface="Arial Black" pitchFamily="34" charset="0"/>
              </a:rPr>
              <a:t>! </a:t>
            </a:r>
            <a:r>
              <a:rPr lang="en-US" sz="1600" dirty="0" err="1">
                <a:latin typeface="Arial Black" pitchFamily="34" charset="0"/>
              </a:rPr>
              <a:t>Tuvo</a:t>
            </a:r>
            <a:r>
              <a:rPr lang="en-US" sz="1600" dirty="0">
                <a:latin typeface="Arial Black" pitchFamily="34" charset="0"/>
              </a:rPr>
              <a:t> </a:t>
            </a:r>
            <a:r>
              <a:rPr lang="en-US" sz="1600" dirty="0" err="1">
                <a:latin typeface="Arial Black" pitchFamily="34" charset="0"/>
              </a:rPr>
              <a:t>una</a:t>
            </a:r>
            <a:r>
              <a:rPr lang="en-US" sz="1600" dirty="0">
                <a:latin typeface="Arial Black" pitchFamily="34" charset="0"/>
              </a:rPr>
              <a:t> </a:t>
            </a:r>
            <a:r>
              <a:rPr lang="en-US" sz="1600" dirty="0" err="1">
                <a:latin typeface="Arial Black" pitchFamily="34" charset="0"/>
              </a:rPr>
              <a:t>visión</a:t>
            </a:r>
            <a:r>
              <a:rPr lang="en-US" sz="1600" dirty="0">
                <a:latin typeface="Arial Black" pitchFamily="34" charset="0"/>
              </a:rPr>
              <a:t>…</a:t>
            </a:r>
          </a:p>
        </p:txBody>
      </p:sp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0800" y="1981200"/>
            <a:ext cx="23622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19600" y="838200"/>
            <a:ext cx="21717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304800" y="2590800"/>
            <a:ext cx="5562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Arial Black" pitchFamily="34" charset="0"/>
              </a:rPr>
              <a:t>Años</a:t>
            </a:r>
            <a:r>
              <a:rPr lang="en-US" sz="1600" dirty="0">
                <a:latin typeface="Arial Black" pitchFamily="34" charset="0"/>
              </a:rPr>
              <a:t> </a:t>
            </a:r>
            <a:r>
              <a:rPr lang="en-US" sz="1600" dirty="0" err="1">
                <a:latin typeface="Arial Black" pitchFamily="34" charset="0"/>
              </a:rPr>
              <a:t>más</a:t>
            </a:r>
            <a:r>
              <a:rPr lang="en-US" sz="1600" dirty="0">
                <a:latin typeface="Arial Black" pitchFamily="34" charset="0"/>
              </a:rPr>
              <a:t> </a:t>
            </a:r>
            <a:r>
              <a:rPr lang="en-US" sz="1600" dirty="0" err="1">
                <a:latin typeface="Arial Black" pitchFamily="34" charset="0"/>
              </a:rPr>
              <a:t>tarde</a:t>
            </a:r>
            <a:r>
              <a:rPr lang="en-US" sz="1600" dirty="0">
                <a:latin typeface="Arial Black" pitchFamily="34" charset="0"/>
              </a:rPr>
              <a:t>…en 1264</a:t>
            </a:r>
          </a:p>
        </p:txBody>
      </p:sp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38400" y="2971800"/>
            <a:ext cx="3805238" cy="302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1" name="Straight Arrow Connector 20"/>
          <p:cNvCxnSpPr/>
          <p:nvPr/>
        </p:nvCxnSpPr>
        <p:spPr>
          <a:xfrm rot="5400000">
            <a:off x="4076700" y="4305300"/>
            <a:ext cx="990600" cy="304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8600" y="3962400"/>
            <a:ext cx="2095500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8" name="Picture 1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4800" y="533400"/>
            <a:ext cx="3931756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AutoShape 4" descr="Best 49+ Mary Mother of Jesus PowerPoint Background on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172200" y="5486400"/>
            <a:ext cx="18288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Nuevo-logo-amigo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67600" y="152400"/>
            <a:ext cx="1600200" cy="1600200"/>
          </a:xfrm>
          <a:prstGeom prst="rect">
            <a:avLst/>
          </a:prstGeom>
        </p:spPr>
      </p:pic>
      <p:sp>
        <p:nvSpPr>
          <p:cNvPr id="19460" name="AutoShape 4" descr="https://static.wixstatic.com/media/a8da55_42f319f9bf2f4fd6abcf739fcac7a5f7~mv2.jpg/v1/fill/w_273,h_205,al_c,q_80,usm_0.66_1.00_0.01/a8da55_42f319f9bf2f4fd6abcf739fcac7a5f7~mv2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" name="Picture 13" descr="Related image">
            <a:extLst>
              <a:ext uri="{FF2B5EF4-FFF2-40B4-BE49-F238E27FC236}">
                <a16:creationId xmlns:a16="http://schemas.microsoft.com/office/drawing/2014/main" id="{29231A06-9D62-9EB4-7C76-202FAB545D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9462" name="AutoShape 6" descr="https://static.wixstatic.com/media/a8da55_42f319f9bf2f4fd6abcf739fcac7a5f7~mv2.jpg/v1/fill/w_273,h_205,al_c,q_80,usm_0.66_1.00_0.01/a8da55_42f319f9bf2f4fd6abcf739fcac7a5f7~mv2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9464" name="Picture 8" descr="Elevación consagración - Dibujos y Cosas para Catequesis - Argument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6585" y="939205"/>
            <a:ext cx="4243016" cy="4472584"/>
          </a:xfrm>
          <a:prstGeom prst="rect">
            <a:avLst/>
          </a:prstGeom>
          <a:noFill/>
        </p:spPr>
      </p:pic>
      <p:pic>
        <p:nvPicPr>
          <p:cNvPr id="15" name="Picture 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" y="4876800"/>
            <a:ext cx="428903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1794669" y="31408"/>
            <a:ext cx="73493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rial Black" pitchFamily="34" charset="0"/>
              </a:rPr>
              <a:t>En </a:t>
            </a:r>
            <a:r>
              <a:rPr lang="en-US" sz="1600" dirty="0" err="1">
                <a:latin typeface="Arial Black" pitchFamily="34" charset="0"/>
              </a:rPr>
              <a:t>este</a:t>
            </a:r>
            <a:r>
              <a:rPr lang="en-US" sz="1600" dirty="0">
                <a:latin typeface="Arial Black" pitchFamily="34" charset="0"/>
              </a:rPr>
              <a:t> </a:t>
            </a:r>
            <a:r>
              <a:rPr lang="en-US" sz="1600" dirty="0" err="1">
                <a:latin typeface="Arial Black" pitchFamily="34" charset="0"/>
              </a:rPr>
              <a:t>viaje</a:t>
            </a:r>
            <a:r>
              <a:rPr lang="en-US" sz="1600" dirty="0">
                <a:latin typeface="Arial Black" pitchFamily="34" charset="0"/>
              </a:rPr>
              <a:t> </a:t>
            </a:r>
            <a:r>
              <a:rPr lang="en-US" sz="1600" dirty="0" err="1">
                <a:latin typeface="Arial Black" pitchFamily="34" charset="0"/>
              </a:rPr>
              <a:t>visita</a:t>
            </a:r>
            <a:r>
              <a:rPr lang="en-US" sz="1600" dirty="0">
                <a:latin typeface="Arial Black" pitchFamily="34" charset="0"/>
              </a:rPr>
              <a:t> </a:t>
            </a:r>
            <a:r>
              <a:rPr lang="en-US" sz="1600" dirty="0" err="1">
                <a:latin typeface="Arial Black" pitchFamily="34" charset="0"/>
              </a:rPr>
              <a:t>una</a:t>
            </a:r>
            <a:r>
              <a:rPr lang="en-US" sz="1600" dirty="0">
                <a:latin typeface="Arial Black" pitchFamily="34" charset="0"/>
              </a:rPr>
              <a:t> ciudad </a:t>
            </a:r>
            <a:r>
              <a:rPr lang="en-US" sz="1600" dirty="0" err="1">
                <a:latin typeface="Arial Black" pitchFamily="34" charset="0"/>
              </a:rPr>
              <a:t>muy</a:t>
            </a:r>
            <a:r>
              <a:rPr lang="en-US" sz="1600" dirty="0">
                <a:latin typeface="Arial Black" pitchFamily="34" charset="0"/>
              </a:rPr>
              <a:t> </a:t>
            </a:r>
            <a:r>
              <a:rPr lang="en-US" sz="1600" dirty="0" err="1">
                <a:latin typeface="Arial Black" pitchFamily="34" charset="0"/>
              </a:rPr>
              <a:t>cerca</a:t>
            </a:r>
            <a:r>
              <a:rPr lang="en-US" sz="1600" dirty="0">
                <a:latin typeface="Arial Black" pitchFamily="34" charset="0"/>
              </a:rPr>
              <a:t> de Roma (</a:t>
            </a:r>
            <a:r>
              <a:rPr lang="en-US" sz="1600" dirty="0" err="1">
                <a:latin typeface="Arial Black" pitchFamily="34" charset="0"/>
              </a:rPr>
              <a:t>Bolsena</a:t>
            </a:r>
            <a:r>
              <a:rPr lang="en-US" sz="1600" dirty="0">
                <a:latin typeface="Arial Black" pitchFamily="34" charset="0"/>
              </a:rPr>
              <a:t>) </a:t>
            </a:r>
            <a:r>
              <a:rPr lang="en-US" sz="1600" dirty="0" err="1">
                <a:latin typeface="Arial Black" pitchFamily="34" charset="0"/>
              </a:rPr>
              <a:t>donde</a:t>
            </a:r>
            <a:r>
              <a:rPr lang="en-US" sz="1600" dirty="0">
                <a:latin typeface="Arial Black" pitchFamily="34" charset="0"/>
              </a:rPr>
              <a:t> </a:t>
            </a:r>
            <a:r>
              <a:rPr lang="en-US" sz="1600" dirty="0" err="1">
                <a:latin typeface="Arial Black" pitchFamily="34" charset="0"/>
              </a:rPr>
              <a:t>celebra</a:t>
            </a:r>
            <a:r>
              <a:rPr lang="en-US" sz="1600" dirty="0">
                <a:latin typeface="Arial Black" pitchFamily="34" charset="0"/>
              </a:rPr>
              <a:t> </a:t>
            </a:r>
            <a:r>
              <a:rPr lang="en-US" sz="1600" dirty="0" err="1">
                <a:latin typeface="Arial Black" pitchFamily="34" charset="0"/>
              </a:rPr>
              <a:t>una</a:t>
            </a:r>
            <a:r>
              <a:rPr lang="en-US" sz="1600" dirty="0">
                <a:latin typeface="Arial Black" pitchFamily="34" charset="0"/>
              </a:rPr>
              <a:t> </a:t>
            </a:r>
            <a:r>
              <a:rPr lang="en-US" sz="1600" dirty="0" err="1">
                <a:latin typeface="Arial Black" pitchFamily="34" charset="0"/>
              </a:rPr>
              <a:t>misa</a:t>
            </a:r>
            <a:r>
              <a:rPr lang="en-US" sz="1600" dirty="0">
                <a:latin typeface="Arial Black" pitchFamily="34" charset="0"/>
              </a:rPr>
              <a:t>. </a:t>
            </a:r>
            <a:r>
              <a:rPr lang="en-US" sz="1600" dirty="0" err="1">
                <a:latin typeface="Arial Black" pitchFamily="34" charset="0"/>
              </a:rPr>
              <a:t>Elevando</a:t>
            </a:r>
            <a:r>
              <a:rPr lang="en-US" sz="1600" dirty="0">
                <a:latin typeface="Arial Black" pitchFamily="34" charset="0"/>
              </a:rPr>
              <a:t> </a:t>
            </a:r>
            <a:r>
              <a:rPr lang="en-US" sz="1600" dirty="0">
                <a:solidFill>
                  <a:srgbClr val="FF0000"/>
                </a:solidFill>
                <a:latin typeface="Arial Black" pitchFamily="34" charset="0"/>
              </a:rPr>
              <a:t>la </a:t>
            </a:r>
            <a:r>
              <a:rPr lang="en-US" sz="1600" dirty="0" err="1">
                <a:solidFill>
                  <a:srgbClr val="FF0000"/>
                </a:solidFill>
                <a:latin typeface="Arial Black" pitchFamily="34" charset="0"/>
              </a:rPr>
              <a:t>hostia</a:t>
            </a:r>
            <a:r>
              <a:rPr lang="en-US" sz="1600" dirty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Arial Black" pitchFamily="34" charset="0"/>
              </a:rPr>
              <a:t>vió</a:t>
            </a:r>
            <a:r>
              <a:rPr lang="en-US" sz="1600" dirty="0">
                <a:solidFill>
                  <a:srgbClr val="FF0000"/>
                </a:solidFill>
                <a:latin typeface="Arial Black" pitchFamily="34" charset="0"/>
              </a:rPr>
              <a:t> que </a:t>
            </a:r>
            <a:r>
              <a:rPr lang="en-US" sz="1600" dirty="0" err="1">
                <a:solidFill>
                  <a:srgbClr val="FF0000"/>
                </a:solidFill>
                <a:latin typeface="Arial Black" pitchFamily="34" charset="0"/>
              </a:rPr>
              <a:t>ésta</a:t>
            </a:r>
            <a:r>
              <a:rPr lang="en-US" sz="1600" dirty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Arial Black" pitchFamily="34" charset="0"/>
              </a:rPr>
              <a:t>sangraba</a:t>
            </a:r>
            <a:r>
              <a:rPr lang="en-US" sz="1600" dirty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n-US" sz="1600" dirty="0">
                <a:latin typeface="Arial Black" pitchFamily="34" charset="0"/>
              </a:rPr>
              <a:t>y </a:t>
            </a:r>
            <a:r>
              <a:rPr lang="en-US" sz="1600" dirty="0" err="1">
                <a:latin typeface="Arial Black" pitchFamily="34" charset="0"/>
              </a:rPr>
              <a:t>manchó</a:t>
            </a:r>
            <a:r>
              <a:rPr lang="en-US" sz="1600" dirty="0">
                <a:latin typeface="Arial Black" pitchFamily="34" charset="0"/>
              </a:rPr>
              <a:t> el corporal (</a:t>
            </a:r>
            <a:r>
              <a:rPr lang="en-US" sz="1600" dirty="0" err="1">
                <a:latin typeface="Arial Black" pitchFamily="34" charset="0"/>
              </a:rPr>
              <a:t>una</a:t>
            </a:r>
            <a:r>
              <a:rPr lang="en-US" sz="1600" dirty="0">
                <a:latin typeface="Arial Black" pitchFamily="34" charset="0"/>
              </a:rPr>
              <a:t> </a:t>
            </a:r>
            <a:r>
              <a:rPr lang="en-US" sz="1600" dirty="0" err="1">
                <a:latin typeface="Arial Black" pitchFamily="34" charset="0"/>
              </a:rPr>
              <a:t>tela</a:t>
            </a:r>
            <a:r>
              <a:rPr lang="en-US" sz="1600" dirty="0">
                <a:latin typeface="Arial Black" pitchFamily="34" charset="0"/>
              </a:rPr>
              <a:t> especial </a:t>
            </a:r>
            <a:r>
              <a:rPr lang="en-US" sz="1600" dirty="0" err="1">
                <a:latin typeface="Arial Black" pitchFamily="34" charset="0"/>
              </a:rPr>
              <a:t>donde</a:t>
            </a:r>
            <a:r>
              <a:rPr lang="en-US" sz="1600" dirty="0">
                <a:latin typeface="Arial Black" pitchFamily="34" charset="0"/>
              </a:rPr>
              <a:t> se </a:t>
            </a:r>
            <a:r>
              <a:rPr lang="en-US" sz="1600" dirty="0" err="1">
                <a:latin typeface="Arial Black" pitchFamily="34" charset="0"/>
              </a:rPr>
              <a:t>coloca</a:t>
            </a:r>
            <a:r>
              <a:rPr lang="en-US" sz="1600" dirty="0">
                <a:latin typeface="Arial Black" pitchFamily="34" charset="0"/>
              </a:rPr>
              <a:t> el </a:t>
            </a:r>
            <a:r>
              <a:rPr lang="en-US" sz="1600" dirty="0" err="1">
                <a:latin typeface="Arial Black" pitchFamily="34" charset="0"/>
              </a:rPr>
              <a:t>caliz</a:t>
            </a:r>
            <a:r>
              <a:rPr lang="en-US" sz="1600" dirty="0">
                <a:latin typeface="Arial Black" pitchFamily="34" charset="0"/>
              </a:rPr>
              <a:t> y la </a:t>
            </a:r>
            <a:r>
              <a:rPr lang="en-US" sz="1600" dirty="0" err="1">
                <a:latin typeface="Arial Black" pitchFamily="34" charset="0"/>
              </a:rPr>
              <a:t>hostia</a:t>
            </a:r>
            <a:r>
              <a:rPr lang="en-US" sz="1600" dirty="0">
                <a:latin typeface="Arial Black" pitchFamily="34" charset="0"/>
              </a:rPr>
              <a:t>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371600" y="48768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MILAGRO EUCARISTICO</a:t>
            </a:r>
          </a:p>
        </p:txBody>
      </p:sp>
      <p:pic>
        <p:nvPicPr>
          <p:cNvPr id="19458" name="Picture 2" descr="milagro eucaristico de bolsen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24400" y="1457326"/>
            <a:ext cx="4152900" cy="3347848"/>
          </a:xfrm>
          <a:prstGeom prst="rect">
            <a:avLst/>
          </a:prstGeom>
          <a:noFill/>
        </p:spPr>
      </p:pic>
      <p:pic>
        <p:nvPicPr>
          <p:cNvPr id="19467" name="Picture 1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309815" y="4805173"/>
            <a:ext cx="3657600" cy="1976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260318B-B453-C29B-84EC-02A89F083BC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912" y="7937"/>
            <a:ext cx="931268" cy="9312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F1A6D9E-04E7-4988-A215-B7C233596CFC}"/>
              </a:ext>
            </a:extLst>
          </p:cNvPr>
          <p:cNvSpPr/>
          <p:nvPr/>
        </p:nvSpPr>
        <p:spPr>
          <a:xfrm>
            <a:off x="217170" y="1"/>
            <a:ext cx="8709659" cy="1223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000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Jesús Multiplica los Pescados y Panes</a:t>
            </a:r>
          </a:p>
          <a:p>
            <a:pPr algn="ctr"/>
            <a:r>
              <a:rPr lang="es-ES" sz="3000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Lucas 9, 11-17</a:t>
            </a:r>
          </a:p>
          <a:p>
            <a:pPr algn="ctr"/>
            <a:endParaRPr lang="en-US" sz="135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F749A2-E57A-FD65-2721-77E352675C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0041" y="1223413"/>
            <a:ext cx="5343917" cy="54669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59973A3-E610-E3B8-1C2D-E3D5C1E108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12" y="7937"/>
            <a:ext cx="931268" cy="93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0116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4">
            <a:extLst>
              <a:ext uri="{FF2B5EF4-FFF2-40B4-BE49-F238E27FC236}">
                <a16:creationId xmlns:a16="http://schemas.microsoft.com/office/drawing/2014/main" id="{11D78973-AA80-43E0-BB84-5B1B1BA4AAC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4968A67-4130-A887-C3E9-FA332BF7A9B4}"/>
              </a:ext>
            </a:extLst>
          </p:cNvPr>
          <p:cNvSpPr txBox="1"/>
          <p:nvPr/>
        </p:nvSpPr>
        <p:spPr>
          <a:xfrm>
            <a:off x="1381126" y="7937"/>
            <a:ext cx="770096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En aquel tiempo, Jesús habló del Reino de Dios a la multitud y curó a los enfermos. 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Picture 2" descr="3rd Sunday After Epiphany - The Healing of the Leper - District of ...">
            <a:extLst>
              <a:ext uri="{FF2B5EF4-FFF2-40B4-BE49-F238E27FC236}">
                <a16:creationId xmlns:a16="http://schemas.microsoft.com/office/drawing/2014/main" id="{1629E97F-FA5A-D674-36E4-FF2942433A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569" y="1328738"/>
            <a:ext cx="8232862" cy="51149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C4F8915-19B9-E944-3C36-0A5B579AB6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12" y="7937"/>
            <a:ext cx="931268" cy="93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4866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4">
            <a:extLst>
              <a:ext uri="{FF2B5EF4-FFF2-40B4-BE49-F238E27FC236}">
                <a16:creationId xmlns:a16="http://schemas.microsoft.com/office/drawing/2014/main" id="{11D78973-AA80-43E0-BB84-5B1B1BA4AAC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6FD3B6-76D1-4937-BAC1-0FA4183158CF}"/>
              </a:ext>
            </a:extLst>
          </p:cNvPr>
          <p:cNvSpPr txBox="1"/>
          <p:nvPr/>
        </p:nvSpPr>
        <p:spPr>
          <a:xfrm>
            <a:off x="1857374" y="0"/>
            <a:ext cx="69437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Cuando caía la tarde, los doce apóstoles se acercaron a decirle: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9A48EE-463B-75CD-6E7A-F614C550EFC6}"/>
              </a:ext>
            </a:extLst>
          </p:cNvPr>
          <p:cNvSpPr txBox="1"/>
          <p:nvPr/>
        </p:nvSpPr>
        <p:spPr>
          <a:xfrm>
            <a:off x="409621" y="1764075"/>
            <a:ext cx="3186113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200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"Despide a la gente para que vayan a los pueblos y caseríos a buscar alojamiento y comida, porque aquí estamos en un lugar solitario". </a:t>
            </a:r>
            <a:endParaRPr lang="en-US" sz="2200" dirty="0">
              <a:solidFill>
                <a:srgbClr val="C00000"/>
              </a:solidFill>
            </a:endParaRPr>
          </a:p>
        </p:txBody>
      </p:sp>
      <p:pic>
        <p:nvPicPr>
          <p:cNvPr id="11" name="Picture 2" descr="Qué nos diría el muchacho de los 5 panes y 2 peces? | ke onda con ...">
            <a:extLst>
              <a:ext uri="{FF2B5EF4-FFF2-40B4-BE49-F238E27FC236}">
                <a16:creationId xmlns:a16="http://schemas.microsoft.com/office/drawing/2014/main" id="{16D15662-B148-43D2-F84C-D71A07CD7E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925" y="954107"/>
            <a:ext cx="5019491" cy="55791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9875F116-BF59-55CA-A598-8E20E289DD26}"/>
              </a:ext>
            </a:extLst>
          </p:cNvPr>
          <p:cNvSpPr/>
          <p:nvPr/>
        </p:nvSpPr>
        <p:spPr>
          <a:xfrm>
            <a:off x="316753" y="1346925"/>
            <a:ext cx="3371850" cy="3010763"/>
          </a:xfrm>
          <a:prstGeom prst="wedgeEllipseCallout">
            <a:avLst>
              <a:gd name="adj1" fmla="val 133404"/>
              <a:gd name="adj2" fmla="val -2831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peech Bubble: Oval 11">
            <a:extLst>
              <a:ext uri="{FF2B5EF4-FFF2-40B4-BE49-F238E27FC236}">
                <a16:creationId xmlns:a16="http://schemas.microsoft.com/office/drawing/2014/main" id="{38494146-2D59-EC7F-D7B9-1673490C3196}"/>
              </a:ext>
            </a:extLst>
          </p:cNvPr>
          <p:cNvSpPr/>
          <p:nvPr/>
        </p:nvSpPr>
        <p:spPr>
          <a:xfrm>
            <a:off x="807312" y="5119494"/>
            <a:ext cx="2586038" cy="1507419"/>
          </a:xfrm>
          <a:prstGeom prst="wedgeEllipseCallout">
            <a:avLst>
              <a:gd name="adj1" fmla="val 202640"/>
              <a:gd name="adj2" fmla="val -26180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049B625-E28E-8C8D-C146-9049C41B8D60}"/>
              </a:ext>
            </a:extLst>
          </p:cNvPr>
          <p:cNvSpPr txBox="1"/>
          <p:nvPr/>
        </p:nvSpPr>
        <p:spPr>
          <a:xfrm>
            <a:off x="807312" y="5488482"/>
            <a:ext cx="258603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200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"Denles ustedes de comer". </a:t>
            </a:r>
            <a:endParaRPr lang="en-US" sz="2200" dirty="0">
              <a:solidFill>
                <a:srgbClr val="C0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A7295A-5528-8B0E-0FBD-5897FEB4F5F5}"/>
              </a:ext>
            </a:extLst>
          </p:cNvPr>
          <p:cNvSpPr txBox="1"/>
          <p:nvPr/>
        </p:nvSpPr>
        <p:spPr>
          <a:xfrm>
            <a:off x="316753" y="4511232"/>
            <a:ext cx="22002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El les </a:t>
            </a:r>
            <a:r>
              <a:rPr lang="en-US" sz="2200" dirty="0" err="1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contestó</a:t>
            </a:r>
            <a:r>
              <a:rPr lang="en-US" dirty="0"/>
              <a:t>,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BAFB27C-FCD9-44DF-BE9D-B940BC04B6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12" y="7937"/>
            <a:ext cx="931268" cy="93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9006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 animBg="1"/>
      <p:bldP spid="12" grpId="0" animBg="1"/>
      <p:bldP spid="13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4">
            <a:extLst>
              <a:ext uri="{FF2B5EF4-FFF2-40B4-BE49-F238E27FC236}">
                <a16:creationId xmlns:a16="http://schemas.microsoft.com/office/drawing/2014/main" id="{11D78973-AA80-43E0-BB84-5B1B1BA4AAC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6FD3B6-76D1-4937-BAC1-0FA4183158CF}"/>
              </a:ext>
            </a:extLst>
          </p:cNvPr>
          <p:cNvSpPr txBox="1"/>
          <p:nvPr/>
        </p:nvSpPr>
        <p:spPr>
          <a:xfrm>
            <a:off x="1285874" y="-35510"/>
            <a:ext cx="78581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Pero ellos le replicaron: "No tenemos más que </a:t>
            </a:r>
            <a:r>
              <a:rPr lang="es-ES" sz="32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5</a:t>
            </a:r>
            <a:r>
              <a:rPr lang="es-E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s-ES" sz="2400" dirty="0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panes y</a:t>
            </a:r>
            <a:r>
              <a:rPr lang="es-E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s-ES" sz="32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2</a:t>
            </a:r>
            <a:r>
              <a:rPr lang="es-E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s-ES" sz="2400" dirty="0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pescados; a no ser que vayamos nosotros mismos a comprar víveres para toda esta gente</a:t>
            </a:r>
            <a:r>
              <a:rPr lang="es-ES" sz="2400" dirty="0">
                <a:latin typeface="Aharoni" panose="02010803020104030203" pitchFamily="2" charset="-79"/>
                <a:cs typeface="Aharoni" panose="02010803020104030203" pitchFamily="2" charset="-79"/>
              </a:rPr>
              <a:t>". </a:t>
            </a:r>
            <a:r>
              <a:rPr lang="es-ES" sz="2400" dirty="0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Eran como </a:t>
            </a:r>
            <a:r>
              <a:rPr lang="es-ES" sz="32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5000 </a:t>
            </a:r>
            <a:r>
              <a:rPr lang="es-ES" sz="2400" dirty="0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varones.</a:t>
            </a:r>
            <a:endParaRPr lang="en-US" sz="2400" dirty="0">
              <a:solidFill>
                <a:schemeClr val="accent6">
                  <a:lumMod val="5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D62AD8-1221-FF7A-5FEE-119E7F5891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8116" y="2017782"/>
            <a:ext cx="6532567" cy="4683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1E62758-D511-119B-CC51-222D52BE56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12" y="7937"/>
            <a:ext cx="931268" cy="93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39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593</TotalTime>
  <Words>976</Words>
  <Application>Microsoft Office PowerPoint</Application>
  <PresentationFormat>On-screen Show (4:3)</PresentationFormat>
  <Paragraphs>102</Paragraphs>
  <Slides>32</Slides>
  <Notes>3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Aharoni</vt:lpstr>
      <vt:lpstr>Arial</vt:lpstr>
      <vt:lpstr>Arial Black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REFLEXIÓN</vt:lpstr>
      <vt:lpstr>Jesús hablaba a la multitud del Reino de Dios y curaba a los enfermos. Por la tarde, Jesús les dice a los apóstoles que les dé de comer a los 5000 hombres y sus familias que estaban presentes.</vt:lpstr>
      <vt:lpstr>PowerPoint Presentation</vt:lpstr>
      <vt:lpstr>¿Qué milagro hace Jesús? </vt:lpstr>
      <vt:lpstr>¿Cómo lo hizo? </vt:lpstr>
      <vt:lpstr>Jesús los ama mucho y se preocupa por todas sus necesidades.</vt:lpstr>
      <vt:lpstr>¿Cómo nos sigue alimentando Jesús?</vt:lpstr>
      <vt:lpstr>El sacerdote, hablando en la persona de Jesús, levanta el pan y el vino al cielo, da gracias y repite las palabras de Jesús en la Ultima Cena:</vt:lpstr>
      <vt:lpstr>PowerPoint Presentation</vt:lpstr>
      <vt:lpstr>Dios hace un milagro: cambia el pan y el vino al Cuerpo y la Sangre de Jesús.</vt:lpstr>
      <vt:lpstr>El milagro se llama la Transustanciación.   Jesús, Dios todopoderoso, cambia la sustancia del pan y vino a su cuerpo y sangre, aunque la apariencia se queda igual.</vt:lpstr>
      <vt:lpstr>¿Cómo se parece el milagro que Jesús hizo con la multitud, y el milagro en la misa? </vt:lpstr>
      <vt:lpstr>¿Cómo son diferentes? </vt:lpstr>
      <vt:lpstr>Sobraron 12 canastos llenos. </vt:lpstr>
      <vt:lpstr>PowerPoint Presentation</vt:lpstr>
      <vt:lpstr>PowerPoint Presentation</vt:lpstr>
      <vt:lpstr>Colorear, y pegar a una hoja de color. Rezar la oración de Fátima. </vt:lpstr>
      <vt:lpstr>PowerPoint Presentation</vt:lpstr>
      <vt:lpstr>Jesús nos Invita, Por100preCatolico https://youtu.be/lQfIxFrfhxY (3-7 años)</vt:lpstr>
      <vt:lpstr>Canción para la Eucaristía, J. Samaniego https://youtu.be/FiNso7lSBow (8+ años)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 Varona</dc:creator>
  <cp:lastModifiedBy>Maria Varona</cp:lastModifiedBy>
  <cp:revision>16</cp:revision>
  <dcterms:modified xsi:type="dcterms:W3CDTF">2022-06-11T21:36:52Z</dcterms:modified>
</cp:coreProperties>
</file>