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7/3/2022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3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09" y="3733800"/>
            <a:ext cx="6858003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5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90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1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90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1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5" y="2484994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7/3/2022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4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5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7/3/2022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400"/>
            <a:ext cx="6433399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800"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800"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3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7/3/2022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7/3/2022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9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7/3/2022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7/3/2022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3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4951415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7/3/2022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7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7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7/3/2022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7/3/2022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7/3/2022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3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9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7/3/2022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40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9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6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11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7/3/2022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3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5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7/3/2022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w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EsgYabIztk" TargetMode="Externa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SEsgYabIztk?feature=oembed" TargetMode="Externa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Amar%20y%20Servir%20(Ctrl%20click)%20(Ctrl%20click)%20https:/youtu.be/N6M37en9fy0%20(8+%20a&#241;os)" TargetMode="Externa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N6M37en9fy0?feature=oembed" TargetMode="Externa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8CD722-4229-2B67-C0F8-1E10B6FB5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41DC50-6B67-0792-EB2E-DABDF943A4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8" y="127720"/>
            <a:ext cx="1432303" cy="143230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E1AFE1A-A689-47C3-4D79-992D4D4B7B42}"/>
              </a:ext>
            </a:extLst>
          </p:cNvPr>
          <p:cNvSpPr txBox="1">
            <a:spLocks/>
          </p:cNvSpPr>
          <p:nvPr/>
        </p:nvSpPr>
        <p:spPr>
          <a:xfrm>
            <a:off x="0" y="5810088"/>
            <a:ext cx="12192000" cy="997016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2800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XV Domingo del Tiempo Ordinario Ciclo C</a:t>
            </a:r>
            <a:br>
              <a:rPr lang="es-ES" sz="12800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2800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El Buen Samaritano (</a:t>
            </a:r>
            <a:r>
              <a:rPr lang="es-ES" sz="12800" b="1" dirty="0" err="1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Lc</a:t>
            </a:r>
            <a:r>
              <a:rPr lang="es-ES" sz="12800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10, 25-37)</a:t>
            </a:r>
          </a:p>
          <a:p>
            <a:pPr algn="ctr">
              <a:lnSpc>
                <a:spcPct val="100000"/>
              </a:lnSpc>
            </a:pPr>
            <a:r>
              <a:rPr lang="es-ES" sz="8800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www.fcpeace.org </a:t>
            </a:r>
            <a:endParaRPr lang="en-US" sz="8800" b="1" dirty="0">
              <a:solidFill>
                <a:schemeClr val="bg1"/>
              </a:solidFill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  <p:sp>
        <p:nvSpPr>
          <p:cNvPr id="12" name="CuadroTexto 2">
            <a:extLst>
              <a:ext uri="{FF2B5EF4-FFF2-40B4-BE49-F238E27FC236}">
                <a16:creationId xmlns:a16="http://schemas.microsoft.com/office/drawing/2014/main" id="{15D21166-9267-6098-4ED5-A954F29FA461}"/>
              </a:ext>
            </a:extLst>
          </p:cNvPr>
          <p:cNvSpPr txBox="1"/>
          <p:nvPr/>
        </p:nvSpPr>
        <p:spPr>
          <a:xfrm>
            <a:off x="928298" y="203134"/>
            <a:ext cx="6853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Ministerio Amigos de Jesús y María</a:t>
            </a:r>
            <a:endParaRPr lang="es-PE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14D529-B731-89FC-168E-7C99FE493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177165" y="518655"/>
            <a:ext cx="1183767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  <a:t>     </a:t>
            </a:r>
            <a:r>
              <a:rPr lang="es-ES" sz="12000" b="1" dirty="0">
                <a:solidFill>
                  <a:schemeClr val="bg2">
                    <a:lumMod val="10000"/>
                  </a:schemeClr>
                </a:solidFill>
                <a:highlight>
                  <a:srgbClr val="67CBDF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De igual modo, un levita que pasó por ahí, lo </a:t>
            </a:r>
            <a:r>
              <a:rPr lang="es-ES" sz="12000" b="1" dirty="0" err="1">
                <a:solidFill>
                  <a:schemeClr val="bg2">
                    <a:lumMod val="10000"/>
                  </a:schemeClr>
                </a:solidFill>
                <a:highlight>
                  <a:srgbClr val="67CBDF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vió</a:t>
            </a:r>
            <a:r>
              <a:rPr lang="es-ES" sz="12000" b="1" dirty="0">
                <a:solidFill>
                  <a:schemeClr val="bg2">
                    <a:lumMod val="10000"/>
                  </a:schemeClr>
                </a:solidFill>
                <a:highlight>
                  <a:srgbClr val="67CBDF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y siguió adelante.</a:t>
            </a:r>
            <a:endParaRPr lang="en-US" sz="12000" b="1" dirty="0">
              <a:solidFill>
                <a:schemeClr val="bg2">
                  <a:lumMod val="10000"/>
                </a:schemeClr>
              </a:solidFill>
              <a:highlight>
                <a:srgbClr val="67CBDF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66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CB715E-ABEC-65FC-ABF4-94E1DFD5B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4762"/>
            <a:ext cx="12172950" cy="68484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177165" y="781545"/>
            <a:ext cx="1183767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  <a:t>     </a:t>
            </a:r>
            <a:r>
              <a:rPr lang="es-ES" sz="12000" b="1" dirty="0">
                <a:solidFill>
                  <a:schemeClr val="bg2">
                    <a:lumMod val="10000"/>
                  </a:schemeClr>
                </a:solidFill>
                <a:highlight>
                  <a:srgbClr val="67CBDF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Pero un samaritano que iba de viaje, al verlo, se compadeció de él, se le acercó, ungió sus heridas con aceite y vino y se las vendó;</a:t>
            </a:r>
            <a:endParaRPr lang="en-US" sz="12000" b="1" dirty="0">
              <a:solidFill>
                <a:schemeClr val="bg2">
                  <a:lumMod val="10000"/>
                </a:schemeClr>
              </a:solidFill>
              <a:highlight>
                <a:srgbClr val="67CBDF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14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A744DD-C90F-1BC3-1A29-14D57AB44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14287"/>
            <a:ext cx="12172950" cy="682942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177165" y="438645"/>
            <a:ext cx="1183767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  <a:t>     </a:t>
            </a:r>
            <a:r>
              <a:rPr lang="es-ES" sz="12000" b="1" dirty="0">
                <a:solidFill>
                  <a:schemeClr val="bg2">
                    <a:lumMod val="10000"/>
                  </a:schemeClr>
                </a:solidFill>
                <a:highlight>
                  <a:srgbClr val="67CBDF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luego lo puso en su cabalgadura, lo llevó a un mesón y cuidó de él. Al día siguiente sacó dos denarios,</a:t>
            </a:r>
            <a:endParaRPr lang="en-US" sz="12000" b="1" dirty="0">
              <a:solidFill>
                <a:schemeClr val="bg2">
                  <a:lumMod val="10000"/>
                </a:schemeClr>
              </a:solidFill>
              <a:highlight>
                <a:srgbClr val="67CBDF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43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2D6FAB-F7E9-44B9-6B1E-A5388DBEC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970"/>
            <a:ext cx="12192000" cy="652428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177165" y="6176505"/>
            <a:ext cx="1183767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  <a:t>     </a:t>
            </a:r>
            <a:r>
              <a:rPr lang="es-ES" sz="12000" b="1" dirty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se los dio al dueño del mesón y le dijo: “Cuida de él y lo que gaste de más, te lo pagaré a mi regreso”.</a:t>
            </a:r>
            <a:endParaRPr lang="en-US" sz="12000" b="1" dirty="0">
              <a:solidFill>
                <a:schemeClr val="bg2">
                  <a:lumMod val="10000"/>
                </a:schemeClr>
              </a:solidFill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76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A744DD-C90F-1BC3-1A29-14D57AB44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14287"/>
            <a:ext cx="12172950" cy="682942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177165" y="438645"/>
            <a:ext cx="1183767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  <a:t>     </a:t>
            </a:r>
            <a:r>
              <a:rPr lang="es-ES" sz="12000" b="1" dirty="0">
                <a:solidFill>
                  <a:schemeClr val="bg2">
                    <a:lumMod val="10000"/>
                  </a:schemeClr>
                </a:solidFill>
                <a:highlight>
                  <a:srgbClr val="67CBDF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luego lo puso en su cabalgadura, lo llevó a un mesón y cuidó de él. Al día siguiente sacó dos denarios,</a:t>
            </a:r>
            <a:endParaRPr lang="en-US" sz="12000" b="1" dirty="0">
              <a:solidFill>
                <a:schemeClr val="bg2">
                  <a:lumMod val="10000"/>
                </a:schemeClr>
              </a:solidFill>
              <a:highlight>
                <a:srgbClr val="67CBDF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51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034D0FB-53F0-0E6D-2CAE-F43239A23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82475" cy="682942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0" y="491708"/>
            <a:ext cx="1187577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endParaRPr lang="en-US" sz="12000" b="1" dirty="0">
              <a:solidFill>
                <a:schemeClr val="tx2"/>
              </a:solidFill>
              <a:highlight>
                <a:srgbClr val="67CBDF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8D4A2C-1A49-B525-77E8-12B4E57D9705}"/>
              </a:ext>
            </a:extLst>
          </p:cNvPr>
          <p:cNvSpPr txBox="1">
            <a:spLocks/>
          </p:cNvSpPr>
          <p:nvPr/>
        </p:nvSpPr>
        <p:spPr>
          <a:xfrm>
            <a:off x="161925" y="6240968"/>
            <a:ext cx="11713845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br>
              <a:rPr lang="es-ES" sz="3658" b="1" dirty="0">
                <a:solidFill>
                  <a:srgbClr val="002060"/>
                </a:solidFill>
                <a:highlight>
                  <a:srgbClr val="008000"/>
                </a:highlight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2000" b="1" dirty="0">
                <a:solidFill>
                  <a:schemeClr val="tx2"/>
                </a:solidFill>
                <a:highlight>
                  <a:srgbClr val="008000"/>
                </a:highlight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  <a:t>    </a:t>
            </a:r>
            <a:r>
              <a:rPr lang="es-ES" sz="12000" b="1" dirty="0">
                <a:solidFill>
                  <a:schemeClr val="bg1"/>
                </a:solidFill>
                <a:highlight>
                  <a:srgbClr val="008000"/>
                </a:highlight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  <a:t>¿Cuál de estos tres te parece que se portó como prójimo del hombre que fue asaltado por los ladrones?” </a:t>
            </a:r>
            <a:endParaRPr lang="en-US" sz="12000" b="1" dirty="0">
              <a:solidFill>
                <a:schemeClr val="bg1"/>
              </a:solidFill>
              <a:highlight>
                <a:srgbClr val="008000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66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E1D634-F889-7A4E-E29E-18923CD45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88"/>
            <a:ext cx="1217295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177165" y="438645"/>
            <a:ext cx="1183767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  <a:t>     </a:t>
            </a:r>
            <a:r>
              <a:rPr lang="es-ES" sz="12000" b="1" dirty="0">
                <a:solidFill>
                  <a:schemeClr val="bg2">
                    <a:lumMod val="10000"/>
                  </a:schemeClr>
                </a:solidFill>
                <a:highlight>
                  <a:srgbClr val="67CBDF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El doctor de la ley le respondió: “ El que tuvo compasión de él”.</a:t>
            </a:r>
            <a:endParaRPr lang="en-US" sz="12000" b="1" dirty="0">
              <a:solidFill>
                <a:schemeClr val="bg2">
                  <a:lumMod val="10000"/>
                </a:schemeClr>
              </a:solidFill>
              <a:highlight>
                <a:srgbClr val="67CBDF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83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ED8ABB-ACFD-4621-A4A6-1074CABDB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" y="0"/>
            <a:ext cx="12184743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1034414" y="130035"/>
            <a:ext cx="1208913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s-ES" sz="29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Entonces Jesús le dijo: “Anda y haz tú lo mismo”.</a:t>
            </a:r>
            <a:endParaRPr lang="en-US" sz="2900" b="1" dirty="0">
              <a:solidFill>
                <a:schemeClr val="bg2">
                  <a:lumMod val="10000"/>
                </a:schemeClr>
              </a:solidFill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A022CE-5588-D02C-B8D4-550586FBF473}"/>
              </a:ext>
            </a:extLst>
          </p:cNvPr>
          <p:cNvSpPr txBox="1">
            <a:spLocks/>
          </p:cNvSpPr>
          <p:nvPr/>
        </p:nvSpPr>
        <p:spPr>
          <a:xfrm>
            <a:off x="6867524" y="6196440"/>
            <a:ext cx="1208913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s-ES" sz="29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  Palabra de Dios</a:t>
            </a:r>
          </a:p>
          <a:p>
            <a:pPr algn="just">
              <a:lnSpc>
                <a:spcPct val="100000"/>
              </a:lnSpc>
            </a:pPr>
            <a:r>
              <a:rPr lang="es-ES" sz="29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  </a:t>
            </a:r>
            <a:r>
              <a:rPr lang="es-ES" sz="2900" b="1" dirty="0">
                <a:solidFill>
                  <a:srgbClr val="FF0000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Gloria a ti Señor Jesús</a:t>
            </a:r>
            <a:endParaRPr lang="en-US" sz="2900" b="1" dirty="0">
              <a:solidFill>
                <a:srgbClr val="FF0000"/>
              </a:solidFill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88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50A4A7-07E5-503C-A4EA-5459835EADB3}"/>
              </a:ext>
            </a:extLst>
          </p:cNvPr>
          <p:cNvSpPr txBox="1"/>
          <p:nvPr/>
        </p:nvSpPr>
        <p:spPr>
          <a:xfrm>
            <a:off x="3909060" y="127640"/>
            <a:ext cx="3749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  <a:cs typeface="Aharoni" panose="02010803020104030203" pitchFamily="2" charset="-79"/>
              </a:rPr>
              <a:t>REFLEXION</a:t>
            </a:r>
          </a:p>
          <a:p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7C541D-3B77-6712-7F17-92ADE570B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65" y="914400"/>
            <a:ext cx="4464200" cy="2514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BC870E-118C-9552-2E93-258130AED029}"/>
              </a:ext>
            </a:extLst>
          </p:cNvPr>
          <p:cNvSpPr txBox="1"/>
          <p:nvPr/>
        </p:nvSpPr>
        <p:spPr>
          <a:xfrm>
            <a:off x="4855285" y="941668"/>
            <a:ext cx="721995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Un maestro de la ley le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pregunta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a Jesús ¿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cómo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se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consigue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la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vida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Eterna?</a:t>
            </a:r>
          </a:p>
          <a:p>
            <a:endParaRPr lang="en-US" sz="2400" dirty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¿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Qué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crees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que es la Vida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eterna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?</a:t>
            </a:r>
          </a:p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14033A-250A-6B18-7B67-ECA5A6320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90" y="3725466"/>
            <a:ext cx="4248150" cy="23895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646134F-EC61-8DE1-8385-A22E8CB14CE9}"/>
              </a:ext>
            </a:extLst>
          </p:cNvPr>
          <p:cNvSpPr txBox="1"/>
          <p:nvPr/>
        </p:nvSpPr>
        <p:spPr>
          <a:xfrm>
            <a:off x="4855285" y="3500286"/>
            <a:ext cx="60979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Según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el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Maestro de la Ley,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cómo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se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consigue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la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vida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eterna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7A30C7-8C7B-E978-8CF9-FEC58374B247}"/>
              </a:ext>
            </a:extLst>
          </p:cNvPr>
          <p:cNvSpPr txBox="1"/>
          <p:nvPr/>
        </p:nvSpPr>
        <p:spPr>
          <a:xfrm>
            <a:off x="4855285" y="4306041"/>
            <a:ext cx="60979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Amando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 Dios con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todo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tu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corazón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y al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prójimo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0FEF123-DE7A-D8CF-13EA-372909B48C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74660" y="4790119"/>
            <a:ext cx="2717979" cy="210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50A4A7-07E5-503C-A4EA-5459835EADB3}"/>
              </a:ext>
            </a:extLst>
          </p:cNvPr>
          <p:cNvSpPr txBox="1"/>
          <p:nvPr/>
        </p:nvSpPr>
        <p:spPr>
          <a:xfrm>
            <a:off x="3909060" y="127640"/>
            <a:ext cx="3749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  <a:cs typeface="Aharoni" panose="02010803020104030203" pitchFamily="2" charset="-79"/>
              </a:rPr>
              <a:t>REFLEXION</a:t>
            </a:r>
          </a:p>
          <a:p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BC870E-118C-9552-2E93-258130AED029}"/>
              </a:ext>
            </a:extLst>
          </p:cNvPr>
          <p:cNvSpPr txBox="1"/>
          <p:nvPr/>
        </p:nvSpPr>
        <p:spPr>
          <a:xfrm>
            <a:off x="4723674" y="866953"/>
            <a:ext cx="7219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El Maestro de la Ley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pregunta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también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¿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Quién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es mi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prójimo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? Y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qué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hace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Jesús para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explicarle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lo que es ser PROJIMO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6134F-EC61-8DE1-8385-A22E8CB14CE9}"/>
              </a:ext>
            </a:extLst>
          </p:cNvPr>
          <p:cNvSpPr txBox="1"/>
          <p:nvPr/>
        </p:nvSpPr>
        <p:spPr>
          <a:xfrm>
            <a:off x="4855285" y="3813950"/>
            <a:ext cx="60979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Un hombre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pasaba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de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camino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, lo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golpean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, lo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roban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y lo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dejan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medio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muerto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. ¿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Quién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pasó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primero?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7A30C7-8C7B-E978-8CF9-FEC58374B247}"/>
              </a:ext>
            </a:extLst>
          </p:cNvPr>
          <p:cNvSpPr txBox="1"/>
          <p:nvPr/>
        </p:nvSpPr>
        <p:spPr>
          <a:xfrm>
            <a:off x="4855285" y="5150356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Un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sacerdote</a:t>
            </a:r>
            <a:endParaRPr lang="en-US" sz="2400" dirty="0">
              <a:solidFill>
                <a:srgbClr val="0070C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5BD221-FBCC-8EE3-7424-12382B3F3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18" y="941668"/>
            <a:ext cx="4245622" cy="23895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C48408-1B91-FB48-95A9-7FD7D00B9BEA}"/>
              </a:ext>
            </a:extLst>
          </p:cNvPr>
          <p:cNvSpPr txBox="1"/>
          <p:nvPr/>
        </p:nvSpPr>
        <p:spPr>
          <a:xfrm>
            <a:off x="4723674" y="2136460"/>
            <a:ext cx="7219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Jesús le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enseña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una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Parábola</a:t>
            </a:r>
            <a:r>
              <a:rPr lang="en-US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</a:t>
            </a:r>
            <a:endParaRPr lang="en-US" sz="28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1307B6-D18E-5088-D3C2-BB63177A50E4}"/>
              </a:ext>
            </a:extLst>
          </p:cNvPr>
          <p:cNvSpPr txBox="1"/>
          <p:nvPr/>
        </p:nvSpPr>
        <p:spPr>
          <a:xfrm>
            <a:off x="4723674" y="2659680"/>
            <a:ext cx="7219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Parábola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es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una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historia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o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cuento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que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tiene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una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enseñanza</a:t>
            </a:r>
            <a:endParaRPr lang="en-US" sz="28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A20E85-9B21-2369-BD46-0DCCF81F7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18" y="3813950"/>
            <a:ext cx="4247412" cy="238958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ACC1A0-2610-4458-936C-81130D5969BB}"/>
              </a:ext>
            </a:extLst>
          </p:cNvPr>
          <p:cNvSpPr txBox="1"/>
          <p:nvPr/>
        </p:nvSpPr>
        <p:spPr>
          <a:xfrm>
            <a:off x="4855285" y="5603370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¿Y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qué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hizo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50038D-6FE3-B276-2139-8D2012CCF96D}"/>
              </a:ext>
            </a:extLst>
          </p:cNvPr>
          <p:cNvSpPr txBox="1"/>
          <p:nvPr/>
        </p:nvSpPr>
        <p:spPr>
          <a:xfrm>
            <a:off x="4875456" y="6104446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Siguió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de largo</a:t>
            </a:r>
          </a:p>
        </p:txBody>
      </p:sp>
    </p:spTree>
    <p:extLst>
      <p:ext uri="{BB962C8B-B14F-4D97-AF65-F5344CB8AC3E}">
        <p14:creationId xmlns:p14="http://schemas.microsoft.com/office/powerpoint/2010/main" val="65170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0" grpId="0"/>
      <p:bldP spid="15" grpId="0"/>
      <p:bldP spid="19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5490">
              <a:srgbClr val="34B9D4"/>
            </a:gs>
            <a:gs pos="0">
              <a:srgbClr val="34B9D4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B23BF7-BFB4-A79C-1762-51F603F1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" y="0"/>
            <a:ext cx="1217509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0" y="1076584"/>
            <a:ext cx="11930241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2000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  <a:t>       </a:t>
            </a:r>
            <a:r>
              <a:rPr lang="es-ES" sz="12000" b="1" dirty="0">
                <a:solidFill>
                  <a:schemeClr val="tx2"/>
                </a:solidFill>
                <a:highlight>
                  <a:srgbClr val="67CBDF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En aquel tiempo, se presentó ante Jesús un doctor de la ley para ponerlo a prueba y le preguntó: “Maestro, ¿Qué debo hacer para conseguir la vida eterna?</a:t>
            </a:r>
            <a:endParaRPr lang="en-US" sz="12000" b="1" dirty="0">
              <a:solidFill>
                <a:schemeClr val="tx2"/>
              </a:solidFill>
              <a:highlight>
                <a:srgbClr val="67CBDF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5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50A4A7-07E5-503C-A4EA-5459835EADB3}"/>
              </a:ext>
            </a:extLst>
          </p:cNvPr>
          <p:cNvSpPr txBox="1"/>
          <p:nvPr/>
        </p:nvSpPr>
        <p:spPr>
          <a:xfrm>
            <a:off x="3909060" y="127640"/>
            <a:ext cx="3749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  <a:cs typeface="Aharoni" panose="02010803020104030203" pitchFamily="2" charset="-79"/>
              </a:rPr>
              <a:t>REFLEXION</a:t>
            </a:r>
          </a:p>
          <a:p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BC870E-118C-9552-2E93-258130AED029}"/>
              </a:ext>
            </a:extLst>
          </p:cNvPr>
          <p:cNvSpPr txBox="1"/>
          <p:nvPr/>
        </p:nvSpPr>
        <p:spPr>
          <a:xfrm>
            <a:off x="4723674" y="866953"/>
            <a:ext cx="7219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¿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Quién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pasó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después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?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6134F-EC61-8DE1-8385-A22E8CB14CE9}"/>
              </a:ext>
            </a:extLst>
          </p:cNvPr>
          <p:cNvSpPr txBox="1"/>
          <p:nvPr/>
        </p:nvSpPr>
        <p:spPr>
          <a:xfrm>
            <a:off x="4723673" y="3978476"/>
            <a:ext cx="73515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Pero un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samaritano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era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rechazado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por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los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judíos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porque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adoraban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otros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dioses…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pero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Jesús lo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coloca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como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el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protagonista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, ¿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Qué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hace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el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samaritano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7A30C7-8C7B-E978-8CF9-FEC58374B247}"/>
              </a:ext>
            </a:extLst>
          </p:cNvPr>
          <p:cNvSpPr txBox="1"/>
          <p:nvPr/>
        </p:nvSpPr>
        <p:spPr>
          <a:xfrm>
            <a:off x="4723673" y="5575548"/>
            <a:ext cx="60979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Ayuda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al hombre, lo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cura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y lo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lleva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 un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lugar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seguro</a:t>
            </a:r>
            <a:endParaRPr lang="en-US" sz="2400" dirty="0">
              <a:solidFill>
                <a:srgbClr val="0070C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C48408-1B91-FB48-95A9-7FD7D00B9BEA}"/>
              </a:ext>
            </a:extLst>
          </p:cNvPr>
          <p:cNvSpPr txBox="1"/>
          <p:nvPr/>
        </p:nvSpPr>
        <p:spPr>
          <a:xfrm>
            <a:off x="4855285" y="1370246"/>
            <a:ext cx="7219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Un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levita</a:t>
            </a:r>
            <a:endParaRPr lang="en-US" sz="28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1307B6-D18E-5088-D3C2-BB63177A50E4}"/>
              </a:ext>
            </a:extLst>
          </p:cNvPr>
          <p:cNvSpPr txBox="1"/>
          <p:nvPr/>
        </p:nvSpPr>
        <p:spPr>
          <a:xfrm>
            <a:off x="4723674" y="2663869"/>
            <a:ext cx="7219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Tanto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el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sacerdote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como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el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levita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eran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judíos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y no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podían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tocar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a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alguien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medio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muerto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,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pues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hubieran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quedado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impuros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A51B14-A2A0-AC33-153A-80AEF1DEE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" y="1030821"/>
            <a:ext cx="4251472" cy="23895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F870B7-882B-1932-7929-296576027493}"/>
              </a:ext>
            </a:extLst>
          </p:cNvPr>
          <p:cNvSpPr txBox="1"/>
          <p:nvPr/>
        </p:nvSpPr>
        <p:spPr>
          <a:xfrm>
            <a:off x="4723674" y="1784130"/>
            <a:ext cx="7219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¿Y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qué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hizo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?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7C5E09-376C-3F25-524E-6C943E30EE44}"/>
              </a:ext>
            </a:extLst>
          </p:cNvPr>
          <p:cNvSpPr txBox="1"/>
          <p:nvPr/>
        </p:nvSpPr>
        <p:spPr>
          <a:xfrm>
            <a:off x="4855285" y="2256770"/>
            <a:ext cx="7219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Siguió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de largo</a:t>
            </a:r>
            <a:endParaRPr lang="en-US" sz="28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DA0A81D-85DD-35C5-B38D-60D7BCDE1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" y="3978476"/>
            <a:ext cx="4251472" cy="239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6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0" grpId="0"/>
      <p:bldP spid="15" grpId="0"/>
      <p:bldP spid="14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50A4A7-07E5-503C-A4EA-5459835EADB3}"/>
              </a:ext>
            </a:extLst>
          </p:cNvPr>
          <p:cNvSpPr txBox="1"/>
          <p:nvPr/>
        </p:nvSpPr>
        <p:spPr>
          <a:xfrm>
            <a:off x="3909060" y="127640"/>
            <a:ext cx="3749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  <a:cs typeface="Aharoni" panose="02010803020104030203" pitchFamily="2" charset="-79"/>
              </a:rPr>
              <a:t>REFLEXION</a:t>
            </a:r>
          </a:p>
          <a:p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BC870E-118C-9552-2E93-258130AED029}"/>
              </a:ext>
            </a:extLst>
          </p:cNvPr>
          <p:cNvSpPr txBox="1"/>
          <p:nvPr/>
        </p:nvSpPr>
        <p:spPr>
          <a:xfrm>
            <a:off x="4723674" y="866953"/>
            <a:ext cx="7219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¿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Qué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quiere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enseñarnos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Jesús?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6134F-EC61-8DE1-8385-A22E8CB14CE9}"/>
              </a:ext>
            </a:extLst>
          </p:cNvPr>
          <p:cNvSpPr txBox="1"/>
          <p:nvPr/>
        </p:nvSpPr>
        <p:spPr>
          <a:xfrm>
            <a:off x="4723673" y="3978476"/>
            <a:ext cx="73515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¿A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quién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me es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difícil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ayudar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? ¿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Crees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que es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mejor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tratarlos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mal o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ignorarlos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o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cambiar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y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asegurar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nuestra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vida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eterna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?</a:t>
            </a:r>
          </a:p>
          <a:p>
            <a:endParaRPr lang="en-US" sz="2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C48408-1B91-FB48-95A9-7FD7D00B9BEA}"/>
              </a:ext>
            </a:extLst>
          </p:cNvPr>
          <p:cNvSpPr txBox="1"/>
          <p:nvPr/>
        </p:nvSpPr>
        <p:spPr>
          <a:xfrm>
            <a:off x="4855285" y="1370246"/>
            <a:ext cx="7219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Que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Cualquier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persona que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necesite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ayuda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, es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nuestro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prójimo</a:t>
            </a:r>
            <a:endParaRPr lang="en-US" sz="28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F870B7-882B-1932-7929-296576027493}"/>
              </a:ext>
            </a:extLst>
          </p:cNvPr>
          <p:cNvSpPr txBox="1"/>
          <p:nvPr/>
        </p:nvSpPr>
        <p:spPr>
          <a:xfrm>
            <a:off x="4723674" y="2241197"/>
            <a:ext cx="7219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¿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Importa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si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no es de mi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razo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, o de mi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grupo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de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amistades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?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7C5E09-376C-3F25-524E-6C943E30EE44}"/>
              </a:ext>
            </a:extLst>
          </p:cNvPr>
          <p:cNvSpPr txBox="1"/>
          <p:nvPr/>
        </p:nvSpPr>
        <p:spPr>
          <a:xfrm>
            <a:off x="4855284" y="3078976"/>
            <a:ext cx="7219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No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importa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todos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somos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hijos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de Dios</a:t>
            </a:r>
            <a:endParaRPr lang="en-US" sz="28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DA0A81D-85DD-35C5-B38D-60D7BCDE1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" y="3978476"/>
            <a:ext cx="4251472" cy="2391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C81F93-0395-22AC-1B36-D38522153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50" y="912470"/>
            <a:ext cx="4469923" cy="23919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D294920-C356-F794-0426-493EE008E069}"/>
              </a:ext>
            </a:extLst>
          </p:cNvPr>
          <p:cNvSpPr txBox="1"/>
          <p:nvPr/>
        </p:nvSpPr>
        <p:spPr>
          <a:xfrm>
            <a:off x="4723673" y="5444705"/>
            <a:ext cx="60982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 Black" panose="020B0A04020102020204" pitchFamily="34" charset="0"/>
                <a:cs typeface="Aharoni" panose="02010803020104030203" pitchFamily="2" charset="-79"/>
              </a:rPr>
              <a:t>¿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Qué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crees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que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puedes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hacer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para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cambiar</a:t>
            </a:r>
            <a:r>
              <a:rPr lang="en-US" sz="1800" dirty="0">
                <a:latin typeface="Arial Black" panose="020B0A04020102020204" pitchFamily="34" charset="0"/>
                <a:cs typeface="Aharoni" panose="02010803020104030203" pitchFamily="2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925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0" grpId="0"/>
      <p:bldP spid="14" grpId="0"/>
      <p:bldP spid="20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64AA4FF-6847-FFFB-75E5-2675B352C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04649A-BEA2-A515-7BE3-7ADBCBD51626}"/>
              </a:ext>
            </a:extLst>
          </p:cNvPr>
          <p:cNvSpPr txBox="1"/>
          <p:nvPr/>
        </p:nvSpPr>
        <p:spPr>
          <a:xfrm>
            <a:off x="3138626" y="3716741"/>
            <a:ext cx="59147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ACTIVIDAD</a:t>
            </a:r>
            <a:endParaRPr lang="en-US" sz="6600" b="1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20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B1D2D8-3F67-E6C7-CE5D-B32E2C0FE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" y="286751"/>
            <a:ext cx="3298693" cy="24878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3E1A8F-0522-251D-5A30-74489F3ACEE5}"/>
              </a:ext>
            </a:extLst>
          </p:cNvPr>
          <p:cNvSpPr txBox="1"/>
          <p:nvPr/>
        </p:nvSpPr>
        <p:spPr>
          <a:xfrm>
            <a:off x="2904186" y="186744"/>
            <a:ext cx="5325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El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Buen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Samaritano</a:t>
            </a:r>
            <a:endParaRPr lang="en-US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D97F0-6B93-7DBB-A4DC-FF704A8AA9C4}"/>
              </a:ext>
            </a:extLst>
          </p:cNvPr>
          <p:cNvSpPr txBox="1"/>
          <p:nvPr/>
        </p:nvSpPr>
        <p:spPr>
          <a:xfrm>
            <a:off x="7753423" y="186744"/>
            <a:ext cx="4252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Selecciona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columna</a:t>
            </a:r>
            <a:r>
              <a:rPr lang="en-US" dirty="0"/>
              <a:t> la </a:t>
            </a:r>
            <a:r>
              <a:rPr lang="en-US" dirty="0" err="1"/>
              <a:t>frase</a:t>
            </a:r>
            <a:r>
              <a:rPr lang="en-US" dirty="0"/>
              <a:t> que </a:t>
            </a:r>
            <a:r>
              <a:rPr lang="en-US" dirty="0" err="1"/>
              <a:t>va</a:t>
            </a:r>
            <a:r>
              <a:rPr lang="en-US" dirty="0"/>
              <a:t> con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dibujo</a:t>
            </a:r>
            <a:r>
              <a:rPr lang="en-US"/>
              <a:t>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D4A66A-13EE-88E2-8FBB-CA3001A8EF2B}"/>
              </a:ext>
            </a:extLst>
          </p:cNvPr>
          <p:cNvSpPr txBox="1"/>
          <p:nvPr/>
        </p:nvSpPr>
        <p:spPr>
          <a:xfrm>
            <a:off x="7641180" y="3241652"/>
            <a:ext cx="438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-Un hombre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iba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Jerusalén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Jericó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41F2A4-6E67-00D5-6AAB-7AA9442D931B}"/>
              </a:ext>
            </a:extLst>
          </p:cNvPr>
          <p:cNvSpPr txBox="1"/>
          <p:nvPr/>
        </p:nvSpPr>
        <p:spPr>
          <a:xfrm>
            <a:off x="1548980" y="627276"/>
            <a:ext cx="1751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hombre </a:t>
            </a:r>
            <a:r>
              <a:rPr lang="en-US" sz="1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iba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Jerusalén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Jericó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C6B538-0073-AD2E-322D-1527918FB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340" y="564262"/>
            <a:ext cx="3957716" cy="2385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5258B8-08C2-CF3C-EBB3-2FEDC9C49E50}"/>
              </a:ext>
            </a:extLst>
          </p:cNvPr>
          <p:cNvSpPr txBox="1"/>
          <p:nvPr/>
        </p:nvSpPr>
        <p:spPr>
          <a:xfrm>
            <a:off x="5369645" y="745371"/>
            <a:ext cx="2350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12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cayó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mano de </a:t>
            </a:r>
            <a:r>
              <a:rPr lang="en-US" sz="12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bandidos, que le </a:t>
            </a:r>
            <a:r>
              <a:rPr lang="en-US" sz="12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robaron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D85F1D-F44D-89ED-B9A6-1FF73E5317F5}"/>
              </a:ext>
            </a:extLst>
          </p:cNvPr>
          <p:cNvSpPr txBox="1"/>
          <p:nvPr/>
        </p:nvSpPr>
        <p:spPr>
          <a:xfrm>
            <a:off x="7675768" y="2531160"/>
            <a:ext cx="433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-Y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cayó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mano de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bandidos, que le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robaron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AA7FB8-783C-9143-7087-86746B51F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4" y="2588628"/>
            <a:ext cx="2747919" cy="19251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8105FA2-23F7-D6B9-E471-9143D44C84D7}"/>
              </a:ext>
            </a:extLst>
          </p:cNvPr>
          <p:cNvSpPr txBox="1"/>
          <p:nvPr/>
        </p:nvSpPr>
        <p:spPr>
          <a:xfrm>
            <a:off x="71234" y="2661736"/>
            <a:ext cx="63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FA9D32-13F4-A5AC-C78E-AEC6DCB72A40}"/>
              </a:ext>
            </a:extLst>
          </p:cNvPr>
          <p:cNvSpPr txBox="1"/>
          <p:nvPr/>
        </p:nvSpPr>
        <p:spPr>
          <a:xfrm>
            <a:off x="186060" y="376039"/>
            <a:ext cx="63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2CA7EB-A414-2851-3C47-960FB26D0F21}"/>
              </a:ext>
            </a:extLst>
          </p:cNvPr>
          <p:cNvSpPr txBox="1"/>
          <p:nvPr/>
        </p:nvSpPr>
        <p:spPr>
          <a:xfrm>
            <a:off x="7744058" y="1884829"/>
            <a:ext cx="4330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-Y se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fueron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despu</a:t>
            </a:r>
            <a:r>
              <a:rPr lang="es-ES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s-E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golpearlo dejándolo medio muerto.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6E3ECE-6542-6084-F207-DAC8CE18C912}"/>
              </a:ext>
            </a:extLst>
          </p:cNvPr>
          <p:cNvSpPr txBox="1"/>
          <p:nvPr/>
        </p:nvSpPr>
        <p:spPr>
          <a:xfrm>
            <a:off x="7697486" y="869841"/>
            <a:ext cx="4423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-Pasó un sacerdote quien al verlo pasó por el otro lado del camino y siguió de largo. 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2E13235-7596-3ECD-18EA-B4B713C78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920" y="4585626"/>
            <a:ext cx="4088487" cy="2385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CCEE401-0CEA-F26B-31AB-3B8A2843E6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7280" y="3647737"/>
            <a:ext cx="3192023" cy="32102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93920FD-40AF-E4FE-3534-FA70B3D06E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7340" y="2949262"/>
            <a:ext cx="3192023" cy="193117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1D3B357-4533-7A0D-4DE0-263004F48F54}"/>
              </a:ext>
            </a:extLst>
          </p:cNvPr>
          <p:cNvSpPr txBox="1"/>
          <p:nvPr/>
        </p:nvSpPr>
        <p:spPr>
          <a:xfrm>
            <a:off x="3673590" y="779676"/>
            <a:ext cx="63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9E3811-728E-5CDE-2310-B5DC297DBB36}"/>
              </a:ext>
            </a:extLst>
          </p:cNvPr>
          <p:cNvSpPr txBox="1"/>
          <p:nvPr/>
        </p:nvSpPr>
        <p:spPr>
          <a:xfrm>
            <a:off x="3225610" y="2949262"/>
            <a:ext cx="63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4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45E1274-D1C2-E02B-82B8-37D37D0BC6EC}"/>
              </a:ext>
            </a:extLst>
          </p:cNvPr>
          <p:cNvSpPr txBox="1"/>
          <p:nvPr/>
        </p:nvSpPr>
        <p:spPr>
          <a:xfrm>
            <a:off x="13432" y="4506919"/>
            <a:ext cx="63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5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ADF628-2788-E026-A7DD-4007C8663F7B}"/>
              </a:ext>
            </a:extLst>
          </p:cNvPr>
          <p:cNvSpPr txBox="1"/>
          <p:nvPr/>
        </p:nvSpPr>
        <p:spPr>
          <a:xfrm>
            <a:off x="6261351" y="4819228"/>
            <a:ext cx="63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6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0AA083-C5DD-3FC5-15F6-52CA0D5B4183}"/>
              </a:ext>
            </a:extLst>
          </p:cNvPr>
          <p:cNvSpPr txBox="1"/>
          <p:nvPr/>
        </p:nvSpPr>
        <p:spPr>
          <a:xfrm>
            <a:off x="9520446" y="4811915"/>
            <a:ext cx="2485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-Pas</a:t>
            </a:r>
            <a:r>
              <a:rPr lang="es-ES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s-E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levita que lo vio, tomó el otro lado del camino,  y pasó de largo.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EEF9D99-2BCD-A40B-8130-CE1EB9E152D9}"/>
              </a:ext>
            </a:extLst>
          </p:cNvPr>
          <p:cNvSpPr txBox="1"/>
          <p:nvPr/>
        </p:nvSpPr>
        <p:spPr>
          <a:xfrm>
            <a:off x="9425779" y="3758062"/>
            <a:ext cx="2837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-Pasó un samaritano que lo vio y se compadeció de él.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24244C-28AB-43FC-69AE-0417FA917648}"/>
              </a:ext>
            </a:extLst>
          </p:cNvPr>
          <p:cNvSpPr txBox="1"/>
          <p:nvPr/>
        </p:nvSpPr>
        <p:spPr>
          <a:xfrm>
            <a:off x="8029978" y="4627195"/>
            <a:ext cx="14250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Pasó un samaritano que lo vio y se compadeció de él.</a:t>
            </a:r>
            <a:endParaRPr lang="en-US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EE02A6-0E7F-385E-BB0E-85A798AF0B53}"/>
              </a:ext>
            </a:extLst>
          </p:cNvPr>
          <p:cNvSpPr txBox="1"/>
          <p:nvPr/>
        </p:nvSpPr>
        <p:spPr>
          <a:xfrm>
            <a:off x="2202287" y="4929990"/>
            <a:ext cx="1584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</a:t>
            </a:r>
            <a:r>
              <a:rPr lang="es-ES" sz="12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s-ES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levita que lo vio, tomó el otro lado del camino,  y pasó de largo</a:t>
            </a:r>
            <a:endParaRPr lang="en-US" sz="12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4AF63DE-9BC6-0AE5-E413-912E59314816}"/>
              </a:ext>
            </a:extLst>
          </p:cNvPr>
          <p:cNvSpPr txBox="1"/>
          <p:nvPr/>
        </p:nvSpPr>
        <p:spPr>
          <a:xfrm>
            <a:off x="4839484" y="3647737"/>
            <a:ext cx="1855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5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Pasó un sacerdote quien al verlo pasó por el otro lado del camino y siguió de largo</a:t>
            </a:r>
            <a:endParaRPr lang="en-US" sz="115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BA3612-20C8-D8BF-0544-C45694EE9993}"/>
              </a:ext>
            </a:extLst>
          </p:cNvPr>
          <p:cNvSpPr txBox="1"/>
          <p:nvPr/>
        </p:nvSpPr>
        <p:spPr>
          <a:xfrm>
            <a:off x="812405" y="2745785"/>
            <a:ext cx="20455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1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cayó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mano de </a:t>
            </a:r>
            <a:r>
              <a:rPr lang="en-US" sz="1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bandidos, que le </a:t>
            </a:r>
            <a:r>
              <a:rPr lang="en-US" sz="1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robaron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7668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38" grpId="0"/>
      <p:bldP spid="39" grpId="0"/>
      <p:bldP spid="40" grpId="0"/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23F0FA-2BE2-9C68-2B0B-93092AC70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001" y="2089330"/>
            <a:ext cx="2705100" cy="1724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0965F6-6208-2481-6BD4-8C14A17C9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390" y="4319118"/>
            <a:ext cx="2466975" cy="1724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62F523-631B-45D2-D2E0-D645C305D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389" y="1848472"/>
            <a:ext cx="3190875" cy="25440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60F891-909E-20F8-7E92-49B4854235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9810" y="4501013"/>
            <a:ext cx="1581150" cy="20859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CD885C-0C40-A292-6F12-1484F7C0EED1}"/>
              </a:ext>
            </a:extLst>
          </p:cNvPr>
          <p:cNvSpPr txBox="1"/>
          <p:nvPr/>
        </p:nvSpPr>
        <p:spPr>
          <a:xfrm>
            <a:off x="5513039" y="130265"/>
            <a:ext cx="604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MANUALIDAD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71E92B-1422-CCB6-608C-FE359DBDAF52}"/>
              </a:ext>
            </a:extLst>
          </p:cNvPr>
          <p:cNvSpPr txBox="1"/>
          <p:nvPr/>
        </p:nvSpPr>
        <p:spPr>
          <a:xfrm>
            <a:off x="5098383" y="722032"/>
            <a:ext cx="6272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Cortar corazones y dolor arriba.</a:t>
            </a:r>
          </a:p>
          <a:p>
            <a:r>
              <a:rPr lang="es-ES" b="1" dirty="0"/>
              <a:t>Cortar cuadrados y pegar adentro.</a:t>
            </a:r>
          </a:p>
          <a:p>
            <a:r>
              <a:rPr lang="es-ES" b="1" dirty="0"/>
              <a:t>Colorear</a:t>
            </a:r>
            <a:endParaRPr lang="en-US" b="1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514AC96-4998-D0AD-326D-57CCBC6F74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3278347"/>
              </p:ext>
            </p:extLst>
          </p:nvPr>
        </p:nvGraphicFramePr>
        <p:xfrm>
          <a:off x="540712" y="319087"/>
          <a:ext cx="3850984" cy="6382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1876320" imgH="3110040" progId="Paint.Picture">
                  <p:embed/>
                </p:oleObj>
              </mc:Choice>
              <mc:Fallback>
                <p:oleObj name="Bitmap Image" r:id="rId6" imgW="1876320" imgH="31100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0712" y="319087"/>
                        <a:ext cx="3850984" cy="6382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095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▷ ORACIONES PARA NIÑOS | ORACIÓN AL NIÑO JESÚS – ORACION Y PAZ - YouTube">
            <a:extLst>
              <a:ext uri="{FF2B5EF4-FFF2-40B4-BE49-F238E27FC236}">
                <a16:creationId xmlns:a16="http://schemas.microsoft.com/office/drawing/2014/main" id="{CFF2059D-08BF-48E4-53E8-586957061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D4CDC7-99EB-E07B-B729-9E6FC6010293}"/>
              </a:ext>
            </a:extLst>
          </p:cNvPr>
          <p:cNvSpPr txBox="1"/>
          <p:nvPr/>
        </p:nvSpPr>
        <p:spPr>
          <a:xfrm>
            <a:off x="3986011" y="135228"/>
            <a:ext cx="10328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/>
              <a:t>ORACION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13201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69A45D-BE40-064B-8EC1-E3FCDCDDA0ED}"/>
              </a:ext>
            </a:extLst>
          </p:cNvPr>
          <p:cNvSpPr txBox="1"/>
          <p:nvPr/>
        </p:nvSpPr>
        <p:spPr>
          <a:xfrm>
            <a:off x="1250156" y="1545175"/>
            <a:ext cx="969168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/>
              <a:t>Señor enséñanos a ser buenos samaritanos que acogen a quienes son rechazados. Danos valentía y generosidad para hacerlo, aunque nos cueste sacrificios personales. Amen</a:t>
            </a:r>
          </a:p>
          <a:p>
            <a:endParaRPr lang="es-ES" sz="4000" b="1" dirty="0"/>
          </a:p>
        </p:txBody>
      </p:sp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60216-E203-B239-6D96-A84A63F00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8" y="0"/>
            <a:ext cx="10058403" cy="495300"/>
          </a:xfrm>
        </p:spPr>
        <p:txBody>
          <a:bodyPr>
            <a:normAutofit/>
          </a:bodyPr>
          <a:lstStyle/>
          <a:p>
            <a:r>
              <a:rPr lang="es-ES" sz="2000" dirty="0"/>
              <a:t>Amar Unos a Otros, </a:t>
            </a:r>
            <a:r>
              <a:rPr lang="es-ES" sz="2000" dirty="0">
                <a:hlinkClick r:id="rId3"/>
              </a:rPr>
              <a:t>https://youtu.be/SEsgYabIztk</a:t>
            </a:r>
            <a:r>
              <a:rPr lang="es-ES" sz="2000" dirty="0"/>
              <a:t> (3-7 años) </a:t>
            </a:r>
            <a:endParaRPr lang="en-US" sz="2000" dirty="0"/>
          </a:p>
        </p:txBody>
      </p:sp>
      <p:pic>
        <p:nvPicPr>
          <p:cNvPr id="3" name="Online Media 2" title="Amar unos a Otros">
            <a:hlinkClick r:id="" action="ppaction://media"/>
            <a:extLst>
              <a:ext uri="{FF2B5EF4-FFF2-40B4-BE49-F238E27FC236}">
                <a16:creationId xmlns:a16="http://schemas.microsoft.com/office/drawing/2014/main" id="{252036ED-EEF3-397F-8BDD-70658BF2F9C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28625" y="586304"/>
            <a:ext cx="11444288" cy="61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2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45428-961D-DEFE-3B2A-A66621BF5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8" y="0"/>
            <a:ext cx="10058403" cy="466725"/>
          </a:xfrm>
        </p:spPr>
        <p:txBody>
          <a:bodyPr>
            <a:normAutofit/>
          </a:bodyPr>
          <a:lstStyle/>
          <a:p>
            <a:r>
              <a:rPr lang="es-ES" sz="2000" dirty="0"/>
              <a:t>Amar y Servir, </a:t>
            </a:r>
            <a:r>
              <a:rPr lang="es-ES" sz="2000" dirty="0">
                <a:hlinkClick r:id="rId3"/>
              </a:rPr>
              <a:t>https://youtu.be/N6M37en9fy0 </a:t>
            </a:r>
            <a:r>
              <a:rPr lang="es-ES" sz="2000" dirty="0"/>
              <a:t>(8+ años)</a:t>
            </a:r>
            <a:endParaRPr lang="en-US" sz="2000" dirty="0"/>
          </a:p>
        </p:txBody>
      </p:sp>
      <p:pic>
        <p:nvPicPr>
          <p:cNvPr id="3" name="Online Media 2" title="En Todo Amar y Servir | Canción de Pastoral Juvenil Ignaciana (Cuba)">
            <a:hlinkClick r:id="" action="ppaction://media"/>
            <a:extLst>
              <a:ext uri="{FF2B5EF4-FFF2-40B4-BE49-F238E27FC236}">
                <a16:creationId xmlns:a16="http://schemas.microsoft.com/office/drawing/2014/main" id="{2AB0648F-9B03-001B-EA5C-0D572766EEE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466725"/>
            <a:ext cx="12165027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3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034D0FB-53F0-0E6D-2CAE-F43239A23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14287"/>
            <a:ext cx="12182475" cy="682942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0" y="491708"/>
            <a:ext cx="1187577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2000" b="1" dirty="0">
                <a:solidFill>
                  <a:schemeClr val="tx2"/>
                </a:solidFill>
                <a:highlight>
                  <a:srgbClr val="67CBDF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Jesús le dijo: ¿Qué es lo que está escrito en la ley? ¿Qué lees en ella?”</a:t>
            </a:r>
            <a:endParaRPr lang="en-US" sz="12000" b="1" dirty="0">
              <a:solidFill>
                <a:schemeClr val="tx2"/>
              </a:solidFill>
              <a:highlight>
                <a:srgbClr val="67CBDF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6A4F93-FA77-6D67-B0EB-D38DAE620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" y="0"/>
            <a:ext cx="1217509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85725" y="1170377"/>
            <a:ext cx="1202055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2000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  <a:t>     </a:t>
            </a:r>
            <a:r>
              <a:rPr lang="es-ES" sz="12000" b="1" dirty="0">
                <a:solidFill>
                  <a:schemeClr val="tx2"/>
                </a:solidFill>
                <a:highlight>
                  <a:srgbClr val="67CBDF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El doctor de la ley contestó: “Amarás al Señor tu Dios, con todo tu corazón, con todas tu alma, con todas tus fuerzas y con todo tu ser y a tu prójimo como a ti mismo”.</a:t>
            </a:r>
            <a:endParaRPr lang="en-US" sz="12000" b="1" dirty="0">
              <a:solidFill>
                <a:schemeClr val="tx2"/>
              </a:solidFill>
              <a:highlight>
                <a:srgbClr val="67CBDF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08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ED8ABB-ACFD-4621-A4A6-1074CABDB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" y="0"/>
            <a:ext cx="12184743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51434" y="141465"/>
            <a:ext cx="1208913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s-ES" sz="29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Jesús le dijo: “ Has contestado bien; si haces eso, vivirás”</a:t>
            </a:r>
            <a:endParaRPr lang="en-US" sz="2900" b="1" dirty="0">
              <a:solidFill>
                <a:schemeClr val="bg2">
                  <a:lumMod val="10000"/>
                </a:schemeClr>
              </a:solidFill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6CDBBD-04AA-6B85-D3F3-3308A034C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180974" y="617438"/>
            <a:ext cx="1187577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2000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El doctor de la ley, para justificarse, le preguntó a Jesús: “ ¿Y quién es mi prójimo?”</a:t>
            </a:r>
            <a:endParaRPr lang="en-US" sz="12000" b="1" dirty="0">
              <a:solidFill>
                <a:schemeClr val="bg1"/>
              </a:solidFill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14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A68DFD-7024-B428-BC24-84AEAD264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177165" y="507225"/>
            <a:ext cx="1183767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  <a:t>     </a:t>
            </a:r>
            <a:r>
              <a:rPr lang="es-ES" sz="12000" b="1" dirty="0">
                <a:solidFill>
                  <a:schemeClr val="bg2">
                    <a:lumMod val="10000"/>
                  </a:schemeClr>
                </a:solidFill>
                <a:highlight>
                  <a:srgbClr val="67CBDF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Jesús le dijo: “Un hombre bajaba por el camino de Jerusalén a Jericó…</a:t>
            </a:r>
            <a:endParaRPr lang="en-US" sz="12000" b="1" dirty="0">
              <a:solidFill>
                <a:schemeClr val="bg2">
                  <a:lumMod val="10000"/>
                </a:schemeClr>
              </a:solidFill>
              <a:highlight>
                <a:srgbClr val="67CBDF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99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571BF1-FC99-26FB-805B-730FFA312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268605" y="438645"/>
            <a:ext cx="1183767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  <a:t>     </a:t>
            </a:r>
            <a:r>
              <a:rPr lang="es-ES" sz="12000" b="1" dirty="0">
                <a:solidFill>
                  <a:schemeClr val="bg2">
                    <a:lumMod val="10000"/>
                  </a:schemeClr>
                </a:solidFill>
                <a:highlight>
                  <a:srgbClr val="67CBDF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cayó en manos de unos ladrones, los cuales le robaron, lo hirieron y lo dejaron medio muerto.</a:t>
            </a:r>
            <a:endParaRPr lang="en-US" sz="12000" b="1" dirty="0">
              <a:solidFill>
                <a:schemeClr val="bg2">
                  <a:lumMod val="10000"/>
                </a:schemeClr>
              </a:solidFill>
              <a:highlight>
                <a:srgbClr val="67CBDF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08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3FF5B4-F039-F1A6-3B6B-43F09B233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4762"/>
            <a:ext cx="12172950" cy="68484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177165" y="518655"/>
            <a:ext cx="1183767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  <a:t>     </a:t>
            </a:r>
            <a:r>
              <a:rPr lang="es-ES" sz="12000" b="1" dirty="0">
                <a:solidFill>
                  <a:schemeClr val="bg2">
                    <a:lumMod val="10000"/>
                  </a:schemeClr>
                </a:solidFill>
                <a:highlight>
                  <a:srgbClr val="67CBDF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Sucedió que por el mismo camino, bajaba un sacerdote, el cual lo </a:t>
            </a:r>
            <a:r>
              <a:rPr lang="es-ES" sz="12000" b="1" dirty="0" err="1">
                <a:solidFill>
                  <a:schemeClr val="bg2">
                    <a:lumMod val="10000"/>
                  </a:schemeClr>
                </a:solidFill>
                <a:highlight>
                  <a:srgbClr val="67CBDF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vió</a:t>
            </a:r>
            <a:r>
              <a:rPr lang="es-ES" sz="12000" b="1" dirty="0">
                <a:solidFill>
                  <a:schemeClr val="bg2">
                    <a:lumMod val="10000"/>
                  </a:schemeClr>
                </a:solidFill>
                <a:highlight>
                  <a:srgbClr val="67CBDF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y pasó de largo.</a:t>
            </a:r>
            <a:endParaRPr lang="en-US" sz="12000" b="1" dirty="0">
              <a:solidFill>
                <a:schemeClr val="bg2">
                  <a:lumMod val="10000"/>
                </a:schemeClr>
              </a:solidFill>
              <a:highlight>
                <a:srgbClr val="67CBDF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45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977</Words>
  <Application>Microsoft Office PowerPoint</Application>
  <PresentationFormat>Widescreen</PresentationFormat>
  <Paragraphs>89</Paragraphs>
  <Slides>28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Aharoni</vt:lpstr>
      <vt:lpstr>Arial</vt:lpstr>
      <vt:lpstr>Arial Black</vt:lpstr>
      <vt:lpstr>Segoe Print</vt:lpstr>
      <vt:lpstr>Nature Illustration 16x9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Amar Unos a Otros, https://youtu.be/SEsgYabIztk (3-7 años) </vt:lpstr>
      <vt:lpstr>Amar y Servir, https://youtu.be/N6M37en9fy0 (8+ años)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Varona</dc:creator>
  <cp:lastModifiedBy>Maria Varona</cp:lastModifiedBy>
  <cp:revision>4</cp:revision>
  <dcterms:modified xsi:type="dcterms:W3CDTF">2022-07-04T02:51:09Z</dcterms:modified>
</cp:coreProperties>
</file>