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 lvl="0">
      <a:defRPr lang="en-US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>
  <a:tblStyle styleId="{327F97BB-C833-4FB7-BDE5-3F7075034690}" styleName="Estilo temático 2 - Énfasis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8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1EF64-F73B-4314-BB6F-BC0937BBDF19}" type="datetimeFigureOut">
              <a:rPr lang="en-US"/>
              <a:t>7/11/2022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5E2820-AFE1-45FA-949E-17BDB534E1D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799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E2820-AFE1-45FA-949E-17BDB534E1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1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B9702-7FBF-4720-8670-571C5E7EEDDE}" type="datetime1">
              <a:rPr lang="en-US"/>
              <a:t>7/11/2022</a:t>
            </a:fld>
            <a:endParaRPr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0547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27AEA-BBBB-4C9B-AB23-214EAA8AB789}" type="datetime1">
              <a:rPr lang="en-US"/>
              <a:t>7/11/2022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7666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CA30-F5CD-4CA0-B16A-349C6F830700}" type="datetime1">
              <a:rPr lang="en-US"/>
              <a:t>7/11/2022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9497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AF48E-ABA0-4B58-B562-D1D7408067C4}" type="datetime1">
              <a:rPr lang="en-US"/>
              <a:t>7/11/2022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9990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5034C-8BD9-4B0C-893B-33834FAB227F}" type="datetime1">
              <a:rPr lang="en-US"/>
              <a:t>7/11/2022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7916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787AA-CBCD-47F9-A04C-7106C508CDE4}" type="datetime1">
              <a:rPr lang="en-US"/>
              <a:t>7/11/2022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751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CC9DD-75F5-4611-BA0B-CFB1A226639C}" type="datetime1">
              <a:rPr lang="en-US"/>
              <a:t>7/11/2022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3046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0F1F9-2D3D-4243-878F-D000C3F2A1C4}" type="datetime1">
              <a:rPr lang="en-US"/>
              <a:t>7/11/2022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8309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CBE8-1824-4658-A8BB-BECFAEB7E35A}" type="datetime1">
              <a:rPr lang="en-US"/>
              <a:t>7/11/2022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2526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CD17-C377-4DE5-9FCA-CC7471605C58}" type="datetime1">
              <a:rPr lang="en-US"/>
              <a:t>7/11/2022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7700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" name="Rounded Rectangle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E9F02-BE96-4BAE-86A5-1FA60D24CAE2}" type="datetime1">
              <a:rPr lang="en-US"/>
              <a:t>7/11/2022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930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9D3B9702-7FBF-4720-8670-571C5E7EEDDE}" type="datetime1">
              <a:rPr lang="en-US" smtClean="0"/>
              <a:pPr/>
              <a:t>7/11/2022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rgbClr val="AB3C19"/>
                </a:solidFill>
              </a:defRPr>
            </a:lvl1pPr>
          </a:lstStyle>
          <a:p>
            <a:fld id="{8FDBFFB2-86D9-4B8F-A59A-553A60B94BB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EC9BC92D-D441-4A08-84AC-08548648DE4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87" y="124322"/>
            <a:ext cx="1436205" cy="143620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17025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10" Type="http://schemas.openxmlformats.org/officeDocument/2006/relationships/image" Target="../media/image26.jpg"/><Relationship Id="rId4" Type="http://schemas.openxmlformats.org/officeDocument/2006/relationships/image" Target="../media/image20.jpg"/><Relationship Id="rId9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30400" y="387931"/>
            <a:ext cx="9212921" cy="89148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Amigos de </a:t>
            </a:r>
            <a:r>
              <a:rPr lang="en-US" sz="3600" b="1" dirty="0" err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Jesús</a:t>
            </a:r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 y María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5EB1B8B-2003-4EE0-8AF6-D0236EAD70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783" y="713785"/>
            <a:ext cx="4231065" cy="4094579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0" y="4398434"/>
            <a:ext cx="12293600" cy="1879600"/>
          </a:xfrm>
          <a:prstGeom prst="rect">
            <a:avLst/>
          </a:prstGeom>
          <a:solidFill>
            <a:schemeClr val="accent3">
              <a:lumMod val="60000"/>
              <a:lumOff val="40000"/>
              <a:alpha val="82000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8688" y="4596697"/>
            <a:ext cx="11115675" cy="1483074"/>
          </a:xfrm>
        </p:spPr>
        <p:txBody>
          <a:bodyPr>
            <a:noAutofit/>
          </a:bodyPr>
          <a:lstStyle/>
          <a:p>
            <a:r>
              <a:rPr lang="es-ES" sz="3400" b="1" dirty="0">
                <a:ln w="12700">
                  <a:solidFill>
                    <a:srgbClr val="4F2270"/>
                  </a:solidFill>
                </a:ln>
                <a:solidFill>
                  <a:schemeClr val="bg1"/>
                </a:solidFill>
                <a:latin typeface="Boogaloo" panose="03060902030202020203" pitchFamily="66" charset="0"/>
                <a:cs typeface="Arial" panose="020B0604020202020204" pitchFamily="34" charset="0"/>
              </a:rPr>
              <a:t>Ciclo C –XVI Domingo del Tiempo Ordinario </a:t>
            </a:r>
          </a:p>
          <a:p>
            <a:r>
              <a:rPr lang="es-ES" sz="3400" b="1" dirty="0">
                <a:ln w="12700">
                  <a:solidFill>
                    <a:srgbClr val="4F2270"/>
                  </a:solidFill>
                </a:ln>
                <a:solidFill>
                  <a:schemeClr val="bg1"/>
                </a:solidFill>
                <a:latin typeface="Boogaloo" panose="03060902030202020203" pitchFamily="66" charset="0"/>
                <a:cs typeface="Arial" panose="020B0604020202020204" pitchFamily="34" charset="0"/>
              </a:rPr>
              <a:t>Jesús visita a Martha y María, Lucas 10, 38-42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9BE7E6-4756-06B9-8D49-35CDF4B97F9B}"/>
              </a:ext>
            </a:extLst>
          </p:cNvPr>
          <p:cNvSpPr txBox="1"/>
          <p:nvPr/>
        </p:nvSpPr>
        <p:spPr>
          <a:xfrm>
            <a:off x="4036218" y="6278034"/>
            <a:ext cx="49006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  <a:ea typeface="+mj-ea"/>
                <a:cs typeface="+mj-cs"/>
              </a:rPr>
              <a:t>www.fcpeace.org</a:t>
            </a:r>
          </a:p>
        </p:txBody>
      </p:sp>
    </p:spTree>
    <p:extLst>
      <p:ext uri="{BB962C8B-B14F-4D97-AF65-F5344CB8AC3E}">
        <p14:creationId xmlns:p14="http://schemas.microsoft.com/office/powerpoint/2010/main" val="357842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7DE8B7-AB95-49EA-AED8-A6DCD79031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26746" y="2521800"/>
            <a:ext cx="5411721" cy="1341604"/>
          </a:xfrm>
        </p:spPr>
        <p:txBody>
          <a:bodyPr>
            <a:no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es-ES" sz="2700" b="1" dirty="0">
                <a:solidFill>
                  <a:srgbClr val="5D2884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¿Se han sentido así alguna vez?</a:t>
            </a:r>
            <a:endParaRPr lang="es-PE" sz="2700" dirty="0">
              <a:solidFill>
                <a:srgbClr val="5D2884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9D8DCB33-F6C9-4D81-8DBA-C2C268D26FFE}"/>
              </a:ext>
            </a:extLst>
          </p:cNvPr>
          <p:cNvSpPr txBox="1">
            <a:spLocks/>
          </p:cNvSpPr>
          <p:nvPr/>
        </p:nvSpPr>
        <p:spPr>
          <a:xfrm>
            <a:off x="6492412" y="3529335"/>
            <a:ext cx="4802121" cy="13416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s-ES" sz="2700" b="1" dirty="0">
                <a:solidFill>
                  <a:schemeClr val="bg2">
                    <a:lumMod val="50000"/>
                  </a:schemeClr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- Compartir - </a:t>
            </a:r>
            <a:endParaRPr lang="es-PE" sz="2700" dirty="0">
              <a:solidFill>
                <a:schemeClr val="bg2">
                  <a:lumMod val="50000"/>
                </a:schemeClr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0618763-7A68-47B4-B57E-017D90FDC5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67" y="2173002"/>
            <a:ext cx="4465771" cy="25119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3406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7DE8B7-AB95-49EA-AED8-A6DCD79031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65350" y="2849830"/>
            <a:ext cx="7861300" cy="1601120"/>
          </a:xfrm>
        </p:spPr>
        <p:txBody>
          <a:bodyPr>
            <a:norm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es-ES" sz="2700" b="1" dirty="0">
                <a:solidFill>
                  <a:srgbClr val="5D2884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¿Como se sentía María?</a:t>
            </a:r>
            <a:endParaRPr lang="es-PE" sz="2700" b="1" dirty="0">
              <a:solidFill>
                <a:srgbClr val="5D2884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10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3DB4590-318E-4CA4-B76A-0B29669D36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66688" y="2830226"/>
            <a:ext cx="4828765" cy="3387764"/>
          </a:xfrm>
        </p:spPr>
        <p:txBody>
          <a:bodyPr>
            <a:no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es-ES" sz="2800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Se sentía feliz oyendo las palabras de Jesús.</a:t>
            </a:r>
            <a:endParaRPr lang="es-PE" sz="2800" b="1" dirty="0"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7C28B9D-CCB0-4E87-9FCC-03CDB1A43F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1" t="26115" r="44662"/>
          <a:stretch/>
        </p:blipFill>
        <p:spPr>
          <a:xfrm>
            <a:off x="2370666" y="1735666"/>
            <a:ext cx="3038126" cy="31326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9878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7DE8B7-AB95-49EA-AED8-A6DCD79031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26746" y="2521800"/>
            <a:ext cx="5411721" cy="1341604"/>
          </a:xfrm>
        </p:spPr>
        <p:txBody>
          <a:bodyPr>
            <a:no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es-ES" sz="2700" b="1" dirty="0">
                <a:solidFill>
                  <a:srgbClr val="5D2884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¿Se han sentido así alguna vez?</a:t>
            </a:r>
            <a:endParaRPr lang="es-PE" sz="2700" dirty="0">
              <a:solidFill>
                <a:srgbClr val="5D2884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9D8DCB33-F6C9-4D81-8DBA-C2C268D26FFE}"/>
              </a:ext>
            </a:extLst>
          </p:cNvPr>
          <p:cNvSpPr txBox="1">
            <a:spLocks/>
          </p:cNvSpPr>
          <p:nvPr/>
        </p:nvSpPr>
        <p:spPr>
          <a:xfrm>
            <a:off x="6492412" y="3529335"/>
            <a:ext cx="4802121" cy="13416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s-ES" sz="2700" b="1" dirty="0">
                <a:solidFill>
                  <a:schemeClr val="bg2">
                    <a:lumMod val="50000"/>
                  </a:schemeClr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- Compartir - </a:t>
            </a:r>
            <a:endParaRPr lang="es-PE" sz="2700" dirty="0">
              <a:solidFill>
                <a:schemeClr val="bg2">
                  <a:lumMod val="50000"/>
                </a:schemeClr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87CCC80-BAEC-4816-B447-2FAB73DD5C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67" y="1833562"/>
            <a:ext cx="4572000" cy="31908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8967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7DE8B7-AB95-49EA-AED8-A6DCD79031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25679" y="3148334"/>
            <a:ext cx="8750300" cy="1236097"/>
          </a:xfrm>
        </p:spPr>
        <p:txBody>
          <a:bodyPr>
            <a:no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es-ES" sz="2700" b="1" dirty="0">
                <a:solidFill>
                  <a:srgbClr val="5D2884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 ¿Qué le dijo Jesús cuando Marta se quejó?</a:t>
            </a:r>
          </a:p>
        </p:txBody>
      </p:sp>
    </p:spTree>
    <p:extLst>
      <p:ext uri="{BB962C8B-B14F-4D97-AF65-F5344CB8AC3E}">
        <p14:creationId xmlns:p14="http://schemas.microsoft.com/office/powerpoint/2010/main" val="343156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3DB4590-318E-4CA4-B76A-0B29669D36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03088" y="2703226"/>
            <a:ext cx="4828765" cy="3387764"/>
          </a:xfrm>
        </p:spPr>
        <p:txBody>
          <a:bodyPr>
            <a:no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es-ES" sz="2800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…solo una cosa es necesaria y María lo escogió…</a:t>
            </a:r>
            <a:endParaRPr lang="es-PE" sz="2800" b="1" dirty="0"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BDCE71E-BFAA-418B-8714-A708DC6DDB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79" r="57678" b="6678"/>
          <a:stretch/>
        </p:blipFill>
        <p:spPr>
          <a:xfrm>
            <a:off x="2687742" y="1790084"/>
            <a:ext cx="2586991" cy="4019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5727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3DB4590-318E-4CA4-B76A-0B29669D36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81617" y="2861734"/>
            <a:ext cx="4828765" cy="2831368"/>
          </a:xfrm>
        </p:spPr>
        <p:txBody>
          <a:bodyPr>
            <a:no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es-ES" sz="2700" b="1" dirty="0">
                <a:solidFill>
                  <a:srgbClr val="5D2884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¿Qué escogió María?</a:t>
            </a:r>
            <a:endParaRPr lang="es-PE" sz="2700" b="1" dirty="0">
              <a:solidFill>
                <a:srgbClr val="5D2884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65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7DE8B7-AB95-49EA-AED8-A6DCD79031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25679" y="3148335"/>
            <a:ext cx="3642188" cy="579604"/>
          </a:xfrm>
        </p:spPr>
        <p:txBody>
          <a:bodyPr>
            <a:no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es-ES" sz="2800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Escuchar a Jesús.</a:t>
            </a:r>
            <a:endParaRPr lang="es-PE" sz="2800" b="1" dirty="0"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709ED22-E24E-4718-A7F3-21D4BC014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25662"/>
            <a:ext cx="3324225" cy="23526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0781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3DB4590-318E-4CA4-B76A-0B29669D36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81617" y="2861734"/>
            <a:ext cx="4828765" cy="2831368"/>
          </a:xfrm>
        </p:spPr>
        <p:txBody>
          <a:bodyPr>
            <a:no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es-ES" sz="2700" b="1" dirty="0">
                <a:solidFill>
                  <a:srgbClr val="5D2884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¿Por qué es más importante lo que escogió María?</a:t>
            </a:r>
            <a:endParaRPr lang="es-PE" sz="2700" b="1" dirty="0">
              <a:solidFill>
                <a:srgbClr val="5D2884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29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3DB4590-318E-4CA4-B76A-0B29669D36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92068" y="2534544"/>
            <a:ext cx="4828765" cy="3387764"/>
          </a:xfrm>
        </p:spPr>
        <p:txBody>
          <a:bodyPr>
            <a:no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es-ES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Oír a Jesús en su palabra-la Biblia-, en la misa, o en nuestro corazón cuando oramos, nos da paz, felicidad, amor, sabiduría, fuerza…todo lo que necesitamos para ser feliz en esta vida y la próxima. Él quiere ser nuestro mejor amigo y lo logramos escuchándolo y hablando con Él. Esto es orar.</a:t>
            </a:r>
            <a:endParaRPr lang="es-PE" b="1" dirty="0"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E6ADA57-B4FA-4F85-AE8B-C0DB86456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366" y="1355195"/>
            <a:ext cx="3771900" cy="44862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0040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8262467A-A24B-4AAB-A0AE-D20587A8E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19389" y="2913206"/>
            <a:ext cx="4978400" cy="3563794"/>
          </a:xfrm>
        </p:spPr>
        <p:txBody>
          <a:bodyPr>
            <a:norm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es-ES" sz="1600" dirty="0"/>
              <a:t>En aquel tiempo, entró Jesús en un poblado, y una mujer, llamada Marta, lo recibió en su casa. Ella tenía una hermana, llamada María, la cual se sentó a los pies de Jesús y se puso a escuchar su palabra. Marta, entre tanto, se afanaba en diversos quehaceres, hasta que, acercándose a Jesús, le dijo: </a:t>
            </a:r>
            <a:r>
              <a:rPr lang="es-ES" sz="1600" b="1" i="1" dirty="0"/>
              <a:t>“Señor, ¿no te has dado cuenta de que mi hermana me ha dejado sola con todo el quehacer? Dile que me ayude”. </a:t>
            </a:r>
            <a:r>
              <a:rPr lang="es-ES" sz="1600" dirty="0"/>
              <a:t>El Señor le respondió: </a:t>
            </a:r>
            <a:r>
              <a:rPr lang="es-ES" sz="1600" b="1" i="1" dirty="0"/>
              <a:t>“Marta, Marta, muchas cosas te preocupan y te inquietan, siendo así que una sola es necesaria. María escogió la mejor parte y nadie se la quitará”.</a:t>
            </a:r>
            <a:endParaRPr lang="es-PE" sz="1900" b="1" i="1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CAE6959-4475-4962-AA67-40E97195A49D}"/>
              </a:ext>
            </a:extLst>
          </p:cNvPr>
          <p:cNvSpPr/>
          <p:nvPr/>
        </p:nvSpPr>
        <p:spPr>
          <a:xfrm>
            <a:off x="2317453" y="1054053"/>
            <a:ext cx="795301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maranth" panose="02000503050000020004" pitchFamily="50" charset="0"/>
              </a:rPr>
              <a:t>Jesús visita a Marta y a María</a:t>
            </a:r>
            <a:endParaRPr lang="es-ES" sz="4800" b="0" cap="none" spc="0" dirty="0">
              <a:ln w="0"/>
              <a:solidFill>
                <a:schemeClr val="accent3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Amaranth" panose="02000503050000020004" pitchFamily="50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705172E-8FDB-47FB-AF91-1BC09B39AD00}"/>
              </a:ext>
            </a:extLst>
          </p:cNvPr>
          <p:cNvSpPr txBox="1"/>
          <p:nvPr/>
        </p:nvSpPr>
        <p:spPr>
          <a:xfrm>
            <a:off x="1583995" y="2498452"/>
            <a:ext cx="3849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600" dirty="0"/>
              <a:t>Lucas 10, 38-42</a:t>
            </a:r>
            <a:endParaRPr lang="es-PE" sz="16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C034491-D0E2-445A-87EE-970EF496E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756" y="2667729"/>
            <a:ext cx="2298894" cy="30780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6320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3DB4590-318E-4CA4-B76A-0B29669D36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6193" y="2446315"/>
            <a:ext cx="5634607" cy="2274176"/>
          </a:xfrm>
        </p:spPr>
        <p:txBody>
          <a:bodyPr>
            <a:no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es-ES" sz="2700" b="1" dirty="0">
                <a:solidFill>
                  <a:srgbClr val="5D2884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¿Encuentran tiempo para oír y hablar con Jesús todos los días? </a:t>
            </a:r>
          </a:p>
          <a:p>
            <a:pPr marL="45720" indent="0" algn="ctr">
              <a:lnSpc>
                <a:spcPct val="100000"/>
              </a:lnSpc>
              <a:buNone/>
            </a:pPr>
            <a:r>
              <a:rPr lang="es-ES" sz="2700" b="1" dirty="0">
                <a:solidFill>
                  <a:srgbClr val="5D2884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¿Cuándo y Cómo?</a:t>
            </a:r>
            <a:endParaRPr lang="es-PE" sz="2700" b="1" dirty="0">
              <a:solidFill>
                <a:srgbClr val="5D2884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5" name="Marcador de contenido 3">
            <a:extLst>
              <a:ext uri="{FF2B5EF4-FFF2-40B4-BE49-F238E27FC236}">
                <a16:creationId xmlns:a16="http://schemas.microsoft.com/office/drawing/2014/main" id="{20601142-81A6-4DEA-AACA-15346B0E8CCE}"/>
              </a:ext>
            </a:extLst>
          </p:cNvPr>
          <p:cNvSpPr txBox="1">
            <a:spLocks/>
          </p:cNvSpPr>
          <p:nvPr/>
        </p:nvSpPr>
        <p:spPr>
          <a:xfrm>
            <a:off x="766192" y="4503715"/>
            <a:ext cx="5634607" cy="584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lnSpc>
                <a:spcPct val="100000"/>
              </a:lnSpc>
              <a:buFont typeface="Wingdings" panose="05000000000000000000" pitchFamily="2" charset="2"/>
              <a:buNone/>
            </a:pPr>
            <a:r>
              <a:rPr lang="es-ES" sz="2800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-Compartir-</a:t>
            </a:r>
            <a:endParaRPr lang="es-PE" sz="2800" b="1" dirty="0"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9C5E3E0-928E-4B3E-8A85-C898F0ACC1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563" y="2243667"/>
            <a:ext cx="3521166" cy="2844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2893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6626FAD3-86B0-4384-9BCC-032DEC33F30C}"/>
              </a:ext>
            </a:extLst>
          </p:cNvPr>
          <p:cNvSpPr/>
          <p:nvPr/>
        </p:nvSpPr>
        <p:spPr>
          <a:xfrm>
            <a:off x="0" y="2742897"/>
            <a:ext cx="1219199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8800" dirty="0">
                <a:ln w="0"/>
                <a:solidFill>
                  <a:srgbClr val="5D2884"/>
                </a:solidFill>
                <a:effectLst>
                  <a:reflection blurRad="6350" stA="53000" endA="300" endPos="35500" dir="5400000" sy="-90000" algn="bl" rotWithShape="0"/>
                </a:effectLst>
                <a:latin typeface="Amaranth" panose="02000503050000020004" pitchFamily="50" charset="0"/>
              </a:rPr>
              <a:t>ACTIVIDADES</a:t>
            </a:r>
          </a:p>
        </p:txBody>
      </p:sp>
    </p:spTree>
    <p:extLst>
      <p:ext uri="{BB962C8B-B14F-4D97-AF65-F5344CB8AC3E}">
        <p14:creationId xmlns:p14="http://schemas.microsoft.com/office/powerpoint/2010/main" val="4167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3DB4590-318E-4CA4-B76A-0B29669D36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80066" y="372534"/>
            <a:ext cx="10811934" cy="1786466"/>
          </a:xfrm>
        </p:spPr>
        <p:txBody>
          <a:bodyPr>
            <a:noAutofit/>
          </a:bodyPr>
          <a:lstStyle/>
          <a:p>
            <a:pPr marL="4572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2400" b="1" dirty="0">
                <a:solidFill>
                  <a:srgbClr val="5D2884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Podemos escuchar y hablar con Jesús, </a:t>
            </a:r>
          </a:p>
          <a:p>
            <a:pPr marL="4572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2400" b="1" dirty="0">
                <a:solidFill>
                  <a:srgbClr val="5D2884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nuestro mejor amigo, todo el día.</a:t>
            </a:r>
          </a:p>
          <a:p>
            <a:pPr marL="45720" indent="0" algn="ctr">
              <a:lnSpc>
                <a:spcPct val="100000"/>
              </a:lnSpc>
              <a:buNone/>
            </a:pPr>
            <a:r>
              <a:rPr lang="es-ES" b="1" dirty="0">
                <a:solidFill>
                  <a:srgbClr val="5D2884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Escribir debajo de cada dibujo lo que le puedes decir a Jesús en cada ocasión</a:t>
            </a:r>
            <a:endParaRPr lang="es-PE" b="1" dirty="0">
              <a:solidFill>
                <a:srgbClr val="5D2884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B79C6D6-8098-4CB1-8031-D0C8176A3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63" y="1829099"/>
            <a:ext cx="2058455" cy="1795059"/>
          </a:xfrm>
          <a:prstGeom prst="rect">
            <a:avLst/>
          </a:prstGeom>
          <a:ln w="38100" cap="sq">
            <a:solidFill>
              <a:srgbClr val="4F227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0BE5D36-3104-4D57-8844-40BA12B4FB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" t="1871" r="3428" b="3033"/>
          <a:stretch/>
        </p:blipFill>
        <p:spPr>
          <a:xfrm>
            <a:off x="3087701" y="1781211"/>
            <a:ext cx="1835287" cy="1883834"/>
          </a:xfrm>
          <a:prstGeom prst="rect">
            <a:avLst/>
          </a:prstGeom>
          <a:ln w="38100" cap="sq">
            <a:solidFill>
              <a:srgbClr val="4F227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0577DE2-E699-4A66-8ED8-B92F52159F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881" y="1810434"/>
            <a:ext cx="1374742" cy="1786466"/>
          </a:xfrm>
          <a:prstGeom prst="rect">
            <a:avLst/>
          </a:prstGeom>
          <a:ln w="38100" cap="sq">
            <a:solidFill>
              <a:srgbClr val="4F227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B3C8BC4-A5A7-4E3D-8A6F-6D5413A0E9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012" y="1841955"/>
            <a:ext cx="1754945" cy="1754945"/>
          </a:xfrm>
          <a:prstGeom prst="rect">
            <a:avLst/>
          </a:prstGeom>
          <a:ln w="38100" cap="sq">
            <a:solidFill>
              <a:srgbClr val="4F227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0F98074-60E5-4E2C-9367-FEC8120532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534" y="1829100"/>
            <a:ext cx="1663066" cy="1828801"/>
          </a:xfrm>
          <a:prstGeom prst="rect">
            <a:avLst/>
          </a:prstGeom>
          <a:ln w="38100" cap="sq">
            <a:solidFill>
              <a:srgbClr val="4F227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7BA0D54-16A4-499E-83A2-8DF3B8087A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87" y="4466772"/>
            <a:ext cx="2116667" cy="1697567"/>
          </a:xfrm>
          <a:prstGeom prst="rect">
            <a:avLst/>
          </a:prstGeom>
          <a:ln w="38100" cap="sq">
            <a:solidFill>
              <a:srgbClr val="4F227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E8FAE77-D9E8-4611-AE83-89EE41807B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089" y="4466772"/>
            <a:ext cx="2467271" cy="1697567"/>
          </a:xfrm>
          <a:prstGeom prst="rect">
            <a:avLst/>
          </a:prstGeom>
          <a:ln w="38100" cap="sq">
            <a:solidFill>
              <a:srgbClr val="4F227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FFE89987-1078-42BF-B358-4371C56E2C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76" y="4420361"/>
            <a:ext cx="1609344" cy="1805940"/>
          </a:xfrm>
          <a:prstGeom prst="rect">
            <a:avLst/>
          </a:prstGeom>
          <a:ln w="38100" cap="sq">
            <a:solidFill>
              <a:srgbClr val="4F227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071EC89B-330C-4153-B1C5-19330031AD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489" y="4420361"/>
            <a:ext cx="1518356" cy="1828800"/>
          </a:xfrm>
          <a:prstGeom prst="rect">
            <a:avLst/>
          </a:prstGeom>
          <a:ln w="38100" cap="sq">
            <a:solidFill>
              <a:srgbClr val="4F227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DBAAF73E-37F3-4AB6-8267-C75695703CFA}"/>
              </a:ext>
            </a:extLst>
          </p:cNvPr>
          <p:cNvCxnSpPr/>
          <p:nvPr/>
        </p:nvCxnSpPr>
        <p:spPr>
          <a:xfrm>
            <a:off x="562063" y="4076700"/>
            <a:ext cx="2058455" cy="0"/>
          </a:xfrm>
          <a:prstGeom prst="line">
            <a:avLst/>
          </a:prstGeom>
          <a:ln>
            <a:solidFill>
              <a:srgbClr val="5D28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F6D92CCF-7B91-471E-8E8C-96F861DF9303}"/>
              </a:ext>
            </a:extLst>
          </p:cNvPr>
          <p:cNvCxnSpPr>
            <a:cxnSpLocks/>
          </p:cNvCxnSpPr>
          <p:nvPr/>
        </p:nvCxnSpPr>
        <p:spPr>
          <a:xfrm>
            <a:off x="3111587" y="4076700"/>
            <a:ext cx="1782151" cy="0"/>
          </a:xfrm>
          <a:prstGeom prst="line">
            <a:avLst/>
          </a:prstGeom>
          <a:ln>
            <a:solidFill>
              <a:srgbClr val="5D28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A821DFC0-15E7-4D58-AC04-9360CC600EE5}"/>
              </a:ext>
            </a:extLst>
          </p:cNvPr>
          <p:cNvCxnSpPr>
            <a:cxnSpLocks/>
          </p:cNvCxnSpPr>
          <p:nvPr/>
        </p:nvCxnSpPr>
        <p:spPr>
          <a:xfrm>
            <a:off x="5264348" y="4076700"/>
            <a:ext cx="1362479" cy="0"/>
          </a:xfrm>
          <a:prstGeom prst="line">
            <a:avLst/>
          </a:prstGeom>
          <a:ln>
            <a:solidFill>
              <a:srgbClr val="5D28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39D55464-2C00-475C-BAC3-DF85C0A1D392}"/>
              </a:ext>
            </a:extLst>
          </p:cNvPr>
          <p:cNvCxnSpPr>
            <a:cxnSpLocks/>
          </p:cNvCxnSpPr>
          <p:nvPr/>
        </p:nvCxnSpPr>
        <p:spPr>
          <a:xfrm>
            <a:off x="7269012" y="4055533"/>
            <a:ext cx="1754945" cy="0"/>
          </a:xfrm>
          <a:prstGeom prst="line">
            <a:avLst/>
          </a:prstGeom>
          <a:ln>
            <a:solidFill>
              <a:srgbClr val="5D28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87FEDAAB-53D0-4D02-9D89-27C62DD72159}"/>
              </a:ext>
            </a:extLst>
          </p:cNvPr>
          <p:cNvCxnSpPr>
            <a:cxnSpLocks/>
          </p:cNvCxnSpPr>
          <p:nvPr/>
        </p:nvCxnSpPr>
        <p:spPr>
          <a:xfrm>
            <a:off x="9680594" y="4055533"/>
            <a:ext cx="1754945" cy="0"/>
          </a:xfrm>
          <a:prstGeom prst="line">
            <a:avLst/>
          </a:prstGeom>
          <a:ln>
            <a:solidFill>
              <a:srgbClr val="5D28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850472F3-A038-4C82-A5A5-1747BE03CBBE}"/>
              </a:ext>
            </a:extLst>
          </p:cNvPr>
          <p:cNvCxnSpPr>
            <a:cxnSpLocks/>
          </p:cNvCxnSpPr>
          <p:nvPr/>
        </p:nvCxnSpPr>
        <p:spPr>
          <a:xfrm>
            <a:off x="1743045" y="6578600"/>
            <a:ext cx="1754945" cy="0"/>
          </a:xfrm>
          <a:prstGeom prst="line">
            <a:avLst/>
          </a:prstGeom>
          <a:ln>
            <a:solidFill>
              <a:srgbClr val="5D28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AB564CD4-6716-4EA9-884B-12367D0DB4C2}"/>
              </a:ext>
            </a:extLst>
          </p:cNvPr>
          <p:cNvCxnSpPr>
            <a:cxnSpLocks/>
          </p:cNvCxnSpPr>
          <p:nvPr/>
        </p:nvCxnSpPr>
        <p:spPr>
          <a:xfrm>
            <a:off x="4151089" y="6578600"/>
            <a:ext cx="2393644" cy="0"/>
          </a:xfrm>
          <a:prstGeom prst="line">
            <a:avLst/>
          </a:prstGeom>
          <a:ln>
            <a:solidFill>
              <a:srgbClr val="5D28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F7B9B7F0-A1C9-4FCB-80E1-4A16228F6C50}"/>
              </a:ext>
            </a:extLst>
          </p:cNvPr>
          <p:cNvCxnSpPr>
            <a:cxnSpLocks/>
          </p:cNvCxnSpPr>
          <p:nvPr/>
        </p:nvCxnSpPr>
        <p:spPr>
          <a:xfrm>
            <a:off x="7034296" y="6591300"/>
            <a:ext cx="1362479" cy="0"/>
          </a:xfrm>
          <a:prstGeom prst="line">
            <a:avLst/>
          </a:prstGeom>
          <a:ln>
            <a:solidFill>
              <a:srgbClr val="5D28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F59BE20E-CA29-46EF-90C8-7359138E4A0B}"/>
              </a:ext>
            </a:extLst>
          </p:cNvPr>
          <p:cNvCxnSpPr>
            <a:cxnSpLocks/>
          </p:cNvCxnSpPr>
          <p:nvPr/>
        </p:nvCxnSpPr>
        <p:spPr>
          <a:xfrm>
            <a:off x="8962427" y="6578600"/>
            <a:ext cx="1362479" cy="0"/>
          </a:xfrm>
          <a:prstGeom prst="line">
            <a:avLst/>
          </a:prstGeom>
          <a:ln>
            <a:solidFill>
              <a:srgbClr val="5D28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81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F818E30-BDCF-4E75-A228-3892BEEB278F}"/>
              </a:ext>
            </a:extLst>
          </p:cNvPr>
          <p:cNvSpPr txBox="1"/>
          <p:nvPr/>
        </p:nvSpPr>
        <p:spPr>
          <a:xfrm>
            <a:off x="1986064" y="547331"/>
            <a:ext cx="94465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Dividir niños en dos equipos. Turnar leyendo una carta a un niño de cada equipo. Tienen que decir: </a:t>
            </a:r>
            <a:r>
              <a:rPr lang="es-ES" b="1" dirty="0">
                <a:solidFill>
                  <a:srgbClr val="B41A1B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“Marta, Marta, mucho te preocupa”, </a:t>
            </a:r>
            <a:r>
              <a:rPr lang="es-ES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o </a:t>
            </a:r>
            <a:r>
              <a:rPr lang="es-ES" b="1" dirty="0">
                <a:solidFill>
                  <a:srgbClr val="B41A1B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“María escogió la mejor parte” </a:t>
            </a:r>
            <a:r>
              <a:rPr lang="es-ES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dependiendo si la situación describe a Marta o a María. </a:t>
            </a:r>
          </a:p>
          <a:p>
            <a:pPr algn="just"/>
            <a:r>
              <a:rPr lang="es-ES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Si contestan correctamente, ganan un punto. El equipo con más puntos gana</a:t>
            </a:r>
            <a:endParaRPr lang="es-MX" b="1" dirty="0"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graphicFrame>
        <p:nvGraphicFramePr>
          <p:cNvPr id="2" name="Tabla 2">
            <a:extLst>
              <a:ext uri="{FF2B5EF4-FFF2-40B4-BE49-F238E27FC236}">
                <a16:creationId xmlns:a16="http://schemas.microsoft.com/office/drawing/2014/main" id="{47EF9F9E-06E9-436D-8583-0FE5AE447D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472934"/>
              </p:ext>
            </p:extLst>
          </p:nvPr>
        </p:nvGraphicFramePr>
        <p:xfrm>
          <a:off x="177800" y="1921933"/>
          <a:ext cx="11836400" cy="4233336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367280">
                  <a:extLst>
                    <a:ext uri="{9D8B030D-6E8A-4147-A177-3AD203B41FA5}">
                      <a16:colId xmlns:a16="http://schemas.microsoft.com/office/drawing/2014/main" val="3093529496"/>
                    </a:ext>
                  </a:extLst>
                </a:gridCol>
                <a:gridCol w="2367280">
                  <a:extLst>
                    <a:ext uri="{9D8B030D-6E8A-4147-A177-3AD203B41FA5}">
                      <a16:colId xmlns:a16="http://schemas.microsoft.com/office/drawing/2014/main" val="3811027222"/>
                    </a:ext>
                  </a:extLst>
                </a:gridCol>
                <a:gridCol w="2367280">
                  <a:extLst>
                    <a:ext uri="{9D8B030D-6E8A-4147-A177-3AD203B41FA5}">
                      <a16:colId xmlns:a16="http://schemas.microsoft.com/office/drawing/2014/main" val="3052489010"/>
                    </a:ext>
                  </a:extLst>
                </a:gridCol>
                <a:gridCol w="2367280">
                  <a:extLst>
                    <a:ext uri="{9D8B030D-6E8A-4147-A177-3AD203B41FA5}">
                      <a16:colId xmlns:a16="http://schemas.microsoft.com/office/drawing/2014/main" val="2534615268"/>
                    </a:ext>
                  </a:extLst>
                </a:gridCol>
                <a:gridCol w="2367280">
                  <a:extLst>
                    <a:ext uri="{9D8B030D-6E8A-4147-A177-3AD203B41FA5}">
                      <a16:colId xmlns:a16="http://schemas.microsoft.com/office/drawing/2014/main" val="1587613969"/>
                    </a:ext>
                  </a:extLst>
                </a:gridCol>
              </a:tblGrid>
              <a:tr h="1058334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Tenía tanta tarea que me acosté sin hablar con Dios.</a:t>
                      </a:r>
                      <a:endParaRPr lang="es-PE" sz="1200" dirty="0">
                        <a:solidFill>
                          <a:schemeClr val="tx2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Cuando me despierto, doy gracias a Dios por un día más para amarlo.</a:t>
                      </a:r>
                      <a:endParaRPr lang="es-PE" sz="1200" dirty="0">
                        <a:solidFill>
                          <a:schemeClr val="tx2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Quería comer rápidamente para ver mi programa favorito y no di gracias a Dios por la comida.</a:t>
                      </a:r>
                      <a:endParaRPr lang="es-PE" sz="1200" dirty="0">
                        <a:solidFill>
                          <a:schemeClr val="tx2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Antes de comer, me acuerdo de que la comida es un regalo de Dios y le doy gracias.</a:t>
                      </a:r>
                      <a:endParaRPr lang="es-PE" sz="1200" dirty="0">
                        <a:solidFill>
                          <a:schemeClr val="tx2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Me vino a visitar mi abuelita, pero no hablé con ella porque el juego de video me entretenía.</a:t>
                      </a:r>
                      <a:endParaRPr lang="es-PE" sz="1200" dirty="0">
                        <a:solidFill>
                          <a:schemeClr val="tx2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9026808"/>
                  </a:ext>
                </a:extLst>
              </a:tr>
              <a:tr h="1058334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Antes de empezar el examen, le pedí a Dios que me ayude a pensar claro(a).</a:t>
                      </a:r>
                      <a:endParaRPr lang="es-PE" sz="1200" dirty="0">
                        <a:solidFill>
                          <a:schemeClr val="tx2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En la misa estaba pensando en mis amistades y actividades y no hablé con Dios.</a:t>
                      </a:r>
                      <a:endParaRPr lang="es-PE" sz="1200" dirty="0">
                        <a:solidFill>
                          <a:schemeClr val="tx2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En la misa le dije a Jesús que lo quería mucho y necesitaba su ayuda.</a:t>
                      </a:r>
                      <a:endParaRPr lang="es-PE" sz="1200" dirty="0">
                        <a:solidFill>
                          <a:schemeClr val="tx2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Me desperté tarde y no pude decirle a Jesús, “Gracias por un nuevo día, te quiero mucho.”</a:t>
                      </a:r>
                      <a:endParaRPr lang="es-PE" sz="1200" dirty="0">
                        <a:solidFill>
                          <a:schemeClr val="tx2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Cuando paso por la Capilla del Santísimo Sacramento, siempre entro a saludar a Jesús.</a:t>
                      </a:r>
                      <a:endParaRPr lang="es-PE" sz="1200" dirty="0">
                        <a:solidFill>
                          <a:schemeClr val="tx2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4936884"/>
                  </a:ext>
                </a:extLst>
              </a:tr>
              <a:tr h="1058334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Pasé por la capilla del Santísimo Sacramento apurado(a) y no entré a saludar a Jesús.</a:t>
                      </a:r>
                      <a:endParaRPr lang="es-PE" sz="1200" dirty="0">
                        <a:solidFill>
                          <a:schemeClr val="tx2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Mi abuelita quería saber cómo yo estaba y deje mi juego para hablar con ella. </a:t>
                      </a:r>
                      <a:endParaRPr lang="es-PE" sz="1200" dirty="0">
                        <a:solidFill>
                          <a:schemeClr val="tx2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El niño nuevo del colegio quería hablar, pero mis amigos me estaban esperando para jugar. </a:t>
                      </a:r>
                      <a:endParaRPr lang="es-PE" sz="1200" dirty="0">
                        <a:solidFill>
                          <a:schemeClr val="tx2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Antes de dormir, doy Gracias a Dios por las bendiciones del día, y pido por los necesitados.</a:t>
                      </a:r>
                      <a:endParaRPr lang="es-PE" sz="1200" dirty="0">
                        <a:solidFill>
                          <a:schemeClr val="tx2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Tenía tantos deberes que no pude ir a misa.</a:t>
                      </a:r>
                      <a:endParaRPr lang="es-PE" sz="1200" dirty="0">
                        <a:solidFill>
                          <a:schemeClr val="tx2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895416"/>
                  </a:ext>
                </a:extLst>
              </a:tr>
              <a:tr h="1058334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Ayudo a mi hermanito a ponerse sus zapatos por las mañanas. </a:t>
                      </a:r>
                      <a:endParaRPr lang="es-PE" sz="1200" dirty="0">
                        <a:solidFill>
                          <a:schemeClr val="tx2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Yo amo a Jesús, pero no tengo tiempo para orar. </a:t>
                      </a:r>
                      <a:endParaRPr lang="es-PE" sz="1200" dirty="0">
                        <a:solidFill>
                          <a:schemeClr val="tx2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Hay una niña nueva en el colegio y la invité a sentarse con mis amistades en el almuerzo. </a:t>
                      </a:r>
                      <a:endParaRPr lang="es-PE" sz="1200" dirty="0">
                        <a:solidFill>
                          <a:schemeClr val="tx2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Mi hermanito necesitaba ayuda para vestirse, pero yo quería recoger mi cuarto. </a:t>
                      </a:r>
                      <a:endParaRPr lang="es-PE" sz="1200" dirty="0">
                        <a:solidFill>
                          <a:schemeClr val="tx2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chemeClr val="tx2">
                              <a:lumMod val="65000"/>
                              <a:lumOff val="35000"/>
                            </a:schemeClr>
                          </a:solidFill>
                        </a:rPr>
                        <a:t>Cuando juego con mis amistades, doy gracias a Dios en mi corazón por ellos.</a:t>
                      </a:r>
                      <a:endParaRPr lang="es-PE" sz="1200" dirty="0">
                        <a:solidFill>
                          <a:schemeClr val="tx2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3497902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2FCCD779-EE1E-410E-B1CE-596F5987824D}"/>
              </a:ext>
            </a:extLst>
          </p:cNvPr>
          <p:cNvSpPr txBox="1"/>
          <p:nvPr/>
        </p:nvSpPr>
        <p:spPr>
          <a:xfrm>
            <a:off x="846666" y="253153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B41A1B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Marta</a:t>
            </a:r>
            <a:endParaRPr lang="es-PE" b="1" dirty="0">
              <a:solidFill>
                <a:srgbClr val="B41A1B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417A26DC-684E-4FBA-84F6-20908030E934}"/>
              </a:ext>
            </a:extLst>
          </p:cNvPr>
          <p:cNvSpPr txBox="1"/>
          <p:nvPr/>
        </p:nvSpPr>
        <p:spPr>
          <a:xfrm>
            <a:off x="3335866" y="253153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B41A1B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María</a:t>
            </a:r>
            <a:endParaRPr lang="es-PE" b="1" dirty="0">
              <a:solidFill>
                <a:srgbClr val="B41A1B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723F6E93-9A96-47F8-9DD0-86B9E974656D}"/>
              </a:ext>
            </a:extLst>
          </p:cNvPr>
          <p:cNvSpPr txBox="1"/>
          <p:nvPr/>
        </p:nvSpPr>
        <p:spPr>
          <a:xfrm>
            <a:off x="5638799" y="269926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B41A1B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Marta</a:t>
            </a:r>
            <a:endParaRPr lang="es-PE" b="1" dirty="0">
              <a:solidFill>
                <a:srgbClr val="B41A1B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70D22D42-0B89-4F6A-8111-AD15FB37592B}"/>
              </a:ext>
            </a:extLst>
          </p:cNvPr>
          <p:cNvSpPr txBox="1"/>
          <p:nvPr/>
        </p:nvSpPr>
        <p:spPr>
          <a:xfrm>
            <a:off x="8127999" y="261459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B41A1B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María</a:t>
            </a:r>
            <a:endParaRPr lang="es-PE" b="1" dirty="0">
              <a:solidFill>
                <a:srgbClr val="B41A1B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02617F3E-1A64-44A9-8B05-8BF1382CF5DA}"/>
              </a:ext>
            </a:extLst>
          </p:cNvPr>
          <p:cNvSpPr txBox="1"/>
          <p:nvPr/>
        </p:nvSpPr>
        <p:spPr>
          <a:xfrm>
            <a:off x="10430932" y="269926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B41A1B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Marta</a:t>
            </a:r>
            <a:endParaRPr lang="es-PE" b="1" dirty="0">
              <a:solidFill>
                <a:srgbClr val="B41A1B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7057FF3D-8AB2-4361-B8D7-C61C4250CA0E}"/>
              </a:ext>
            </a:extLst>
          </p:cNvPr>
          <p:cNvSpPr txBox="1"/>
          <p:nvPr/>
        </p:nvSpPr>
        <p:spPr>
          <a:xfrm>
            <a:off x="846666" y="366926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B41A1B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María</a:t>
            </a:r>
            <a:endParaRPr lang="es-PE" b="1" dirty="0">
              <a:solidFill>
                <a:srgbClr val="B41A1B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DEF2E1E3-2B17-42CD-97AE-DC1463EF3C4A}"/>
              </a:ext>
            </a:extLst>
          </p:cNvPr>
          <p:cNvSpPr txBox="1"/>
          <p:nvPr/>
        </p:nvSpPr>
        <p:spPr>
          <a:xfrm>
            <a:off x="3149599" y="367819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B41A1B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Marta</a:t>
            </a:r>
            <a:endParaRPr lang="es-PE" b="1" dirty="0">
              <a:solidFill>
                <a:srgbClr val="B41A1B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F7F08159-A206-4238-9529-84347133E3C3}"/>
              </a:ext>
            </a:extLst>
          </p:cNvPr>
          <p:cNvSpPr txBox="1"/>
          <p:nvPr/>
        </p:nvSpPr>
        <p:spPr>
          <a:xfrm>
            <a:off x="5638799" y="367819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B41A1B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María</a:t>
            </a:r>
            <a:endParaRPr lang="es-PE" b="1" dirty="0">
              <a:solidFill>
                <a:srgbClr val="B41A1B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32412101-F36D-4791-B7D0-CEA213118CBB}"/>
              </a:ext>
            </a:extLst>
          </p:cNvPr>
          <p:cNvSpPr txBox="1"/>
          <p:nvPr/>
        </p:nvSpPr>
        <p:spPr>
          <a:xfrm>
            <a:off x="7899398" y="360473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B41A1B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Marta</a:t>
            </a:r>
            <a:endParaRPr lang="es-PE" b="1" dirty="0">
              <a:solidFill>
                <a:srgbClr val="B41A1B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8F200EB8-915F-4A2A-9DA9-F427269A639A}"/>
              </a:ext>
            </a:extLst>
          </p:cNvPr>
          <p:cNvSpPr txBox="1"/>
          <p:nvPr/>
        </p:nvSpPr>
        <p:spPr>
          <a:xfrm>
            <a:off x="10388598" y="360473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B41A1B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María</a:t>
            </a:r>
            <a:endParaRPr lang="es-PE" b="1" dirty="0">
              <a:solidFill>
                <a:srgbClr val="B41A1B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CEB4CCFD-0215-4CF5-B142-F4CBF7F279A2}"/>
              </a:ext>
            </a:extLst>
          </p:cNvPr>
          <p:cNvSpPr txBox="1"/>
          <p:nvPr/>
        </p:nvSpPr>
        <p:spPr>
          <a:xfrm>
            <a:off x="804332" y="481707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B41A1B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Marta</a:t>
            </a:r>
            <a:endParaRPr lang="es-PE" b="1" dirty="0">
              <a:solidFill>
                <a:srgbClr val="B41A1B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557DA35D-8511-430D-A145-694BD251CF28}"/>
              </a:ext>
            </a:extLst>
          </p:cNvPr>
          <p:cNvSpPr txBox="1"/>
          <p:nvPr/>
        </p:nvSpPr>
        <p:spPr>
          <a:xfrm>
            <a:off x="3268131" y="467792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B41A1B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María</a:t>
            </a:r>
            <a:endParaRPr lang="es-PE" b="1" dirty="0">
              <a:solidFill>
                <a:srgbClr val="B41A1B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B5FB14F9-9B35-4D78-A049-63455558C0D8}"/>
              </a:ext>
            </a:extLst>
          </p:cNvPr>
          <p:cNvSpPr txBox="1"/>
          <p:nvPr/>
        </p:nvSpPr>
        <p:spPr>
          <a:xfrm>
            <a:off x="5621866" y="479007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B41A1B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Marta</a:t>
            </a:r>
            <a:endParaRPr lang="es-PE" b="1" dirty="0">
              <a:solidFill>
                <a:srgbClr val="B41A1B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30E124D9-E456-422B-AED8-427B3259BCEF}"/>
              </a:ext>
            </a:extLst>
          </p:cNvPr>
          <p:cNvSpPr txBox="1"/>
          <p:nvPr/>
        </p:nvSpPr>
        <p:spPr>
          <a:xfrm>
            <a:off x="8085665" y="470539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B41A1B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María</a:t>
            </a:r>
            <a:endParaRPr lang="es-PE" b="1" dirty="0">
              <a:solidFill>
                <a:srgbClr val="B41A1B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16348FF7-62E9-4D06-BC38-BD563E2D8439}"/>
              </a:ext>
            </a:extLst>
          </p:cNvPr>
          <p:cNvSpPr txBox="1"/>
          <p:nvPr/>
        </p:nvSpPr>
        <p:spPr>
          <a:xfrm>
            <a:off x="10388598" y="456147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B41A1B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Marta</a:t>
            </a:r>
            <a:endParaRPr lang="es-PE" b="1" dirty="0">
              <a:solidFill>
                <a:srgbClr val="B41A1B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8FF0F668-AE62-46B6-ADE7-CBF4BCD7F7F2}"/>
              </a:ext>
            </a:extLst>
          </p:cNvPr>
          <p:cNvSpPr txBox="1"/>
          <p:nvPr/>
        </p:nvSpPr>
        <p:spPr>
          <a:xfrm>
            <a:off x="914399" y="579486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B41A1B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María</a:t>
            </a:r>
            <a:endParaRPr lang="es-PE" b="1" dirty="0">
              <a:solidFill>
                <a:srgbClr val="B41A1B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099194DF-D220-4C93-8CA3-68FB986E2D6F}"/>
              </a:ext>
            </a:extLst>
          </p:cNvPr>
          <p:cNvSpPr txBox="1"/>
          <p:nvPr/>
        </p:nvSpPr>
        <p:spPr>
          <a:xfrm>
            <a:off x="3217332" y="557519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B41A1B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Marta</a:t>
            </a:r>
            <a:endParaRPr lang="es-PE" b="1" dirty="0">
              <a:solidFill>
                <a:srgbClr val="B41A1B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CF84059C-4CA1-4917-9047-5D6FEC62DF39}"/>
              </a:ext>
            </a:extLst>
          </p:cNvPr>
          <p:cNvSpPr txBox="1"/>
          <p:nvPr/>
        </p:nvSpPr>
        <p:spPr>
          <a:xfrm>
            <a:off x="5706532" y="587152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B41A1B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María</a:t>
            </a:r>
            <a:endParaRPr lang="es-PE" b="1" dirty="0">
              <a:solidFill>
                <a:srgbClr val="B41A1B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2C985D43-F56E-44E4-957E-084E5487CAB7}"/>
              </a:ext>
            </a:extLst>
          </p:cNvPr>
          <p:cNvSpPr txBox="1"/>
          <p:nvPr/>
        </p:nvSpPr>
        <p:spPr>
          <a:xfrm>
            <a:off x="7967131" y="573033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B41A1B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Marta</a:t>
            </a:r>
            <a:endParaRPr lang="es-PE" b="1" dirty="0">
              <a:solidFill>
                <a:srgbClr val="B41A1B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71D04187-0790-4629-A9EF-83247CB5B6E5}"/>
              </a:ext>
            </a:extLst>
          </p:cNvPr>
          <p:cNvSpPr txBox="1"/>
          <p:nvPr/>
        </p:nvSpPr>
        <p:spPr>
          <a:xfrm>
            <a:off x="10456331" y="573033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B41A1B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María</a:t>
            </a:r>
            <a:endParaRPr lang="es-PE" b="1" dirty="0">
              <a:solidFill>
                <a:srgbClr val="B41A1B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62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3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054D88-B844-4783-9795-68E0A1815E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2792" y="2260600"/>
            <a:ext cx="5341907" cy="4474843"/>
          </a:xfrm>
        </p:spPr>
        <p:txBody>
          <a:bodyPr>
            <a:normAutofit/>
          </a:bodyPr>
          <a:lstStyle/>
          <a:p>
            <a:pPr marL="45720" indent="0" algn="ctr">
              <a:lnSpc>
                <a:spcPct val="110000"/>
              </a:lnSpc>
              <a:spcBef>
                <a:spcPts val="600"/>
              </a:spcBef>
              <a:buNone/>
            </a:pPr>
            <a:r>
              <a:rPr lang="es-ES" sz="2400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Jesús, quiero oír Tu voz en mi corazón. Ayúdame a siempre escucharte en las lecturas de la misa y en la oración. Ayúdame a escuchar con amor las personas alrededor de mí para que se sientan amados. </a:t>
            </a:r>
          </a:p>
          <a:p>
            <a:pPr marL="45720" indent="0" algn="ctr">
              <a:lnSpc>
                <a:spcPct val="110000"/>
              </a:lnSpc>
              <a:spcBef>
                <a:spcPts val="600"/>
              </a:spcBef>
              <a:buNone/>
            </a:pPr>
            <a:r>
              <a:rPr lang="es-ES" sz="2400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Amen.</a:t>
            </a:r>
            <a:endParaRPr lang="es-PE" sz="2400" b="1" dirty="0"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80413389-4EF0-4643-A9F6-AB4446D1CB08}"/>
              </a:ext>
            </a:extLst>
          </p:cNvPr>
          <p:cNvSpPr/>
          <p:nvPr/>
        </p:nvSpPr>
        <p:spPr>
          <a:xfrm>
            <a:off x="0" y="705738"/>
            <a:ext cx="1219199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60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Amaranth" panose="02000503050000020004" pitchFamily="50" charset="0"/>
              </a:rPr>
              <a:t>ORACIÓN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996A0E4-1ED5-43C1-BBA2-7C974CDA61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887" y="2337137"/>
            <a:ext cx="4237080" cy="2946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4216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O TENGO UN AMIGO QUE ME AMA-480p (y2save.net)">
            <a:hlinkClick r:id="" action="ppaction://media"/>
            <a:extLst>
              <a:ext uri="{FF2B5EF4-FFF2-40B4-BE49-F238E27FC236}">
                <a16:creationId xmlns:a16="http://schemas.microsoft.com/office/drawing/2014/main" id="{5CE2BE25-7C64-49C7-B0C6-9C41CC29C2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8825" y="114300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67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MADO DE LA MANO CON JESÚS YO VOY-720p (y2save.net)">
            <a:hlinkClick r:id="" action="ppaction://media"/>
            <a:extLst>
              <a:ext uri="{FF2B5EF4-FFF2-40B4-BE49-F238E27FC236}">
                <a16:creationId xmlns:a16="http://schemas.microsoft.com/office/drawing/2014/main" id="{607BA12D-1F5D-4352-B070-4790610278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52800" y="1200150"/>
            <a:ext cx="5782733" cy="4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13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1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6626FAD3-86B0-4384-9BCC-032DEC33F30C}"/>
              </a:ext>
            </a:extLst>
          </p:cNvPr>
          <p:cNvSpPr/>
          <p:nvPr/>
        </p:nvSpPr>
        <p:spPr>
          <a:xfrm>
            <a:off x="0" y="2949934"/>
            <a:ext cx="1219199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8800" dirty="0">
                <a:ln w="0"/>
                <a:solidFill>
                  <a:schemeClr val="accent3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maranth" panose="02000503050000020004" pitchFamily="50" charset="0"/>
              </a:rPr>
              <a:t>REFLEXIÓN</a:t>
            </a:r>
          </a:p>
        </p:txBody>
      </p:sp>
    </p:spTree>
    <p:extLst>
      <p:ext uri="{BB962C8B-B14F-4D97-AF65-F5344CB8AC3E}">
        <p14:creationId xmlns:p14="http://schemas.microsoft.com/office/powerpoint/2010/main" val="84744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7E4A183-CE15-40DE-8311-49989C33F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3499" y="2747433"/>
            <a:ext cx="11105001" cy="1765300"/>
          </a:xfrm>
        </p:spPr>
        <p:txBody>
          <a:bodyPr>
            <a:normAutofit/>
          </a:bodyPr>
          <a:lstStyle/>
          <a:p>
            <a:pPr marL="4572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2800" b="1" dirty="0">
                <a:solidFill>
                  <a:srgbClr val="5D2884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Jesús fue a visitar a sus buenos amigos </a:t>
            </a:r>
          </a:p>
          <a:p>
            <a:pPr marL="4572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2800" b="1" dirty="0">
                <a:solidFill>
                  <a:srgbClr val="5D2884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los hermanos: Lázaro, Marta, María. </a:t>
            </a:r>
          </a:p>
          <a:p>
            <a:pPr marL="4572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2800" b="1" dirty="0">
                <a:solidFill>
                  <a:srgbClr val="5D2884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¿Qué estaba haciendo Marta durante su visita?</a:t>
            </a:r>
            <a:endParaRPr lang="es-PE" sz="2800" dirty="0">
              <a:solidFill>
                <a:srgbClr val="5D2884"/>
              </a:solidFill>
              <a:latin typeface="Arima Madurai Black" panose="00000A00000000000000" pitchFamily="50" charset="0"/>
              <a:cs typeface="Arima Madurai Black" panose="00000A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49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523F32B-0AC4-41B7-B6A1-603346C756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00300" y="2720923"/>
            <a:ext cx="4472673" cy="2076854"/>
          </a:xfrm>
        </p:spPr>
        <p:txBody>
          <a:bodyPr>
            <a:normAutofit/>
          </a:bodyPr>
          <a:lstStyle/>
          <a:p>
            <a:pPr marL="45720" indent="0" algn="ctr">
              <a:lnSpc>
                <a:spcPct val="110000"/>
              </a:lnSpc>
              <a:buNone/>
            </a:pPr>
            <a:r>
              <a:rPr lang="es-ES" sz="2800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Trabajos de la casa, quizás preparando la comida.</a:t>
            </a:r>
            <a:endParaRPr lang="es-PE" sz="2800" b="1" dirty="0"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98D0704-2FC3-440F-9A88-E31043ACFC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497542"/>
            <a:ext cx="4286250" cy="4286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512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7DE8B7-AB95-49EA-AED8-A6DCD79031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25679" y="3148334"/>
            <a:ext cx="8750300" cy="603051"/>
          </a:xfrm>
        </p:spPr>
        <p:txBody>
          <a:bodyPr>
            <a:no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es-ES" sz="2700" b="1" dirty="0">
                <a:solidFill>
                  <a:srgbClr val="5D2884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 ¿Qué hacía María?</a:t>
            </a:r>
            <a:endParaRPr lang="es-PE" sz="2700" dirty="0">
              <a:solidFill>
                <a:srgbClr val="5D2884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02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3DB4590-318E-4CA4-B76A-0B29669D36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12145" y="3122002"/>
            <a:ext cx="3989589" cy="1308020"/>
          </a:xfrm>
        </p:spPr>
        <p:txBody>
          <a:bodyPr>
            <a:no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es-ES" sz="2800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Se sentó a escuchar a Jesús.</a:t>
            </a:r>
            <a:endParaRPr lang="es-PE" sz="2800" b="1" dirty="0"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5C12C5E-DD5F-454B-A3AC-B6F1318770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636" y="2125132"/>
            <a:ext cx="4607513" cy="31898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8600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7DE8B7-AB95-49EA-AED8-A6DCD79031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65350" y="2849830"/>
            <a:ext cx="7861300" cy="1601120"/>
          </a:xfrm>
        </p:spPr>
        <p:txBody>
          <a:bodyPr>
            <a:norm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es-ES" sz="2700" b="1" dirty="0">
                <a:solidFill>
                  <a:srgbClr val="5D2884"/>
                </a:solidFill>
                <a:latin typeface="Arima Madurai" panose="00000500000000000000" pitchFamily="50" charset="0"/>
                <a:cs typeface="Arima Madurai" panose="00000500000000000000" pitchFamily="50" charset="0"/>
              </a:rPr>
              <a:t>¿Cómo se sintió Marta?</a:t>
            </a:r>
            <a:endParaRPr lang="es-PE" sz="2700" b="1" dirty="0">
              <a:solidFill>
                <a:srgbClr val="5D2884"/>
              </a:solidFill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81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3DB4590-318E-4CA4-B76A-0B29669D36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90600" y="2808735"/>
            <a:ext cx="3750734" cy="3117931"/>
          </a:xfrm>
        </p:spPr>
        <p:txBody>
          <a:bodyPr>
            <a:no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es-ES" sz="2800" b="1" dirty="0">
                <a:latin typeface="Arima Madurai" panose="00000500000000000000" pitchFamily="50" charset="0"/>
                <a:cs typeface="Arima Madurai" panose="00000500000000000000" pitchFamily="50" charset="0"/>
              </a:rPr>
              <a:t>Se sintió que no era justo que ella estaba haciendo todo el trabajo sola.</a:t>
            </a:r>
            <a:endParaRPr lang="es-PE" sz="2800" b="1" dirty="0">
              <a:latin typeface="Arima Madurai" panose="00000500000000000000" pitchFamily="50" charset="0"/>
              <a:cs typeface="Arima Madurai" panose="00000500000000000000" pitchFamily="50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741D638-12ED-409A-9FD7-C70616B75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42006"/>
            <a:ext cx="4202112" cy="29739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7328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Children Playing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61883.potx" id="{18737D51-7733-4200-B5C9-BF22CA2CE631}" vid="{40CEFE45-12FF-4454-86EB-59F04C858872}"/>
    </a:ext>
  </a:extLst>
</a:theme>
</file>

<file path=ppt/theme/theme2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893</Words>
  <Application>Microsoft Office PowerPoint</Application>
  <PresentationFormat>Widescreen</PresentationFormat>
  <Paragraphs>81</Paragraphs>
  <Slides>26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Amaranth</vt:lpstr>
      <vt:lpstr>Arial Black</vt:lpstr>
      <vt:lpstr>Arima Madurai</vt:lpstr>
      <vt:lpstr>Arima Madurai Black</vt:lpstr>
      <vt:lpstr>Boogaloo</vt:lpstr>
      <vt:lpstr>Euphemia</vt:lpstr>
      <vt:lpstr>Wingdings</vt:lpstr>
      <vt:lpstr>Children Playing 16x9</vt:lpstr>
      <vt:lpstr>Amigos de Jesús y María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Amigos de Jesús y María</dc:title>
  <dc:creator>Maria Varona</dc:creator>
  <cp:lastModifiedBy>Maria Varona</cp:lastModifiedBy>
  <cp:revision>3</cp:revision>
  <dcterms:modified xsi:type="dcterms:W3CDTF">2022-07-11T14:44:48Z</dcterms:modified>
</cp:coreProperties>
</file>