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126C-5AD6-44A7-9A82-17083E8A0F4B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B2FF-F4F6-46BE-88EF-294A3E0E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EsgYabIztk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youtu.be/SEsgYabIzt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 Azul Simple Promoción De Pañales Suministros Maternos E Infantiles  Fondos | Map background, Kids supplies, Blue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41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Ministerio Amigos	 de Jesús y María</a:t>
            </a:r>
            <a:endParaRPr lang="en-US" sz="4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402" y="1590254"/>
            <a:ext cx="5149488" cy="4920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02" y="0"/>
            <a:ext cx="2512998" cy="2512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4036633" y="1160618"/>
            <a:ext cx="3492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rgbClr val="F6F385"/>
                </a:solidFill>
              </a:rPr>
              <a:t>www.fcpeace.org</a:t>
            </a:r>
          </a:p>
          <a:p>
            <a:endParaRPr lang="en-US" dirty="0"/>
          </a:p>
        </p:txBody>
      </p:sp>
      <p:sp>
        <p:nvSpPr>
          <p:cNvPr id="8" name="Elipse 7"/>
          <p:cNvSpPr/>
          <p:nvPr/>
        </p:nvSpPr>
        <p:spPr>
          <a:xfrm rot="1483346">
            <a:off x="-57135" y="1500301"/>
            <a:ext cx="6071705" cy="5152388"/>
          </a:xfrm>
          <a:prstGeom prst="ellipse">
            <a:avLst/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5966302" y="4593171"/>
            <a:ext cx="57096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F6F385"/>
                </a:solidFill>
              </a:rPr>
              <a:t>Ciclo</a:t>
            </a:r>
            <a:r>
              <a:rPr lang="en-US" sz="2400" dirty="0">
                <a:solidFill>
                  <a:srgbClr val="F6F385"/>
                </a:solidFill>
              </a:rPr>
              <a:t> C-XVIII Domingo del </a:t>
            </a:r>
            <a:r>
              <a:rPr lang="en-US" sz="2400" dirty="0" err="1">
                <a:solidFill>
                  <a:srgbClr val="F6F385"/>
                </a:solidFill>
              </a:rPr>
              <a:t>Tiempo</a:t>
            </a:r>
            <a:r>
              <a:rPr lang="en-US" sz="2400" dirty="0">
                <a:solidFill>
                  <a:srgbClr val="F6F385"/>
                </a:solidFill>
              </a:rPr>
              <a:t> </a:t>
            </a:r>
            <a:r>
              <a:rPr lang="en-US" sz="2400" dirty="0" err="1">
                <a:solidFill>
                  <a:srgbClr val="F6F385"/>
                </a:solidFill>
              </a:rPr>
              <a:t>Ordinario</a:t>
            </a:r>
            <a:endParaRPr lang="en-US" sz="2400" dirty="0">
              <a:solidFill>
                <a:srgbClr val="F6F385"/>
              </a:solidFill>
            </a:endParaRPr>
          </a:p>
          <a:p>
            <a:endParaRPr lang="en-US" sz="4000" b="1" dirty="0">
              <a:solidFill>
                <a:srgbClr val="F6F385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i="1" dirty="0">
                <a:solidFill>
                  <a:srgbClr val="002060"/>
                </a:solidFill>
              </a:rPr>
              <a:t>Lucas 12, 13-21 </a:t>
            </a:r>
            <a:endParaRPr lang="en-US" sz="40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66302" y="2500916"/>
            <a:ext cx="59631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1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LA VIDA DEL HOMBRE NO DEPENDE DE LA ABUNDANCIA DE BIENES</a:t>
            </a:r>
            <a:endParaRPr lang="en-US" sz="41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5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0038"/>
            <a:ext cx="12056011" cy="1655762"/>
          </a:xfrm>
        </p:spPr>
        <p:txBody>
          <a:bodyPr>
            <a:normAutofit/>
          </a:bodyPr>
          <a:lstStyle/>
          <a:p>
            <a:r>
              <a:rPr lang="es-DO" sz="5400" dirty="0"/>
              <a:t>¿</a:t>
            </a:r>
            <a:r>
              <a:rPr lang="es-ES" sz="5400" dirty="0"/>
              <a:t>Estos niños siembran para la vida eterna? Sí       o No</a:t>
            </a:r>
            <a:endParaRPr lang="en-US" sz="540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919" y="4245153"/>
            <a:ext cx="1593818" cy="144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582" y="1860782"/>
            <a:ext cx="1752745" cy="143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396" y="4185996"/>
            <a:ext cx="1997411" cy="148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120" y="5733333"/>
            <a:ext cx="800830" cy="8136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988" y="3306170"/>
            <a:ext cx="800414" cy="81364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747" y="3295150"/>
            <a:ext cx="800414" cy="81364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146" y="5734907"/>
            <a:ext cx="800414" cy="8136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695" y="5695006"/>
            <a:ext cx="800414" cy="81364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8630" y="864818"/>
            <a:ext cx="800414" cy="81364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70" y="821398"/>
            <a:ext cx="800830" cy="81364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668" y="1865334"/>
            <a:ext cx="1864853" cy="143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206" y="3325102"/>
            <a:ext cx="942849" cy="813644"/>
          </a:xfrm>
          <a:prstGeom prst="rect">
            <a:avLst/>
          </a:prstGeom>
        </p:spPr>
      </p:pic>
      <p:pic>
        <p:nvPicPr>
          <p:cNvPr id="9218" name="Picture 2" descr="3,056 Groseria Vectores, Ilustraciones y Gráficos - 123R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2" y="1862019"/>
            <a:ext cx="1593818" cy="144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336" y="3325102"/>
            <a:ext cx="800830" cy="81364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1"/>
          <a:srcRect b="14825"/>
          <a:stretch/>
        </p:blipFill>
        <p:spPr>
          <a:xfrm>
            <a:off x="9347728" y="4245153"/>
            <a:ext cx="2089305" cy="144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5287" y="5691460"/>
            <a:ext cx="800830" cy="81364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8957" y="1785800"/>
            <a:ext cx="1307781" cy="1466125"/>
          </a:xfrm>
          <a:prstGeom prst="rect">
            <a:avLst/>
          </a:prstGeom>
        </p:spPr>
      </p:pic>
      <p:pic>
        <p:nvPicPr>
          <p:cNvPr id="9220" name="Picture 4" descr="Ilustración de una familia Stickman parada: vector de stock (libre de  regalías) 1175992408 | Shutterstock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b="6134"/>
          <a:stretch/>
        </p:blipFill>
        <p:spPr bwMode="auto">
          <a:xfrm>
            <a:off x="1197465" y="4205037"/>
            <a:ext cx="1813940" cy="148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609" y="284783"/>
            <a:ext cx="11929402" cy="1061281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Autofit/>
            <a:sp3d>
              <a:bevelT w="19050"/>
            </a:sp3d>
          </a:bodyPr>
          <a:lstStyle/>
          <a:p>
            <a:r>
              <a:rPr lang="es-ES" sz="8800" dirty="0">
                <a:solidFill>
                  <a:srgbClr val="002060"/>
                </a:solidFill>
                <a:latin typeface="Broadway" panose="04040905080B02020502" pitchFamily="82" charset="0"/>
              </a:rPr>
              <a:t>Oración</a:t>
            </a:r>
            <a:endParaRPr lang="en-US" sz="880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26941" y="1346064"/>
            <a:ext cx="7737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s-ES" sz="3200" dirty="0">
                <a:solidFill>
                  <a:srgbClr val="002060"/>
                </a:solidFill>
              </a:rPr>
              <a:t>Señor, gracias por obtenernos la vida eterna. Gracias por enseñarnos como amar y como ser felices. Ayúdanos a amarte y a amarnos más todos los días. Ayúdanos a llegar a la Vida Eterna. Amen.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854" y="4712174"/>
            <a:ext cx="7317420" cy="21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6" y="255758"/>
            <a:ext cx="5146951" cy="61577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1042"/>
          <a:stretch/>
        </p:blipFill>
        <p:spPr>
          <a:xfrm>
            <a:off x="6281222" y="255758"/>
            <a:ext cx="5230523" cy="61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-10857" y="-20711"/>
            <a:ext cx="9101796" cy="61155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algn="l"/>
            <a:r>
              <a:rPr lang="es-ES" sz="3800" b="1" dirty="0"/>
              <a:t>Canción: </a:t>
            </a:r>
            <a:r>
              <a:rPr lang="es-ES" sz="3800" dirty="0"/>
              <a:t>Amar unos a otros, Leo Chinga / </a:t>
            </a:r>
            <a:r>
              <a:rPr lang="es-ES" sz="3800" dirty="0">
                <a:hlinkClick r:id="rId4"/>
              </a:rPr>
              <a:t>https://youtu.be/SEsgYabIztk</a:t>
            </a:r>
            <a:endParaRPr lang="es-ES" sz="3800" dirty="0"/>
          </a:p>
          <a:p>
            <a:pPr algn="l"/>
            <a:endParaRPr lang="en-US" dirty="0"/>
          </a:p>
        </p:txBody>
      </p:sp>
      <p:pic>
        <p:nvPicPr>
          <p:cNvPr id="7" name="SEsgYabIzt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600" y="590843"/>
            <a:ext cx="11988800" cy="60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2" y="249701"/>
            <a:ext cx="6187339" cy="6358597"/>
          </a:xfrm>
          <a:ln w="127000">
            <a:solidFill>
              <a:srgbClr val="F6F385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En aquel tiempo, hallándose Jesús en medio de una multitud, un hombre le dijo: “Maestro, dile a mi hermano que comparta conmigo la herencia”. </a:t>
            </a:r>
          </a:p>
          <a:p>
            <a:pPr marL="0" indent="0" algn="just">
              <a:buNone/>
            </a:pPr>
            <a:endParaRPr lang="es-ES" sz="2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Pero Jesús le contestó: “Amigo, ¿quién me ha puesto como juez en la distribución de herencias?” </a:t>
            </a:r>
          </a:p>
          <a:p>
            <a:pPr marL="0" indent="0">
              <a:buNone/>
            </a:pPr>
            <a:endParaRPr lang="es-ES" sz="2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Y dirigiéndose a la multitud, dijo: “Eviten toda clase de avaricia, porque la vida del hombre no depende de la abundancia de los bienes que posea”.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60" y="249701"/>
            <a:ext cx="5428571" cy="313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61" y="3492500"/>
            <a:ext cx="5428570" cy="311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7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2" y="249701"/>
            <a:ext cx="6366930" cy="6358597"/>
          </a:xfrm>
          <a:ln w="127000">
            <a:solidFill>
              <a:srgbClr val="F6F385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352" y="186013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Después les propuso esta parábola: “Un hombre rico obtuvo una gran cosecha y se puso a pensar: ¿Qué haré, porque no tengo ya en dónde almacenar la cosecha?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34" y="2078501"/>
            <a:ext cx="5038343" cy="463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2" y="249701"/>
            <a:ext cx="6187339" cy="6358597"/>
          </a:xfrm>
          <a:ln w="127000">
            <a:solidFill>
              <a:srgbClr val="F6F385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Ya sé lo que voy a hacer: Entonces podré decirme: Ya tienes bienes acumulados para muchos años; descansa, come, bebe y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dáte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 la buena vida’.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43" y="160904"/>
            <a:ext cx="3658560" cy="33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323" y="3310906"/>
            <a:ext cx="3552324" cy="339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02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2" y="249701"/>
            <a:ext cx="6187339" cy="6358597"/>
          </a:xfrm>
          <a:ln w="127000">
            <a:solidFill>
              <a:srgbClr val="F6F385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Pero Dios le dijo: ‘¡Insensato! Esta misma noche vas a morir. ¿Para quién serán todos tus bienes?’ Lo mismo le pasa al que amontona riquezas para sí mismo y no se hace rico de lo que vale ante Dios”. </a:t>
            </a: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439"/>
          <a:stretch/>
        </p:blipFill>
        <p:spPr>
          <a:xfrm rot="327730">
            <a:off x="6805367" y="1738292"/>
            <a:ext cx="4779890" cy="479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703361" y="5996226"/>
            <a:ext cx="49389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PALABRA DEL SEÑOR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"/>
            <a:ext cx="12192000" cy="68373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9085" y="2808390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Broadway" panose="04040905080B02020502" pitchFamily="82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213342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2019" y="367409"/>
            <a:ext cx="8636377" cy="1029648"/>
          </a:xfrm>
        </p:spPr>
        <p:txBody>
          <a:bodyPr>
            <a:normAutofit/>
          </a:bodyPr>
          <a:lstStyle/>
          <a:p>
            <a:pPr algn="just"/>
            <a:r>
              <a:rPr lang="es-ES" sz="3200" dirty="0">
                <a:solidFill>
                  <a:srgbClr val="002060"/>
                </a:solidFill>
              </a:rPr>
              <a:t>Jesús dice: la vida del hombre no depende de la abundancia de los bienes, ¿Qué significa esto?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6377332" y="1675447"/>
            <a:ext cx="4804142" cy="171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r>
              <a:rPr lang="es-ES" dirty="0"/>
              <a:t>Jesús sabe que lo más importante es llegar a la vida eterna, no almacenar muchos materiales</a:t>
            </a:r>
            <a:endParaRPr lang="en-US" dirty="0"/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1082019" y="3690023"/>
            <a:ext cx="4804142" cy="11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>
                <a:solidFill>
                  <a:srgbClr val="002060"/>
                </a:solidFill>
              </a:rPr>
              <a:t>¿Como llegamos a la vida eterna?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Marcador de contenido 1"/>
          <p:cNvSpPr txBox="1">
            <a:spLocks/>
          </p:cNvSpPr>
          <p:nvPr/>
        </p:nvSpPr>
        <p:spPr>
          <a:xfrm>
            <a:off x="6377332" y="4556715"/>
            <a:ext cx="4804142" cy="63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Amando a Dios y amando al prójimo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61" y="1536427"/>
            <a:ext cx="2947648" cy="201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507" y="4147965"/>
            <a:ext cx="3380240" cy="230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9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823" y="288774"/>
            <a:ext cx="5682162" cy="601672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¿Cómo podemos amar a Dios?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149629" y="3352659"/>
            <a:ext cx="3056318" cy="681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 Narrow" panose="020B0606020202030204" pitchFamily="34" charset="0"/>
              </a:rPr>
              <a:t>Pasando tiempo con Él orando y en misa.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5699611" y="5064296"/>
            <a:ext cx="4804142" cy="90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Compartiendo nuestro tiempo y cosas, ayudando y siendo amables.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88823" y="4103593"/>
            <a:ext cx="5682162" cy="60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/>
              <a:t>¿Cómo amamos al prójimo?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3" y="890445"/>
            <a:ext cx="2777931" cy="23614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979" y="890446"/>
            <a:ext cx="1950573" cy="2361480"/>
          </a:xfrm>
          <a:prstGeom prst="rect">
            <a:avLst/>
          </a:prstGeom>
        </p:spPr>
      </p:pic>
      <p:pic>
        <p:nvPicPr>
          <p:cNvPr id="4100" name="Picture 4" descr="Catholic.net - ¿Niños adoradores del Santísim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77" y="890445"/>
            <a:ext cx="2480659" cy="22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1"/>
          <p:cNvSpPr txBox="1">
            <a:spLocks/>
          </p:cNvSpPr>
          <p:nvPr/>
        </p:nvSpPr>
        <p:spPr>
          <a:xfrm>
            <a:off x="6038473" y="3246420"/>
            <a:ext cx="3056318" cy="681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 Narrow" panose="020B0606020202030204" pitchFamily="34" charset="0"/>
              </a:rPr>
              <a:t>A</a:t>
            </a:r>
            <a:r>
              <a:rPr lang="es-ES" dirty="0"/>
              <a:t>dorándolo en el Santísimo Sacramento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3674957" y="3314263"/>
            <a:ext cx="3056318" cy="68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latin typeface="Arial Narrow" panose="020B0606020202030204" pitchFamily="34" charset="0"/>
              </a:rPr>
              <a:t>L</a:t>
            </a:r>
            <a:r>
              <a:rPr lang="es-ES" dirty="0"/>
              <a:t>eyendo la biblia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Marcador de contenido 1"/>
          <p:cNvSpPr txBox="1">
            <a:spLocks/>
          </p:cNvSpPr>
          <p:nvPr/>
        </p:nvSpPr>
        <p:spPr>
          <a:xfrm>
            <a:off x="9249782" y="3246420"/>
            <a:ext cx="2622395" cy="681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Obedeciendo sus mandamientos.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791" y="742609"/>
            <a:ext cx="2818796" cy="25072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945" y="4718835"/>
            <a:ext cx="3050067" cy="18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"/>
            <a:ext cx="12192000" cy="68373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9085" y="2808390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Broadway" panose="04040905080B02020502" pitchFamily="82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3147980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48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Arial Rounded MT Bold</vt:lpstr>
      <vt:lpstr>Bernard MT Condensed</vt:lpstr>
      <vt:lpstr>Broadway</vt:lpstr>
      <vt:lpstr>Calibri</vt:lpstr>
      <vt:lpstr>Calibri Light</vt:lpstr>
      <vt:lpstr>Cooper Black</vt:lpstr>
      <vt:lpstr>Tema de Office</vt:lpstr>
      <vt:lpstr>Ministerio Amigos 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 de Jesús y María</dc:title>
  <dc:creator>Maria Varona</dc:creator>
  <cp:lastModifiedBy>Maria Varona</cp:lastModifiedBy>
  <cp:revision>1</cp:revision>
  <dcterms:modified xsi:type="dcterms:W3CDTF">2022-07-23T14:00:59Z</dcterms:modified>
</cp:coreProperties>
</file>