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56" r:id="rId2"/>
    <p:sldId id="319" r:id="rId3"/>
    <p:sldId id="258" r:id="rId4"/>
    <p:sldId id="309" r:id="rId5"/>
    <p:sldId id="308" r:id="rId6"/>
    <p:sldId id="260" r:id="rId7"/>
    <p:sldId id="278" r:id="rId8"/>
    <p:sldId id="263" r:id="rId9"/>
    <p:sldId id="262" r:id="rId10"/>
    <p:sldId id="284" r:id="rId11"/>
    <p:sldId id="279" r:id="rId12"/>
    <p:sldId id="310" r:id="rId13"/>
    <p:sldId id="311" r:id="rId14"/>
    <p:sldId id="312" r:id="rId15"/>
    <p:sldId id="313" r:id="rId16"/>
    <p:sldId id="314" r:id="rId17"/>
    <p:sldId id="315" r:id="rId18"/>
    <p:sldId id="316" r:id="rId19"/>
    <p:sldId id="317" r:id="rId20"/>
    <p:sldId id="318" r:id="rId21"/>
    <p:sldId id="267" r:id="rId22"/>
    <p:sldId id="281" r:id="rId23"/>
    <p:sldId id="305" r:id="rId24"/>
    <p:sldId id="266" r:id="rId25"/>
    <p:sldId id="283" r:id="rId26"/>
    <p:sldId id="272" r:id="rId27"/>
  </p:sldIdLst>
  <p:sldSz cx="12192000" cy="6858000"/>
  <p:notesSz cx="6858000" cy="9144000"/>
  <p:embeddedFontLst>
    <p:embeddedFont>
      <p:font typeface="Amaranth" panose="020B0604020202020204" charset="0"/>
      <p:regular r:id="rId30"/>
      <p:bold r:id="rId31"/>
      <p:italic r:id="rId32"/>
      <p:boldItalic r:id="rId33"/>
    </p:embeddedFont>
    <p:embeddedFont>
      <p:font typeface="Arial Black" panose="020B0A04020102020204" pitchFamily="34" charset="0"/>
      <p:bold r:id="rId34"/>
    </p:embeddedFont>
    <p:embeddedFont>
      <p:font typeface="Arima Madurai" panose="00000500000000000000" charset="0"/>
      <p:regular r:id="rId35"/>
    </p:embeddedFont>
    <p:embeddedFont>
      <p:font typeface="Arima Madurai Black" panose="00000A00000000000000" charset="0"/>
      <p:bold r:id="rId36"/>
    </p:embeddedFont>
    <p:embeddedFont>
      <p:font typeface="Euphemia" panose="020B0503040102020104" pitchFamily="3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884"/>
    <a:srgbClr val="4F2270"/>
    <a:srgbClr val="DAB3EF"/>
    <a:srgbClr val="B41A1B"/>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240" y="96"/>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9/12/2022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9/12/2022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9/12/2022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9/12/2022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9/12/2022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9/12/2022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9/12/2022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9/12/2022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9/12/2022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9/12/2022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9/12/2022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9/12/2022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9/12/2022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9/12/2022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85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0618" y="376204"/>
            <a:ext cx="9080500" cy="891487"/>
          </a:xfrm>
        </p:spPr>
        <p:txBody>
          <a:bodyPr>
            <a:noAutofit/>
          </a:bodyPr>
          <a:lstStyle/>
          <a:p>
            <a:pPr>
              <a:lnSpc>
                <a:spcPct val="150000"/>
              </a:lnSpc>
              <a:spcBef>
                <a:spcPts val="1200"/>
              </a:spcBef>
            </a:pPr>
            <a:r>
              <a:rPr lang="en-US" sz="32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Amigos de </a:t>
            </a:r>
            <a:r>
              <a:rPr lang="en-US" sz="3200" b="1" dirty="0" err="1">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Jesús</a:t>
            </a:r>
            <a:r>
              <a:rPr lang="en-US" sz="32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 y María</a:t>
            </a:r>
          </a:p>
        </p:txBody>
      </p:sp>
      <p:sp>
        <p:nvSpPr>
          <p:cNvPr id="4" name="Rectángulo 3"/>
          <p:cNvSpPr/>
          <p:nvPr/>
        </p:nvSpPr>
        <p:spPr>
          <a:xfrm>
            <a:off x="64656" y="5024579"/>
            <a:ext cx="12044217" cy="1749136"/>
          </a:xfrm>
          <a:prstGeom prst="rect">
            <a:avLst/>
          </a:prstGeom>
          <a:solidFill>
            <a:schemeClr val="accent3">
              <a:lumMod val="75000"/>
              <a:alpha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83127" y="5092378"/>
            <a:ext cx="12044217" cy="1483074"/>
          </a:xfrm>
        </p:spPr>
        <p:txBody>
          <a:bodyPr>
            <a:noAutofit/>
          </a:bodyPr>
          <a:lstStyle/>
          <a:p>
            <a:pPr algn="ctr">
              <a:lnSpc>
                <a:spcPct val="100000"/>
              </a:lnSpc>
            </a:pPr>
            <a:r>
              <a:rPr lang="en-U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Ciclo</a:t>
            </a:r>
            <a:r>
              <a:rPr lang="en-U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 C - XXV Domingo de </a:t>
            </a:r>
            <a:r>
              <a:rPr lang="en-U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Tiempo</a:t>
            </a:r>
            <a:r>
              <a:rPr lang="en-U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 </a:t>
            </a:r>
            <a:r>
              <a:rPr lang="en-U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Ordinario</a:t>
            </a:r>
            <a:endParaRPr lang="en-U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endParaRPr>
          </a:p>
          <a:p>
            <a:pPr algn="ctr">
              <a:lnSpc>
                <a:spcPct val="100000"/>
              </a:lnSpc>
            </a:pP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No pueden servir a Dios y al dinero</a:t>
            </a:r>
          </a:p>
          <a:p>
            <a:pPr algn="ctr">
              <a:lnSpc>
                <a:spcPct val="100000"/>
              </a:lnSpc>
            </a:pP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Lucas 16, 10-13</a:t>
            </a:r>
            <a:endParaRPr lang="en-U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86C57C7-E7D9-47BF-A374-5CBF56D1D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145" y="1617091"/>
            <a:ext cx="5615709" cy="3488548"/>
          </a:xfrm>
          <a:prstGeom prst="rect">
            <a:avLst/>
          </a:prstGeom>
        </p:spPr>
      </p:pic>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¿Si cumplen con estas responsabilidades, </a:t>
            </a:r>
          </a:p>
          <a:p>
            <a:pPr marL="45720" indent="0" algn="ctr">
              <a:lnSpc>
                <a:spcPct val="100000"/>
              </a:lnSpc>
              <a:buNone/>
            </a:pPr>
            <a:r>
              <a:rPr lang="es-ES" sz="2700" b="1" i="1" dirty="0">
                <a:solidFill>
                  <a:schemeClr val="accent3">
                    <a:lumMod val="50000"/>
                  </a:schemeClr>
                </a:solidFill>
                <a:latin typeface="Arima Madurai" panose="00000500000000000000" pitchFamily="50" charset="0"/>
                <a:cs typeface="Arima Madurai" panose="00000500000000000000" pitchFamily="50" charset="0"/>
              </a:rPr>
              <a:t>¿qué pasa?</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84228" y="2559212"/>
            <a:ext cx="3983866"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800" b="1" dirty="0">
                <a:latin typeface="Arima Madurai" panose="00000500000000000000" pitchFamily="50" charset="0"/>
                <a:cs typeface="Arima Madurai" panose="00000500000000000000" pitchFamily="50" charset="0"/>
              </a:rPr>
              <a:t>sus padres y maestros se ponen contentos y confían más en ustedes para hacer otras cosas.</a:t>
            </a:r>
            <a:endParaRPr lang="es-PE" sz="2800" b="1" dirty="0">
              <a:latin typeface="Arima Madurai" panose="00000500000000000000" pitchFamily="50" charset="0"/>
              <a:cs typeface="Arima Madurai" panose="00000500000000000000" pitchFamily="50" charset="0"/>
            </a:endParaRPr>
          </a:p>
        </p:txBody>
      </p:sp>
      <p:pic>
        <p:nvPicPr>
          <p:cNvPr id="3" name="Marcador de contenido 2">
            <a:extLst>
              <a:ext uri="{FF2B5EF4-FFF2-40B4-BE49-F238E27FC236}">
                <a16:creationId xmlns:a16="http://schemas.microsoft.com/office/drawing/2014/main" id="{2A56DC05-9530-4AC5-B9E1-3B11E9601A3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64337" y="1600200"/>
            <a:ext cx="4259752" cy="4114800"/>
          </a:xfrm>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s-ES" sz="2700" b="1" i="1" dirty="0">
                <a:solidFill>
                  <a:schemeClr val="accent3">
                    <a:lumMod val="50000"/>
                  </a:schemeClr>
                </a:solidFill>
                <a:latin typeface="Arima Madurai" panose="00000500000000000000" pitchFamily="50" charset="0"/>
                <a:cs typeface="Arima Madurai" panose="00000500000000000000" pitchFamily="50" charset="0"/>
              </a:rPr>
              <a:t>¿Qué pasa si no cumplen?</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1143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823937" y="2790121"/>
            <a:ext cx="3983866"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800" b="1" dirty="0">
                <a:latin typeface="Arima Madurai" panose="00000500000000000000" pitchFamily="50" charset="0"/>
                <a:cs typeface="Arima Madurai" panose="00000500000000000000" pitchFamily="50" charset="0"/>
              </a:rPr>
              <a:t>Se enojan o entristecen y no les confían más cosas.</a:t>
            </a:r>
            <a:endParaRPr lang="es-PE" sz="2800" b="1" dirty="0">
              <a:latin typeface="Arima Madurai" panose="00000500000000000000" pitchFamily="50" charset="0"/>
              <a:cs typeface="Arima Madurai" panose="00000500000000000000" pitchFamily="50" charset="0"/>
            </a:endParaRPr>
          </a:p>
        </p:txBody>
      </p:sp>
      <p:pic>
        <p:nvPicPr>
          <p:cNvPr id="3" name="Imagen 2">
            <a:extLst>
              <a:ext uri="{FF2B5EF4-FFF2-40B4-BE49-F238E27FC236}">
                <a16:creationId xmlns:a16="http://schemas.microsoft.com/office/drawing/2014/main" id="{078EFE6E-5B23-4996-B4FA-43AC85B6C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838" y="1025562"/>
            <a:ext cx="2156184" cy="5233601"/>
          </a:xfrm>
          <a:prstGeom prst="rect">
            <a:avLst/>
          </a:prstGeom>
        </p:spPr>
      </p:pic>
    </p:spTree>
    <p:extLst>
      <p:ext uri="{BB962C8B-B14F-4D97-AF65-F5344CB8AC3E}">
        <p14:creationId xmlns:p14="http://schemas.microsoft.com/office/powerpoint/2010/main" val="56910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6"/>
            <a:ext cx="7861300" cy="2992939"/>
          </a:xfrm>
        </p:spPr>
        <p:txBody>
          <a:bodyPr>
            <a:normAutofit/>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Jesús habla que, si alguien no es fiel administrando el dinero, no le confiará los bienes verdaderos. </a:t>
            </a:r>
          </a:p>
          <a:p>
            <a:pPr marL="45720" indent="0" algn="ctr">
              <a:lnSpc>
                <a:spcPct val="100000"/>
              </a:lnSpc>
              <a:buNone/>
            </a:pPr>
            <a:r>
              <a:rPr lang="es-ES" sz="2700" b="1" i="1" dirty="0">
                <a:solidFill>
                  <a:schemeClr val="accent3">
                    <a:lumMod val="50000"/>
                  </a:schemeClr>
                </a:solidFill>
                <a:latin typeface="Arima Madurai" panose="00000500000000000000" pitchFamily="50" charset="0"/>
                <a:cs typeface="Arima Madurai" panose="00000500000000000000" pitchFamily="50" charset="0"/>
              </a:rPr>
              <a:t>¿Cuáles son los bienes verdaderos que Dios quiere confiarnos?</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9320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84228" y="2559212"/>
            <a:ext cx="3983866"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800" b="1" dirty="0">
                <a:latin typeface="Arima Madurai" panose="00000500000000000000" pitchFamily="50" charset="0"/>
                <a:cs typeface="Arima Madurai" panose="00000500000000000000" pitchFamily="50" charset="0"/>
              </a:rPr>
              <a:t>Su Espíritu Santo con todos sus dones y frutos para servir al hombre y a la Iglesia dando gloria a Dios.</a:t>
            </a:r>
            <a:endParaRPr lang="es-PE" sz="2800" b="1" dirty="0">
              <a:latin typeface="Arima Madurai" panose="00000500000000000000" pitchFamily="50" charset="0"/>
              <a:cs typeface="Arima Madurai" panose="00000500000000000000" pitchFamily="50" charset="0"/>
            </a:endParaRPr>
          </a:p>
        </p:txBody>
      </p:sp>
      <p:pic>
        <p:nvPicPr>
          <p:cNvPr id="3" name="Marcador de contenido 2">
            <a:extLst>
              <a:ext uri="{FF2B5EF4-FFF2-40B4-BE49-F238E27FC236}">
                <a16:creationId xmlns:a16="http://schemas.microsoft.com/office/drawing/2014/main" id="{E7B0412B-A4F4-454A-9EDA-CB6EAB3781D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28045"/>
          <a:stretch/>
        </p:blipFill>
        <p:spPr>
          <a:xfrm>
            <a:off x="1029259" y="2093912"/>
            <a:ext cx="5917209" cy="3290887"/>
          </a:xfrm>
          <a:prstGeom prst="flowChartDocumen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14438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fontScale="92500"/>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 Jesús dice: Con el dinero… gánense amigos que, cuando ustedes mueran, los reciban en el cielo. </a:t>
            </a:r>
          </a:p>
          <a:p>
            <a:pPr marL="45720" indent="0" algn="ctr">
              <a:lnSpc>
                <a:spcPct val="100000"/>
              </a:lnSpc>
              <a:buNone/>
            </a:pPr>
            <a:r>
              <a:rPr lang="es-ES" sz="2700" b="1" i="1" dirty="0">
                <a:solidFill>
                  <a:schemeClr val="accent3">
                    <a:lumMod val="50000"/>
                  </a:schemeClr>
                </a:solidFill>
                <a:latin typeface="Arima Madurai" panose="00000500000000000000" pitchFamily="50" charset="0"/>
                <a:cs typeface="Arima Madurai" panose="00000500000000000000" pitchFamily="50" charset="0"/>
              </a:rPr>
              <a:t>¿Qué quiere decirnos?</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40807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121972" y="2734703"/>
            <a:ext cx="4262827" cy="294566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800" b="1" dirty="0">
                <a:latin typeface="Arima Madurai" panose="00000500000000000000" pitchFamily="50" charset="0"/>
                <a:cs typeface="Arima Madurai" panose="00000500000000000000" pitchFamily="50" charset="0"/>
              </a:rPr>
              <a:t>Ayudando al necesitado, a la Iglesia, a la familia con acciones u oraciones, ganamos amigos que se han ido al Cielo.</a:t>
            </a:r>
            <a:endParaRPr lang="es-PE" sz="2800" b="1" dirty="0">
              <a:latin typeface="Arima Madurai" panose="00000500000000000000" pitchFamily="50" charset="0"/>
              <a:cs typeface="Arima Madurai" panose="00000500000000000000" pitchFamily="50" charset="0"/>
            </a:endParaRPr>
          </a:p>
        </p:txBody>
      </p:sp>
      <p:pic>
        <p:nvPicPr>
          <p:cNvPr id="3" name="Marcador de contenido 2">
            <a:extLst>
              <a:ext uri="{FF2B5EF4-FFF2-40B4-BE49-F238E27FC236}">
                <a16:creationId xmlns:a16="http://schemas.microsoft.com/office/drawing/2014/main" id="{088E52C8-D44B-4FE0-A477-127D984244D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49407" y="1895475"/>
            <a:ext cx="3947636"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4124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6"/>
            <a:ext cx="7861300" cy="2992939"/>
          </a:xfrm>
        </p:spPr>
        <p:txBody>
          <a:bodyPr>
            <a:normAutofit/>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¿Si no amamos a Dios y hacemos el dinero nuestro Dios, que pasa?</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5216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6908799" y="2559212"/>
            <a:ext cx="4812145"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s-ES" sz="2800" b="1" dirty="0">
                <a:latin typeface="Arima Madurai" panose="00000500000000000000" pitchFamily="50" charset="0"/>
                <a:cs typeface="Arima Madurai" panose="00000500000000000000" pitchFamily="50" charset="0"/>
              </a:rPr>
              <a:t>Nos llenamos de avaricia y hacemos cualquier cosa para tener más dinero: robar, mentir…</a:t>
            </a:r>
            <a:endParaRPr lang="es-PE" sz="2800" b="1" dirty="0">
              <a:latin typeface="Arima Madurai" panose="00000500000000000000" pitchFamily="50" charset="0"/>
              <a:cs typeface="Arima Madurai" panose="00000500000000000000" pitchFamily="50" charset="0"/>
            </a:endParaRPr>
          </a:p>
        </p:txBody>
      </p:sp>
      <p:pic>
        <p:nvPicPr>
          <p:cNvPr id="9" name="Marcador de contenido 8">
            <a:extLst>
              <a:ext uri="{FF2B5EF4-FFF2-40B4-BE49-F238E27FC236}">
                <a16:creationId xmlns:a16="http://schemas.microsoft.com/office/drawing/2014/main" id="{7CB9BF88-D447-46E5-B25B-B4D063EAFCE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94176" y="1603472"/>
            <a:ext cx="4572000" cy="3905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421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9389" y="2913206"/>
            <a:ext cx="4978400" cy="3563794"/>
          </a:xfrm>
        </p:spPr>
        <p:txBody>
          <a:bodyPr>
            <a:normAutofit/>
          </a:bodyPr>
          <a:lstStyle/>
          <a:p>
            <a:pPr marL="45720" indent="0" algn="ctr">
              <a:lnSpc>
                <a:spcPct val="120000"/>
              </a:lnSpc>
              <a:spcBef>
                <a:spcPts val="0"/>
              </a:spcBef>
              <a:buNone/>
            </a:pPr>
            <a:r>
              <a:rPr lang="es-ES" sz="1900" dirty="0"/>
              <a:t>En aquel tiempo, Jesús dijo a sus discípulos: “Había una vez un hombre rico que tenía un administrador, el cual fue </a:t>
            </a:r>
          </a:p>
          <a:p>
            <a:pPr marL="45720" indent="0" algn="ctr">
              <a:lnSpc>
                <a:spcPct val="120000"/>
              </a:lnSpc>
              <a:spcBef>
                <a:spcPts val="0"/>
              </a:spcBef>
              <a:buNone/>
            </a:pPr>
            <a:r>
              <a:rPr lang="es-ES" sz="1900" dirty="0"/>
              <a:t>acusado ante él de haberle malgastado sus bienes. Lo llamó y le dijo: ‘¿Es cierto lo que me han dicho de ti? Dame </a:t>
            </a:r>
          </a:p>
          <a:p>
            <a:pPr marL="45720" indent="0" algn="ctr">
              <a:lnSpc>
                <a:spcPct val="120000"/>
              </a:lnSpc>
              <a:spcBef>
                <a:spcPts val="0"/>
              </a:spcBef>
              <a:buNone/>
            </a:pPr>
            <a:r>
              <a:rPr lang="es-ES" sz="1900" dirty="0"/>
              <a:t>cuenta de tu trabajo, porque en adelante ya no serás administrador’. </a:t>
            </a:r>
            <a:endParaRPr lang="es-PE" sz="1900" b="1" dirty="0"/>
          </a:p>
        </p:txBody>
      </p:sp>
      <p:sp>
        <p:nvSpPr>
          <p:cNvPr id="7" name="Rectángulo 6">
            <a:extLst>
              <a:ext uri="{FF2B5EF4-FFF2-40B4-BE49-F238E27FC236}">
                <a16:creationId xmlns:a16="http://schemas.microsoft.com/office/drawing/2014/main" id="{7CAE6959-4475-4962-AA67-40E97195A49D}"/>
              </a:ext>
            </a:extLst>
          </p:cNvPr>
          <p:cNvSpPr/>
          <p:nvPr/>
        </p:nvSpPr>
        <p:spPr>
          <a:xfrm>
            <a:off x="2341140" y="1054053"/>
            <a:ext cx="7905626" cy="707886"/>
          </a:xfrm>
          <a:prstGeom prst="rect">
            <a:avLst/>
          </a:prstGeom>
          <a:noFill/>
        </p:spPr>
        <p:txBody>
          <a:bodyPr wrap="none" lIns="91440" tIns="45720" rIns="91440" bIns="45720">
            <a:spAutoFit/>
          </a:bodyPr>
          <a:lstStyle/>
          <a:p>
            <a:pPr algn="ctr"/>
            <a:r>
              <a:rPr lang="es-ES" sz="4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No pueden servir a Dios y al dinero</a:t>
            </a:r>
          </a:p>
        </p:txBody>
      </p:sp>
      <p:sp>
        <p:nvSpPr>
          <p:cNvPr id="6" name="CuadroTexto 5">
            <a:extLst>
              <a:ext uri="{FF2B5EF4-FFF2-40B4-BE49-F238E27FC236}">
                <a16:creationId xmlns:a16="http://schemas.microsoft.com/office/drawing/2014/main" id="{9705172E-8FDB-47FB-AF91-1BC09B39AD00}"/>
              </a:ext>
            </a:extLst>
          </p:cNvPr>
          <p:cNvSpPr txBox="1"/>
          <p:nvPr/>
        </p:nvSpPr>
        <p:spPr>
          <a:xfrm>
            <a:off x="1620940" y="2470743"/>
            <a:ext cx="3849189" cy="338554"/>
          </a:xfrm>
          <a:prstGeom prst="rect">
            <a:avLst/>
          </a:prstGeom>
          <a:noFill/>
        </p:spPr>
        <p:txBody>
          <a:bodyPr wrap="square" rtlCol="0">
            <a:spAutoFit/>
          </a:bodyPr>
          <a:lstStyle/>
          <a:p>
            <a:pPr algn="ctr"/>
            <a:r>
              <a:rPr lang="es-PE" sz="1600" b="1" dirty="0"/>
              <a:t>Lucas 16, 10-13</a:t>
            </a:r>
          </a:p>
        </p:txBody>
      </p:sp>
      <p:pic>
        <p:nvPicPr>
          <p:cNvPr id="3" name="Imagen 2">
            <a:extLst>
              <a:ext uri="{FF2B5EF4-FFF2-40B4-BE49-F238E27FC236}">
                <a16:creationId xmlns:a16="http://schemas.microsoft.com/office/drawing/2014/main" id="{9AA362C3-4221-4BFF-AC8E-E43C987CD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953" y="3018365"/>
            <a:ext cx="4978401" cy="2489201"/>
          </a:xfrm>
          <a:prstGeom prst="rect">
            <a:avLst/>
          </a:prstGeom>
          <a:ln>
            <a:noFill/>
          </a:ln>
          <a:effectLst>
            <a:softEdge rad="112500"/>
          </a:effectLst>
        </p:spPr>
      </p:pic>
    </p:spTree>
    <p:extLst>
      <p:ext uri="{BB962C8B-B14F-4D97-AF65-F5344CB8AC3E}">
        <p14:creationId xmlns:p14="http://schemas.microsoft.com/office/powerpoint/2010/main" val="1110768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100282" y="2373386"/>
            <a:ext cx="4903355" cy="2992939"/>
          </a:xfrm>
        </p:spPr>
        <p:txBody>
          <a:bodyPr>
            <a:normAutofit/>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¿Llegamos al Cielo con mucho dinero? ¿Llegamos al Cielo con el Espíritu Santo en nuestro corazón? </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pic>
        <p:nvPicPr>
          <p:cNvPr id="4" name="Imagen 3">
            <a:extLst>
              <a:ext uri="{FF2B5EF4-FFF2-40B4-BE49-F238E27FC236}">
                <a16:creationId xmlns:a16="http://schemas.microsoft.com/office/drawing/2014/main" id="{396A9D2E-F716-40B0-8449-706671E9F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708" y="1408195"/>
            <a:ext cx="4903355" cy="3958130"/>
          </a:xfrm>
          <a:prstGeom prst="rect">
            <a:avLst/>
          </a:prstGeom>
          <a:solidFill>
            <a:srgbClr val="FFFFFF">
              <a:shade val="85000"/>
            </a:srgbClr>
          </a:solidFill>
          <a:ln w="190500"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7920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ACTIVIDADES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A3825457-A881-4B7E-8ADA-14B7B6AB8E5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15492" y="2202178"/>
            <a:ext cx="6483926" cy="35922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Marcador de contenido 2">
            <a:extLst>
              <a:ext uri="{FF2B5EF4-FFF2-40B4-BE49-F238E27FC236}">
                <a16:creationId xmlns:a16="http://schemas.microsoft.com/office/drawing/2014/main" id="{DEB79267-FFB4-401E-BB34-0CBDEFD9166B}"/>
              </a:ext>
            </a:extLst>
          </p:cNvPr>
          <p:cNvSpPr>
            <a:spLocks noGrp="1"/>
          </p:cNvSpPr>
          <p:nvPr>
            <p:ph sz="half" idx="1"/>
          </p:nvPr>
        </p:nvSpPr>
        <p:spPr>
          <a:xfrm>
            <a:off x="2165350" y="705708"/>
            <a:ext cx="7861300" cy="2992939"/>
          </a:xfrm>
        </p:spPr>
        <p:txBody>
          <a:bodyPr>
            <a:normAutofit/>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Colorear</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399458" y="1747213"/>
            <a:ext cx="7786256" cy="52832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En aquel tiempo, Jesús dijo a sus discípulos: El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que es fiel en las cosas ________, también es fiel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en las ________; y el que es infiel en las cosas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___________, también es infiel en las _______. Si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ustedes no son fieles administradores del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______, tan lleno de injusticias, ¿quién les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confiará los bienes ___________? Y si no han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sido fieles en lo que no es de ustedes, ¿quién les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confiará lo que sí es de ustedes? No hay criado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que pueda _______ a dos amos, pues odiará a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uno y amará al otro, o se apegará al primero y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despreciará al segundo. En resumen, no pueden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ustedes servir a ______ y al _________’’.</a:t>
            </a:r>
            <a:endParaRPr lang="es-PE" sz="1800" b="1" dirty="0">
              <a:latin typeface="Arima Madurai" panose="00000500000000000000" pitchFamily="50" charset="0"/>
              <a:cs typeface="Arima Madurai" panose="00000500000000000000" pitchFamily="50" charset="0"/>
            </a:endParaRPr>
          </a:p>
        </p:txBody>
      </p:sp>
      <p:sp>
        <p:nvSpPr>
          <p:cNvPr id="3" name="CuadroTexto 2">
            <a:extLst>
              <a:ext uri="{FF2B5EF4-FFF2-40B4-BE49-F238E27FC236}">
                <a16:creationId xmlns:a16="http://schemas.microsoft.com/office/drawing/2014/main" id="{79586CDD-A930-4404-BC2A-94258666FDB2}"/>
              </a:ext>
            </a:extLst>
          </p:cNvPr>
          <p:cNvSpPr txBox="1"/>
          <p:nvPr/>
        </p:nvSpPr>
        <p:spPr>
          <a:xfrm>
            <a:off x="4292586" y="2091267"/>
            <a:ext cx="872067"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pequeñas</a:t>
            </a:r>
          </a:p>
        </p:txBody>
      </p:sp>
      <p:sp>
        <p:nvSpPr>
          <p:cNvPr id="6" name="CuadroTexto 5">
            <a:extLst>
              <a:ext uri="{FF2B5EF4-FFF2-40B4-BE49-F238E27FC236}">
                <a16:creationId xmlns:a16="http://schemas.microsoft.com/office/drawing/2014/main" id="{1669A7D5-473C-4A8D-BF6F-D04A3230E7F9}"/>
              </a:ext>
            </a:extLst>
          </p:cNvPr>
          <p:cNvSpPr txBox="1"/>
          <p:nvPr/>
        </p:nvSpPr>
        <p:spPr>
          <a:xfrm>
            <a:off x="2658519" y="2446867"/>
            <a:ext cx="872067"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grandes</a:t>
            </a:r>
          </a:p>
        </p:txBody>
      </p:sp>
      <p:sp>
        <p:nvSpPr>
          <p:cNvPr id="7" name="CuadroTexto 6">
            <a:extLst>
              <a:ext uri="{FF2B5EF4-FFF2-40B4-BE49-F238E27FC236}">
                <a16:creationId xmlns:a16="http://schemas.microsoft.com/office/drawing/2014/main" id="{E2164B8C-8691-4064-8CB4-BC989778A19F}"/>
              </a:ext>
            </a:extLst>
          </p:cNvPr>
          <p:cNvSpPr txBox="1"/>
          <p:nvPr/>
        </p:nvSpPr>
        <p:spPr>
          <a:xfrm>
            <a:off x="2074320" y="2810934"/>
            <a:ext cx="872067"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pequeñas</a:t>
            </a:r>
          </a:p>
        </p:txBody>
      </p:sp>
      <p:sp>
        <p:nvSpPr>
          <p:cNvPr id="8" name="CuadroTexto 7">
            <a:extLst>
              <a:ext uri="{FF2B5EF4-FFF2-40B4-BE49-F238E27FC236}">
                <a16:creationId xmlns:a16="http://schemas.microsoft.com/office/drawing/2014/main" id="{0F7E31F3-378E-406E-A10C-8CECF9D99E9D}"/>
              </a:ext>
            </a:extLst>
          </p:cNvPr>
          <p:cNvSpPr txBox="1"/>
          <p:nvPr/>
        </p:nvSpPr>
        <p:spPr>
          <a:xfrm>
            <a:off x="5596452" y="2815168"/>
            <a:ext cx="872067"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grandes</a:t>
            </a:r>
          </a:p>
        </p:txBody>
      </p:sp>
      <p:sp>
        <p:nvSpPr>
          <p:cNvPr id="9" name="CuadroTexto 8">
            <a:extLst>
              <a:ext uri="{FF2B5EF4-FFF2-40B4-BE49-F238E27FC236}">
                <a16:creationId xmlns:a16="http://schemas.microsoft.com/office/drawing/2014/main" id="{74DAE5D0-BB3E-4172-B7C1-8847E43C11AB}"/>
              </a:ext>
            </a:extLst>
          </p:cNvPr>
          <p:cNvSpPr txBox="1"/>
          <p:nvPr/>
        </p:nvSpPr>
        <p:spPr>
          <a:xfrm>
            <a:off x="2074319" y="3504569"/>
            <a:ext cx="872067"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dinero</a:t>
            </a:r>
          </a:p>
        </p:txBody>
      </p:sp>
      <p:sp>
        <p:nvSpPr>
          <p:cNvPr id="10" name="CuadroTexto 9">
            <a:extLst>
              <a:ext uri="{FF2B5EF4-FFF2-40B4-BE49-F238E27FC236}">
                <a16:creationId xmlns:a16="http://schemas.microsoft.com/office/drawing/2014/main" id="{A5800CE7-5393-4980-900D-D3B0C3BC2631}"/>
              </a:ext>
            </a:extLst>
          </p:cNvPr>
          <p:cNvSpPr txBox="1"/>
          <p:nvPr/>
        </p:nvSpPr>
        <p:spPr>
          <a:xfrm>
            <a:off x="4140187" y="3860172"/>
            <a:ext cx="1083734"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verdaderos</a:t>
            </a:r>
          </a:p>
        </p:txBody>
      </p:sp>
      <p:sp>
        <p:nvSpPr>
          <p:cNvPr id="11" name="CuadroTexto 10">
            <a:extLst>
              <a:ext uri="{FF2B5EF4-FFF2-40B4-BE49-F238E27FC236}">
                <a16:creationId xmlns:a16="http://schemas.microsoft.com/office/drawing/2014/main" id="{3E65A476-0AED-4490-9056-0AD5A935ED2C}"/>
              </a:ext>
            </a:extLst>
          </p:cNvPr>
          <p:cNvSpPr txBox="1"/>
          <p:nvPr/>
        </p:nvSpPr>
        <p:spPr>
          <a:xfrm>
            <a:off x="3183453" y="4901569"/>
            <a:ext cx="872067"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servir</a:t>
            </a:r>
          </a:p>
        </p:txBody>
      </p:sp>
      <p:sp>
        <p:nvSpPr>
          <p:cNvPr id="12" name="CuadroTexto 11">
            <a:extLst>
              <a:ext uri="{FF2B5EF4-FFF2-40B4-BE49-F238E27FC236}">
                <a16:creationId xmlns:a16="http://schemas.microsoft.com/office/drawing/2014/main" id="{D28992B0-44F6-441A-88EF-E7618F8B8E74}"/>
              </a:ext>
            </a:extLst>
          </p:cNvPr>
          <p:cNvSpPr txBox="1"/>
          <p:nvPr/>
        </p:nvSpPr>
        <p:spPr>
          <a:xfrm>
            <a:off x="4140187" y="5957546"/>
            <a:ext cx="872067"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Dios</a:t>
            </a:r>
          </a:p>
        </p:txBody>
      </p:sp>
      <p:sp>
        <p:nvSpPr>
          <p:cNvPr id="13" name="CuadroTexto 12">
            <a:extLst>
              <a:ext uri="{FF2B5EF4-FFF2-40B4-BE49-F238E27FC236}">
                <a16:creationId xmlns:a16="http://schemas.microsoft.com/office/drawing/2014/main" id="{DFF1B069-0F9D-4AAA-BC31-15855D65D21C}"/>
              </a:ext>
            </a:extLst>
          </p:cNvPr>
          <p:cNvSpPr txBox="1"/>
          <p:nvPr/>
        </p:nvSpPr>
        <p:spPr>
          <a:xfrm>
            <a:off x="5290883" y="5958771"/>
            <a:ext cx="872067" cy="276999"/>
          </a:xfrm>
          <a:prstGeom prst="rect">
            <a:avLst/>
          </a:prstGeom>
          <a:noFill/>
        </p:spPr>
        <p:txBody>
          <a:bodyPr wrap="square" rtlCol="0">
            <a:spAutoFit/>
          </a:bodyPr>
          <a:lstStyle/>
          <a:p>
            <a:r>
              <a:rPr lang="es-PE" sz="1200" b="1" dirty="0">
                <a:solidFill>
                  <a:schemeClr val="bg1"/>
                </a:solidFill>
                <a:latin typeface="Arima Madurai" panose="00000500000000000000" pitchFamily="50" charset="0"/>
                <a:cs typeface="Arima Madurai" panose="00000500000000000000" pitchFamily="50" charset="0"/>
              </a:rPr>
              <a:t>dinero</a:t>
            </a:r>
          </a:p>
        </p:txBody>
      </p:sp>
      <p:pic>
        <p:nvPicPr>
          <p:cNvPr id="16" name="Imagen 15">
            <a:extLst>
              <a:ext uri="{FF2B5EF4-FFF2-40B4-BE49-F238E27FC236}">
                <a16:creationId xmlns:a16="http://schemas.microsoft.com/office/drawing/2014/main" id="{2B630456-12E8-4FEF-859A-E904A4910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258" y="2446867"/>
            <a:ext cx="3953932" cy="2832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CuadroTexto 16">
            <a:extLst>
              <a:ext uri="{FF2B5EF4-FFF2-40B4-BE49-F238E27FC236}">
                <a16:creationId xmlns:a16="http://schemas.microsoft.com/office/drawing/2014/main" id="{3DCC4309-47CD-49D8-9826-D29AD7F6FC8F}"/>
              </a:ext>
            </a:extLst>
          </p:cNvPr>
          <p:cNvSpPr txBox="1"/>
          <p:nvPr/>
        </p:nvSpPr>
        <p:spPr>
          <a:xfrm>
            <a:off x="601134" y="590139"/>
            <a:ext cx="10913534" cy="1446550"/>
          </a:xfrm>
          <a:prstGeom prst="rect">
            <a:avLst/>
          </a:prstGeom>
          <a:noFill/>
        </p:spPr>
        <p:txBody>
          <a:bodyPr wrap="square" rtlCol="0">
            <a:spAutoFit/>
          </a:bodyPr>
          <a:lstStyle/>
          <a:p>
            <a:pPr marL="45720" indent="0" algn="ctr">
              <a:lnSpc>
                <a:spcPct val="100000"/>
              </a:lnSpc>
              <a:spcBef>
                <a:spcPts val="600"/>
              </a:spcBef>
              <a:buNone/>
            </a:pPr>
            <a:r>
              <a:rPr lang="es-ES" sz="2800" b="1" dirty="0">
                <a:latin typeface="Arima Madurai" panose="00000500000000000000" pitchFamily="50" charset="0"/>
                <a:cs typeface="Arima Madurai" panose="00000500000000000000" pitchFamily="50" charset="0"/>
              </a:rPr>
              <a:t>No Pueden Servir a Dios y al Dinero </a:t>
            </a:r>
          </a:p>
          <a:p>
            <a:pPr marL="45720" indent="0" algn="ctr">
              <a:lnSpc>
                <a:spcPct val="100000"/>
              </a:lnSpc>
              <a:spcBef>
                <a:spcPts val="600"/>
              </a:spcBef>
              <a:buNone/>
            </a:pPr>
            <a:r>
              <a:rPr lang="es-ES" sz="1800" b="1" dirty="0">
                <a:latin typeface="Arima Madurai" panose="00000500000000000000" pitchFamily="50" charset="0"/>
                <a:cs typeface="Arima Madurai" panose="00000500000000000000" pitchFamily="50" charset="0"/>
              </a:rPr>
              <a:t>Lucas 16, 10-13</a:t>
            </a:r>
          </a:p>
          <a:p>
            <a:pPr marL="45720" indent="0" algn="ctr">
              <a:lnSpc>
                <a:spcPct val="100000"/>
              </a:lnSpc>
              <a:spcBef>
                <a:spcPts val="600"/>
              </a:spcBef>
              <a:buNone/>
            </a:pPr>
            <a:endParaRPr lang="es-ES" sz="1400" b="1" dirty="0">
              <a:latin typeface="Arima Madurai" panose="00000500000000000000" pitchFamily="50" charset="0"/>
              <a:cs typeface="Arima Madurai" panose="00000500000000000000" pitchFamily="50" charset="0"/>
            </a:endParaRPr>
          </a:p>
          <a:p>
            <a:endParaRPr lang="es-PE" dirty="0"/>
          </a:p>
        </p:txBody>
      </p:sp>
    </p:spTree>
    <p:extLst>
      <p:ext uri="{BB962C8B-B14F-4D97-AF65-F5344CB8AC3E}">
        <p14:creationId xmlns:p14="http://schemas.microsoft.com/office/powerpoint/2010/main" val="15178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9FC80CA-0257-487D-BFD7-41F0A37DBD8A}"/>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62393" y="519401"/>
            <a:ext cx="5512435" cy="58191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uadroTexto 2">
            <a:extLst>
              <a:ext uri="{FF2B5EF4-FFF2-40B4-BE49-F238E27FC236}">
                <a16:creationId xmlns:a16="http://schemas.microsoft.com/office/drawing/2014/main" id="{37FBB08C-1455-4E38-BB66-8E4F726E88DF}"/>
              </a:ext>
            </a:extLst>
          </p:cNvPr>
          <p:cNvSpPr txBox="1"/>
          <p:nvPr/>
        </p:nvSpPr>
        <p:spPr>
          <a:xfrm>
            <a:off x="965201" y="2827867"/>
            <a:ext cx="2582333" cy="2031325"/>
          </a:xfrm>
          <a:prstGeom prst="rect">
            <a:avLst/>
          </a:prstGeom>
          <a:noFill/>
        </p:spPr>
        <p:txBody>
          <a:bodyPr wrap="square" rtlCol="0">
            <a:spAutoFit/>
          </a:bodyPr>
          <a:lstStyle/>
          <a:p>
            <a:r>
              <a:rPr lang="es-ES" b="1" dirty="0">
                <a:latin typeface="Arima Madurai" panose="00000500000000000000" pitchFamily="50" charset="0"/>
                <a:cs typeface="Arima Madurai" panose="00000500000000000000" pitchFamily="50" charset="0"/>
              </a:rPr>
              <a:t>Colorear dibujos de personas que quieren servir a Jesús siendo generosas y las que solo quieren servirse a sí mismos siendo egoístas. </a:t>
            </a:r>
            <a:endParaRPr lang="es-PE" b="1" dirty="0">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3612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512792" y="2260600"/>
            <a:ext cx="5341907" cy="4474843"/>
          </a:xfrm>
        </p:spPr>
        <p:txBody>
          <a:bodyPr>
            <a:normAutofit/>
          </a:bodyPr>
          <a:lstStyle/>
          <a:p>
            <a:pPr marL="45720" indent="0" algn="ctr">
              <a:lnSpc>
                <a:spcPct val="110000"/>
              </a:lnSpc>
              <a:spcBef>
                <a:spcPts val="600"/>
              </a:spcBef>
              <a:buNone/>
            </a:pPr>
            <a:r>
              <a:rPr lang="es-ES" sz="2400" b="1" dirty="0">
                <a:latin typeface="Arima Madurai" panose="00000500000000000000" pitchFamily="50" charset="0"/>
                <a:cs typeface="Arima Madurai" panose="00000500000000000000" pitchFamily="50" charset="0"/>
              </a:rPr>
              <a:t>Señor, manda Tu Espíritu Santo a mi corazón y llénalo de amor. Ayúdame a ver las necesidades de mi prójimo y dame la generosidad de compartir mis bendiciones. Jesús, quiero servirte. </a:t>
            </a:r>
          </a:p>
          <a:p>
            <a:pPr marL="45720" indent="0" algn="ctr">
              <a:lnSpc>
                <a:spcPct val="110000"/>
              </a:lnSpc>
              <a:spcBef>
                <a:spcPts val="600"/>
              </a:spcBef>
              <a:buNone/>
            </a:pPr>
            <a:r>
              <a:rPr lang="es-ES" sz="2400" b="1" dirty="0">
                <a:latin typeface="Arima Madurai" panose="00000500000000000000" pitchFamily="50" charset="0"/>
                <a:cs typeface="Arima Madurai" panose="00000500000000000000" pitchFamily="50" charset="0"/>
              </a:rPr>
              <a:t>Amén</a:t>
            </a:r>
            <a:endParaRPr lang="es-PE" sz="2400" b="1" dirty="0">
              <a:latin typeface="Arima Madurai" panose="00000500000000000000" pitchFamily="50" charset="0"/>
              <a:cs typeface="Arima Madurai" panose="00000500000000000000" pitchFamily="50" charset="0"/>
            </a:endParaRP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ORACIÓN</a:t>
            </a:r>
          </a:p>
        </p:txBody>
      </p:sp>
      <p:pic>
        <p:nvPicPr>
          <p:cNvPr id="4" name="Imagen 3">
            <a:extLst>
              <a:ext uri="{FF2B5EF4-FFF2-40B4-BE49-F238E27FC236}">
                <a16:creationId xmlns:a16="http://schemas.microsoft.com/office/drawing/2014/main" id="{0DE9F591-8EDB-47C9-8AE8-0BBCD0A87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717" y="2111735"/>
            <a:ext cx="2756460" cy="37579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pic>
        <p:nvPicPr>
          <p:cNvPr id="5" name="YO TENGO UN AMIGO QUE ME AMA-480p (y2save.net)">
            <a:hlinkClick r:id="" action="ppaction://media"/>
            <a:extLst>
              <a:ext uri="{FF2B5EF4-FFF2-40B4-BE49-F238E27FC236}">
                <a16:creationId xmlns:a16="http://schemas.microsoft.com/office/drawing/2014/main" id="{6CD0FDD3-32B5-494C-A054-F3313FD1699B}"/>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838512" y="975796"/>
            <a:ext cx="8727887" cy="4906407"/>
          </a:xfr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8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957454" y="831273"/>
            <a:ext cx="5677417" cy="5464464"/>
          </a:xfrm>
        </p:spPr>
        <p:txBody>
          <a:bodyPr>
            <a:normAutofit/>
          </a:bodyPr>
          <a:lstStyle/>
          <a:p>
            <a:pPr marL="45720" indent="0" algn="ctr">
              <a:lnSpc>
                <a:spcPct val="120000"/>
              </a:lnSpc>
              <a:spcBef>
                <a:spcPts val="0"/>
              </a:spcBef>
              <a:buNone/>
            </a:pPr>
            <a:r>
              <a:rPr lang="es-ES" dirty="0"/>
              <a:t>Entonces el administrador se puso a pensar: </a:t>
            </a:r>
          </a:p>
          <a:p>
            <a:pPr marL="45720" indent="0" algn="ctr">
              <a:lnSpc>
                <a:spcPct val="100000"/>
              </a:lnSpc>
              <a:spcBef>
                <a:spcPts val="0"/>
              </a:spcBef>
              <a:buNone/>
            </a:pPr>
            <a:r>
              <a:rPr lang="es-ES" dirty="0"/>
              <a:t>“¿Que voy a hacer ahora que me quitan el trabajo? No tengo fuerzas para trabajar la tierra y me da vergüenza pedir limosna. Ya sé lo que voy a hacer, para tener a alguien que me reciba en su casa, cuando me despidan”. Entonces fue llamando uno por uno a los deudores de su amo. Al primero le preguntó: “¿Cuánto le debes a mi amo?” El hombre respondió: “Cien barriles de aceite”. El administrador le dijo: “Toma tu recibo, date prisa y haz otro por cincuenta”. Luego preguntó al siguiente: “Y tú, ¿cuánto debes?” Este respondió: “Cien sacos de trigo”. El administrador le dijo: “Toma tu recibo y haz otro por ochenta”.</a:t>
            </a:r>
          </a:p>
        </p:txBody>
      </p:sp>
      <p:pic>
        <p:nvPicPr>
          <p:cNvPr id="4" name="Imagen 3">
            <a:extLst>
              <a:ext uri="{FF2B5EF4-FFF2-40B4-BE49-F238E27FC236}">
                <a16:creationId xmlns:a16="http://schemas.microsoft.com/office/drawing/2014/main" id="{5BD4A363-6B6E-4C0E-89B4-16FF86D7A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1868" y="614602"/>
            <a:ext cx="2732232" cy="5464464"/>
          </a:xfrm>
          <a:prstGeom prst="rect">
            <a:avLst/>
          </a:prstGeom>
          <a:ln>
            <a:noFill/>
          </a:ln>
          <a:effectLst>
            <a:softEdge rad="112500"/>
          </a:effectLst>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07143" y="1980527"/>
            <a:ext cx="5488857" cy="4370627"/>
          </a:xfrm>
        </p:spPr>
        <p:txBody>
          <a:bodyPr>
            <a:normAutofit/>
          </a:bodyPr>
          <a:lstStyle/>
          <a:p>
            <a:pPr marL="45720" indent="0" algn="ctr">
              <a:lnSpc>
                <a:spcPct val="100000"/>
              </a:lnSpc>
              <a:buNone/>
            </a:pPr>
            <a:r>
              <a:rPr lang="es-ES" dirty="0"/>
              <a:t>El amo tuvo que reconocer que su mal administrador había procedido con habilidad. Pues los que pertenecen a este mundo son más hábiles en sus negocios, que los que pertenecen a la luz.</a:t>
            </a:r>
          </a:p>
          <a:p>
            <a:pPr marL="45720" indent="0" algn="ctr">
              <a:lnSpc>
                <a:spcPct val="100000"/>
              </a:lnSpc>
              <a:buNone/>
            </a:pPr>
            <a:r>
              <a:rPr lang="es-ES" dirty="0"/>
              <a:t>Y yo les digo: Con el dinero, tan lleno de injusticias, gánense amigos que, cuando ustedes mueran, los reciban en el cielo. El que es fiel en las cosas pequeñas, también es fiel en las grandes; y el que es infiel en las cosas pequeñas, también es infiel en las grandes.</a:t>
            </a:r>
            <a:endParaRPr lang="es-PE" dirty="0"/>
          </a:p>
        </p:txBody>
      </p:sp>
      <p:pic>
        <p:nvPicPr>
          <p:cNvPr id="6" name="Imagen 5">
            <a:extLst>
              <a:ext uri="{FF2B5EF4-FFF2-40B4-BE49-F238E27FC236}">
                <a16:creationId xmlns:a16="http://schemas.microsoft.com/office/drawing/2014/main" id="{2D1B6F84-33D3-410D-8507-8294C9786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872" y="2514599"/>
            <a:ext cx="5048794" cy="2454275"/>
          </a:xfrm>
          <a:prstGeom prst="rect">
            <a:avLst/>
          </a:prstGeom>
          <a:ln>
            <a:noFill/>
          </a:ln>
          <a:effectLst>
            <a:softEdge rad="112500"/>
          </a:effectLst>
        </p:spPr>
      </p:pic>
    </p:spTree>
    <p:extLst>
      <p:ext uri="{BB962C8B-B14F-4D97-AF65-F5344CB8AC3E}">
        <p14:creationId xmlns:p14="http://schemas.microsoft.com/office/powerpoint/2010/main" val="170721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770255" y="1712673"/>
            <a:ext cx="4716835" cy="4370627"/>
          </a:xfrm>
        </p:spPr>
        <p:txBody>
          <a:bodyPr>
            <a:normAutofit/>
          </a:bodyPr>
          <a:lstStyle/>
          <a:p>
            <a:pPr marL="45720" indent="0" algn="ctr">
              <a:lnSpc>
                <a:spcPct val="100000"/>
              </a:lnSpc>
              <a:buNone/>
            </a:pPr>
            <a:r>
              <a:rPr lang="es-ES" dirty="0"/>
              <a:t> Si ustedes no son fieles administradores del dinero, tan lleno de injusticias, ¿quién les confiará los bienes verdaderos? Y si no han sido fieles en lo que no es de ustedes, ¿quién les confiará lo que sí es de ustedes? No hay criado que pueda servir a dos amos, pues odiará a uno y amará al otro, o se apegará al primero y despreciará al segundo. En resumen, no pueden ustedes servir a Dios y al dinero’’.</a:t>
            </a:r>
            <a:endParaRPr lang="es-PE" dirty="0"/>
          </a:p>
        </p:txBody>
      </p:sp>
      <p:pic>
        <p:nvPicPr>
          <p:cNvPr id="4" name="Imagen 3">
            <a:extLst>
              <a:ext uri="{FF2B5EF4-FFF2-40B4-BE49-F238E27FC236}">
                <a16:creationId xmlns:a16="http://schemas.microsoft.com/office/drawing/2014/main" id="{241819C3-703C-4899-BA39-35909EFEC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919461"/>
            <a:ext cx="4240278" cy="30190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73897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REFLEXIÓN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309483" y="1540933"/>
            <a:ext cx="7326701" cy="4118715"/>
          </a:xfrm>
        </p:spPr>
        <p:txBody>
          <a:bodyPr>
            <a:normAutofit lnSpcReduction="10000"/>
          </a:bodyPr>
          <a:lstStyle/>
          <a:p>
            <a:pPr marL="45720" indent="0" algn="ctr">
              <a:lnSpc>
                <a:spcPct val="110000"/>
              </a:lnSpc>
              <a:spcBef>
                <a:spcPts val="0"/>
              </a:spcBef>
              <a:buNone/>
            </a:pPr>
            <a:r>
              <a:rPr lang="es-ES" sz="3200" b="1" dirty="0">
                <a:solidFill>
                  <a:schemeClr val="accent3">
                    <a:lumMod val="50000"/>
                  </a:schemeClr>
                </a:solidFill>
                <a:latin typeface="Arima Madurai" panose="00000500000000000000" pitchFamily="50" charset="0"/>
                <a:cs typeface="Arima Madurai" panose="00000500000000000000" pitchFamily="50" charset="0"/>
              </a:rPr>
              <a:t>Jesús nos cuenta una parábola de alguien que usa el dinero para ganar </a:t>
            </a:r>
          </a:p>
          <a:p>
            <a:pPr marL="45720" indent="0" algn="ctr">
              <a:lnSpc>
                <a:spcPct val="110000"/>
              </a:lnSpc>
              <a:spcBef>
                <a:spcPts val="0"/>
              </a:spcBef>
              <a:buNone/>
            </a:pPr>
            <a:r>
              <a:rPr lang="es-ES" sz="3200" b="1" dirty="0">
                <a:solidFill>
                  <a:schemeClr val="accent3">
                    <a:lumMod val="50000"/>
                  </a:schemeClr>
                </a:solidFill>
                <a:latin typeface="Arima Madurai" panose="00000500000000000000" pitchFamily="50" charset="0"/>
                <a:cs typeface="Arima Madurai" panose="00000500000000000000" pitchFamily="50" charset="0"/>
              </a:rPr>
              <a:t>amigos. </a:t>
            </a:r>
          </a:p>
          <a:p>
            <a:pPr marL="45720" indent="0" algn="ctr">
              <a:lnSpc>
                <a:spcPct val="110000"/>
              </a:lnSpc>
              <a:spcBef>
                <a:spcPts val="0"/>
              </a:spcBef>
              <a:buNone/>
            </a:pPr>
            <a:endParaRPr lang="es-ES" sz="32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10000"/>
              </a:lnSpc>
              <a:spcBef>
                <a:spcPts val="0"/>
              </a:spcBef>
              <a:buNone/>
            </a:pPr>
            <a:r>
              <a:rPr lang="es-ES" sz="3200" b="1" dirty="0">
                <a:solidFill>
                  <a:schemeClr val="accent3">
                    <a:lumMod val="50000"/>
                  </a:schemeClr>
                </a:solidFill>
                <a:latin typeface="Arima Madurai" panose="00000500000000000000" pitchFamily="50" charset="0"/>
                <a:cs typeface="Arima Madurai" panose="00000500000000000000" pitchFamily="50" charset="0"/>
              </a:rPr>
              <a:t>¿Que hizo? </a:t>
            </a:r>
          </a:p>
          <a:p>
            <a:pPr marL="45720" indent="0" algn="ctr">
              <a:lnSpc>
                <a:spcPct val="110000"/>
              </a:lnSpc>
              <a:buNone/>
            </a:pPr>
            <a:endParaRPr lang="es-ES" sz="32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10000"/>
              </a:lnSpc>
              <a:buNone/>
            </a:pPr>
            <a:r>
              <a:rPr lang="es-ES" sz="3200" i="1" dirty="0">
                <a:solidFill>
                  <a:schemeClr val="accent3">
                    <a:lumMod val="50000"/>
                  </a:schemeClr>
                </a:solidFill>
                <a:latin typeface="Arima Madurai" panose="00000500000000000000" pitchFamily="50" charset="0"/>
                <a:cs typeface="Arima Madurai" panose="00000500000000000000" pitchFamily="50" charset="0"/>
              </a:rPr>
              <a:t>Compartir</a:t>
            </a:r>
            <a:endParaRPr lang="es-PE" sz="3200" i="1" dirty="0">
              <a:solidFill>
                <a:schemeClr val="accent3">
                  <a:lumMod val="50000"/>
                </a:schemeClr>
              </a:solidFill>
              <a:latin typeface="Arima Madurai Black" panose="00000A00000000000000" pitchFamily="50" charset="0"/>
              <a:cs typeface="Arima Madurai Black" panose="00000A00000000000000" pitchFamily="50" charset="0"/>
            </a:endParaRP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52600" y="2697018"/>
            <a:ext cx="8750300" cy="2598881"/>
          </a:xfrm>
        </p:spPr>
        <p:txBody>
          <a:bodyPr>
            <a:noAutofit/>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Jesús dijo: “El que es fiel en las cosas pequeñas, también es fiel en las grandes.” </a:t>
            </a:r>
          </a:p>
          <a:p>
            <a:pPr marL="45720" indent="0" algn="ctr">
              <a:lnSpc>
                <a:spcPct val="100000"/>
              </a:lnSpc>
              <a:buNone/>
            </a:pPr>
            <a:r>
              <a:rPr lang="es-ES" sz="2700" b="1" i="1" dirty="0">
                <a:solidFill>
                  <a:schemeClr val="accent3">
                    <a:lumMod val="50000"/>
                  </a:schemeClr>
                </a:solidFill>
                <a:latin typeface="Arima Madurai" panose="00000500000000000000" pitchFamily="50" charset="0"/>
                <a:cs typeface="Arima Madurai" panose="00000500000000000000" pitchFamily="50" charset="0"/>
              </a:rPr>
              <a:t>¿Que responsabilidades tienen en la casa o en el colegio?</a:t>
            </a:r>
            <a:endParaRPr lang="es-PE" sz="2700"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1148316" y="3173393"/>
            <a:ext cx="4828765" cy="1952789"/>
          </a:xfrm>
        </p:spPr>
        <p:txBody>
          <a:bodyPr>
            <a:noAutofit/>
          </a:bodyPr>
          <a:lstStyle/>
          <a:p>
            <a:pPr marL="45720" indent="0" algn="ctr">
              <a:lnSpc>
                <a:spcPct val="100000"/>
              </a:lnSpc>
              <a:buNone/>
            </a:pPr>
            <a:r>
              <a:rPr lang="es-ES" sz="2800" b="1" dirty="0">
                <a:latin typeface="Arima Madurai" panose="00000500000000000000" pitchFamily="50" charset="0"/>
                <a:cs typeface="Arima Madurai" panose="00000500000000000000" pitchFamily="50" charset="0"/>
              </a:rPr>
              <a:t>Hacer la cama, lavarse los dientes, hacer la tarea…</a:t>
            </a:r>
            <a:endParaRPr lang="es-PE" sz="2800" b="1" dirty="0">
              <a:latin typeface="Arima Madurai" panose="00000500000000000000" pitchFamily="50" charset="0"/>
              <a:cs typeface="Arima Madurai" panose="00000500000000000000" pitchFamily="50" charset="0"/>
            </a:endParaRPr>
          </a:p>
        </p:txBody>
      </p:sp>
      <p:pic>
        <p:nvPicPr>
          <p:cNvPr id="3" name="Imagen 2">
            <a:extLst>
              <a:ext uri="{FF2B5EF4-FFF2-40B4-BE49-F238E27FC236}">
                <a16:creationId xmlns:a16="http://schemas.microsoft.com/office/drawing/2014/main" id="{0346701C-D019-4F1C-8761-1AED438C4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921" y="1693266"/>
            <a:ext cx="2571750" cy="1905000"/>
          </a:xfrm>
          <a:prstGeom prst="rect">
            <a:avLst/>
          </a:prstGeom>
          <a:effectLst>
            <a:outerShdw blurRad="50800" dist="88900" dir="8460000" sx="106000" sy="106000" algn="bl" rotWithShape="0">
              <a:schemeClr val="bg1">
                <a:alpha val="72000"/>
              </a:schemeClr>
            </a:outerShdw>
          </a:effectLst>
        </p:spPr>
      </p:pic>
      <p:pic>
        <p:nvPicPr>
          <p:cNvPr id="6" name="Imagen 5">
            <a:extLst>
              <a:ext uri="{FF2B5EF4-FFF2-40B4-BE49-F238E27FC236}">
                <a16:creationId xmlns:a16="http://schemas.microsoft.com/office/drawing/2014/main" id="{5610638F-A1E7-4F92-8344-9BE94F088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0800" y="1524000"/>
            <a:ext cx="1905000" cy="1905000"/>
          </a:xfrm>
          <a:prstGeom prst="rect">
            <a:avLst/>
          </a:prstGeom>
          <a:effectLst>
            <a:outerShdw blurRad="50800" dist="38100" algn="l" rotWithShape="0">
              <a:schemeClr val="bg1">
                <a:alpha val="77000"/>
              </a:schemeClr>
            </a:outerShdw>
          </a:effectLst>
        </p:spPr>
      </p:pic>
      <p:pic>
        <p:nvPicPr>
          <p:cNvPr id="8" name="Imagen 7">
            <a:extLst>
              <a:ext uri="{FF2B5EF4-FFF2-40B4-BE49-F238E27FC236}">
                <a16:creationId xmlns:a16="http://schemas.microsoft.com/office/drawing/2014/main" id="{EE1EC9C6-749E-4829-B5E0-3CB147AA9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465" y="3762523"/>
            <a:ext cx="4535433" cy="2029972"/>
          </a:xfrm>
          <a:prstGeom prst="rect">
            <a:avLst/>
          </a:prstGeom>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3286</TotalTime>
  <Words>916</Words>
  <Application>Microsoft Office PowerPoint</Application>
  <PresentationFormat>Widescreen</PresentationFormat>
  <Paragraphs>69</Paragraphs>
  <Slides>26</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 Black</vt:lpstr>
      <vt:lpstr>Arial</vt:lpstr>
      <vt:lpstr>Arima Madurai</vt:lpstr>
      <vt:lpstr>Arima Madurai Black</vt:lpstr>
      <vt:lpstr>Euphemia</vt:lpstr>
      <vt:lpstr>Amaranth</vt:lpstr>
      <vt:lpstr>Wingdings</vt:lpstr>
      <vt:lpstr>Children Playing 16x9</vt:lpstr>
      <vt:lpstr>Amigos de Jesús y María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191</cp:revision>
  <dcterms:created xsi:type="dcterms:W3CDTF">2021-03-01T17:42:30Z</dcterms:created>
  <dcterms:modified xsi:type="dcterms:W3CDTF">2022-09-12T18:51:59Z</dcterms:modified>
</cp:coreProperties>
</file>