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3"/>
  </p:notesMasterIdLst>
  <p:sldIdLst>
    <p:sldId id="309" r:id="rId5"/>
    <p:sldId id="314" r:id="rId6"/>
    <p:sldId id="329" r:id="rId7"/>
    <p:sldId id="321" r:id="rId8"/>
    <p:sldId id="261" r:id="rId9"/>
    <p:sldId id="322" r:id="rId10"/>
    <p:sldId id="315" r:id="rId11"/>
    <p:sldId id="316" r:id="rId12"/>
    <p:sldId id="317" r:id="rId13"/>
    <p:sldId id="318" r:id="rId14"/>
    <p:sldId id="319" r:id="rId15"/>
    <p:sldId id="320" r:id="rId16"/>
    <p:sldId id="323" r:id="rId17"/>
    <p:sldId id="324" r:id="rId18"/>
    <p:sldId id="325" r:id="rId19"/>
    <p:sldId id="284" r:id="rId20"/>
    <p:sldId id="327" r:id="rId21"/>
    <p:sldId id="3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967" autoAdjust="0"/>
  </p:normalViewPr>
  <p:slideViewPr>
    <p:cSldViewPr snapToGrid="0">
      <p:cViewPr varScale="1">
        <p:scale>
          <a:sx n="73" d="100"/>
          <a:sy n="73" d="100"/>
        </p:scale>
        <p:origin x="60" y="16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7T02:11:39.088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7T02:12:47.75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7T02:12:49.78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7T02:12:50.769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  <a:solidFill>
            <a:srgbClr val="FF0000"/>
          </a:solidFill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9C5DF-1526-F4CE-13CD-ED4AD52D5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69" y="5326605"/>
            <a:ext cx="1444187" cy="14441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964E1D-4CB6-CFD1-4C54-A7C69217A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69" y="5202405"/>
            <a:ext cx="1568387" cy="15683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20A8D4-037F-AD0E-956C-C43453DBF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48" y="5785113"/>
            <a:ext cx="1053573" cy="10535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k94QbFQylk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 fariseo y el publicano – Free Kids Stories">
            <a:extLst>
              <a:ext uri="{FF2B5EF4-FFF2-40B4-BE49-F238E27FC236}">
                <a16:creationId xmlns:a16="http://schemas.microsoft.com/office/drawing/2014/main" id="{40A39CFE-D90D-0691-0974-08ACA310D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9444" r="1301"/>
          <a:stretch/>
        </p:blipFill>
        <p:spPr bwMode="auto">
          <a:xfrm rot="21406428">
            <a:off x="3720353" y="277906"/>
            <a:ext cx="4021562" cy="28731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716" y="2844680"/>
            <a:ext cx="9144000" cy="2340864"/>
          </a:xfrm>
        </p:spPr>
        <p:txBody>
          <a:bodyPr/>
          <a:lstStyle/>
          <a:p>
            <a:r>
              <a:rPr lang="en-US" dirty="0" err="1"/>
              <a:t>Ministerio</a:t>
            </a:r>
            <a:r>
              <a:rPr lang="en-US" dirty="0"/>
              <a:t> Amigos de </a:t>
            </a:r>
            <a:r>
              <a:rPr lang="en-US" dirty="0" err="1"/>
              <a:t>jesús</a:t>
            </a:r>
            <a:r>
              <a:rPr lang="en-US" dirty="0"/>
              <a:t> y María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716" y="5185544"/>
            <a:ext cx="9144000" cy="132588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Ciclo</a:t>
            </a:r>
            <a:r>
              <a:rPr lang="en-US" dirty="0"/>
              <a:t> C - XXX Domingo de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Ordinario</a:t>
            </a:r>
            <a:endParaRPr lang="en-US" dirty="0"/>
          </a:p>
          <a:p>
            <a:r>
              <a:rPr lang="es-ES" dirty="0"/>
              <a:t>El Publicano Arrepentido; la Humildad </a:t>
            </a:r>
            <a:endParaRPr lang="en-US" dirty="0"/>
          </a:p>
          <a:p>
            <a:r>
              <a:rPr lang="en-US" dirty="0"/>
              <a:t>Lucas 18, 9-14</a:t>
            </a:r>
          </a:p>
          <a:p>
            <a:r>
              <a:rPr lang="en-US" dirty="0"/>
              <a:t>www.fcpeace.org</a:t>
            </a: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1D46-8C68-CA73-5D9B-BA1AC23C9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963" y="484094"/>
            <a:ext cx="10898213" cy="756800"/>
          </a:xfrm>
        </p:spPr>
        <p:txBody>
          <a:bodyPr>
            <a:normAutofit/>
          </a:bodyPr>
          <a:lstStyle/>
          <a:p>
            <a:r>
              <a:rPr lang="es-ES" sz="3200" dirty="0"/>
              <a:t>¿Cuál de los dos agradó a Dios y por qué?</a:t>
            </a:r>
            <a:endParaRPr lang="es-419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B54D0-259F-BE58-40BB-76A4E3D274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3928" y="2016609"/>
            <a:ext cx="3200401" cy="21604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B4FCD2-3D02-F1E6-9881-A7CE7B70CC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478" y="1866114"/>
            <a:ext cx="3200401" cy="2310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D97A75-C4F4-7D14-D736-BD0EE5446ABB}"/>
              </a:ext>
            </a:extLst>
          </p:cNvPr>
          <p:cNvSpPr txBox="1"/>
          <p:nvPr/>
        </p:nvSpPr>
        <p:spPr>
          <a:xfrm>
            <a:off x="1730188" y="4629653"/>
            <a:ext cx="96549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El publicano porque era humilde; sabía que era pecador y necesitaba el perdón de Dios.</a:t>
            </a:r>
            <a:endParaRPr lang="es-419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1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0B03-4250-881F-B848-CF188C61E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787" y="451283"/>
            <a:ext cx="10418423" cy="101767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Cuando oramos ¿Nos dirigimos a Dios pidiendo perdón y sabiendo que necesitamos de ÉL? </a:t>
            </a:r>
            <a:endParaRPr lang="es-419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9FBF6-07D2-2E10-B204-A6378E994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530" y="2260540"/>
            <a:ext cx="5093208" cy="572307"/>
          </a:xfrm>
        </p:spPr>
        <p:txBody>
          <a:bodyPr>
            <a:noAutofit/>
          </a:bodyPr>
          <a:lstStyle/>
          <a:p>
            <a:pPr algn="ctr"/>
            <a:r>
              <a:rPr lang="es-419" sz="3600" dirty="0"/>
              <a:t>¿Qué dices?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70A078-3404-62C7-8AB8-3CEB66304288}"/>
              </a:ext>
            </a:extLst>
          </p:cNvPr>
          <p:cNvSpPr txBox="1"/>
          <p:nvPr/>
        </p:nvSpPr>
        <p:spPr>
          <a:xfrm>
            <a:off x="2414060" y="3624431"/>
            <a:ext cx="65464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Dios es Amor y siempre nos ama perfectamente. Pero nosotros no siempre amamos a Dios como debemos y no siempre amamos a nuestro prójimo como debemos.</a:t>
            </a:r>
            <a:endParaRPr lang="es-419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03EF637-881A-B4BF-D3C1-78C6168B3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9011" y="4876801"/>
            <a:ext cx="3346823" cy="1882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14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DECBFBE6-2B81-CA44-D1A0-D6D93BF9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5486400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578664-CB67-5EEA-C4CE-1429B3843F09}"/>
              </a:ext>
            </a:extLst>
          </p:cNvPr>
          <p:cNvSpPr txBox="1"/>
          <p:nvPr/>
        </p:nvSpPr>
        <p:spPr>
          <a:xfrm>
            <a:off x="838200" y="1859340"/>
            <a:ext cx="61408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Pidamos al Espíritu Santo que nos ayude a ver cómo podemos amar mejor. Pidamos perdón por nuestras faltas de amor. Así Dios nos reconocerá como su amigo.</a:t>
            </a:r>
            <a:endParaRPr lang="es-419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2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8CA4-63C7-9846-20DF-772C01A52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actividad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E107F-CEC1-761D-DBC5-C21A71FE3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5" y="4700016"/>
            <a:ext cx="5813432" cy="759490"/>
          </a:xfrm>
        </p:spPr>
        <p:txBody>
          <a:bodyPr>
            <a:normAutofit/>
          </a:bodyPr>
          <a:lstStyle/>
          <a:p>
            <a:pPr algn="ctr"/>
            <a:r>
              <a:rPr lang="es-419" sz="3200" dirty="0"/>
              <a:t>¿Qué hemos aprendido?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CAA5C-193B-5610-633D-9A9E0B2BF3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57047">
            <a:off x="6140484" y="890072"/>
            <a:ext cx="4809728" cy="32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40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CE607-5AF2-8221-5FA6-9ECDD6CAD9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920" y="0"/>
            <a:ext cx="7981405" cy="68580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9922D5D-32B2-8F74-F5AD-8DFFB03F3057}"/>
              </a:ext>
            </a:extLst>
          </p:cNvPr>
          <p:cNvSpPr/>
          <p:nvPr/>
        </p:nvSpPr>
        <p:spPr>
          <a:xfrm>
            <a:off x="3499337" y="509955"/>
            <a:ext cx="3675185" cy="1477108"/>
          </a:xfrm>
          <a:prstGeom prst="wedgeEllipseCallout">
            <a:avLst>
              <a:gd name="adj1" fmla="val -30402"/>
              <a:gd name="adj2" fmla="val 577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'Dios mío, te doy gracias porque no soy como los demás hombres.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8A64E2E-98F4-00F1-537A-D7D66061DD78}"/>
              </a:ext>
            </a:extLst>
          </p:cNvPr>
          <p:cNvSpPr/>
          <p:nvPr/>
        </p:nvSpPr>
        <p:spPr>
          <a:xfrm>
            <a:off x="5838092" y="1512278"/>
            <a:ext cx="3789233" cy="2328202"/>
          </a:xfrm>
          <a:prstGeom prst="cloudCallout">
            <a:avLst>
              <a:gd name="adj1" fmla="val -37799"/>
              <a:gd name="adj2" fmla="val 571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Dios mío, ten piedad de mí, que soy un pecador.</a:t>
            </a:r>
            <a:endParaRPr lang="en-US" b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25B2094-CCE0-C71A-AFE9-457F4509F7CE}"/>
                  </a:ext>
                </a:extLst>
              </p14:cNvPr>
              <p14:cNvContentPartPr/>
              <p14:nvPr/>
            </p14:nvContentPartPr>
            <p14:xfrm>
              <a:off x="4819500" y="2419380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25B2094-CCE0-C71A-AFE9-457F4509F7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3860" y="234738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02BF91C-E1C3-B9BA-26CE-D188BDB1300C}"/>
                  </a:ext>
                </a:extLst>
              </p14:cNvPr>
              <p14:cNvContentPartPr/>
              <p14:nvPr/>
            </p14:nvContentPartPr>
            <p14:xfrm>
              <a:off x="3704940" y="3991140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02BF91C-E1C3-B9BA-26CE-D188BDB130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69300" y="391914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BC69AA5-1910-C6CA-A1E7-D8B892AED508}"/>
                  </a:ext>
                </a:extLst>
              </p14:cNvPr>
              <p14:cNvContentPartPr/>
              <p14:nvPr/>
            </p14:nvContentPartPr>
            <p14:xfrm>
              <a:off x="6238620" y="4028940"/>
              <a:ext cx="39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BC69AA5-1910-C6CA-A1E7-D8B892AED5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2980" y="3956940"/>
                <a:ext cx="75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21A50A7-3126-9DBB-8B65-A5B306687C3C}"/>
                  </a:ext>
                </a:extLst>
              </p14:cNvPr>
              <p14:cNvContentPartPr/>
              <p14:nvPr/>
            </p14:nvContentPartPr>
            <p14:xfrm>
              <a:off x="10915380" y="3438540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21A50A7-3126-9DBB-8B65-A5B306687C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79740" y="3366540"/>
                <a:ext cx="72000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DE6D5061-895D-C19B-CCE2-755DD076EB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301" y="20265"/>
            <a:ext cx="6991350" cy="730466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E403743-6818-1915-F1DF-6CD7FD652C03}"/>
              </a:ext>
            </a:extLst>
          </p:cNvPr>
          <p:cNvSpPr txBox="1"/>
          <p:nvPr/>
        </p:nvSpPr>
        <p:spPr>
          <a:xfrm>
            <a:off x="10382249" y="2762250"/>
            <a:ext cx="147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dirty="0"/>
              <a:t>Sopa de Letras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BFBF4D-16F3-0478-E58A-68FB0FE5074B}"/>
              </a:ext>
            </a:extLst>
          </p:cNvPr>
          <p:cNvSpPr/>
          <p:nvPr/>
        </p:nvSpPr>
        <p:spPr>
          <a:xfrm rot="18905842">
            <a:off x="6181017" y="4420289"/>
            <a:ext cx="2573782" cy="24143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1A13D9-8E66-B7EC-7A85-699642E2203C}"/>
              </a:ext>
            </a:extLst>
          </p:cNvPr>
          <p:cNvSpPr/>
          <p:nvPr/>
        </p:nvSpPr>
        <p:spPr>
          <a:xfrm rot="18905842">
            <a:off x="4378792" y="4420289"/>
            <a:ext cx="2573782" cy="24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B7FD7E-AE25-05CA-A7F7-6A119397B5A6}"/>
              </a:ext>
            </a:extLst>
          </p:cNvPr>
          <p:cNvSpPr/>
          <p:nvPr/>
        </p:nvSpPr>
        <p:spPr>
          <a:xfrm rot="16200000">
            <a:off x="3679860" y="3488011"/>
            <a:ext cx="2419985" cy="21537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8FC064-4ED0-70CB-D1F8-F7ECB685B572}"/>
              </a:ext>
            </a:extLst>
          </p:cNvPr>
          <p:cNvSpPr/>
          <p:nvPr/>
        </p:nvSpPr>
        <p:spPr>
          <a:xfrm rot="16200000">
            <a:off x="4271203" y="2568033"/>
            <a:ext cx="1742718" cy="215375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6B4110-B643-96AE-6055-F0E5C585B0CE}"/>
              </a:ext>
            </a:extLst>
          </p:cNvPr>
          <p:cNvSpPr/>
          <p:nvPr/>
        </p:nvSpPr>
        <p:spPr>
          <a:xfrm rot="18905842">
            <a:off x="5653689" y="2798901"/>
            <a:ext cx="2819907" cy="273985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012A00-15AA-A08F-53C0-8B2489D4517E}"/>
              </a:ext>
            </a:extLst>
          </p:cNvPr>
          <p:cNvSpPr/>
          <p:nvPr/>
        </p:nvSpPr>
        <p:spPr>
          <a:xfrm rot="2797099">
            <a:off x="5178288" y="3355865"/>
            <a:ext cx="3770708" cy="233672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B34781-E610-28CB-3C6B-4883BA54F075}"/>
              </a:ext>
            </a:extLst>
          </p:cNvPr>
          <p:cNvSpPr/>
          <p:nvPr/>
        </p:nvSpPr>
        <p:spPr>
          <a:xfrm rot="2663910">
            <a:off x="5911531" y="2814721"/>
            <a:ext cx="2279458" cy="26638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2C63DF-7E7E-F810-D7C7-6B5FC39F36A4}"/>
              </a:ext>
            </a:extLst>
          </p:cNvPr>
          <p:cNvSpPr/>
          <p:nvPr/>
        </p:nvSpPr>
        <p:spPr>
          <a:xfrm rot="2665301">
            <a:off x="5018933" y="2451484"/>
            <a:ext cx="1803163" cy="26646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8632C3-C901-9C83-8D73-FA0E9273D14A}"/>
              </a:ext>
            </a:extLst>
          </p:cNvPr>
          <p:cNvSpPr/>
          <p:nvPr/>
        </p:nvSpPr>
        <p:spPr>
          <a:xfrm rot="16200000">
            <a:off x="4388461" y="3558105"/>
            <a:ext cx="1987855" cy="19292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6C4D12-7677-B251-415A-2EA806E4A06C}"/>
              </a:ext>
            </a:extLst>
          </p:cNvPr>
          <p:cNvSpPr/>
          <p:nvPr/>
        </p:nvSpPr>
        <p:spPr>
          <a:xfrm rot="13477968">
            <a:off x="6742773" y="3058764"/>
            <a:ext cx="2201765" cy="287375"/>
          </a:xfrm>
          <a:prstGeom prst="ellipse">
            <a:avLst/>
          </a:prstGeom>
          <a:noFill/>
          <a:ln w="28575">
            <a:solidFill>
              <a:srgbClr val="4BA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F5790C-61E8-B583-57DA-B7213B02F80F}"/>
              </a:ext>
            </a:extLst>
          </p:cNvPr>
          <p:cNvSpPr/>
          <p:nvPr/>
        </p:nvSpPr>
        <p:spPr>
          <a:xfrm rot="18905842">
            <a:off x="7031050" y="4529890"/>
            <a:ext cx="1580744" cy="2466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05814C-DE0C-DDD4-6568-0B2B03B2EABE}"/>
              </a:ext>
            </a:extLst>
          </p:cNvPr>
          <p:cNvSpPr/>
          <p:nvPr/>
        </p:nvSpPr>
        <p:spPr>
          <a:xfrm rot="18905842">
            <a:off x="5375460" y="4756639"/>
            <a:ext cx="1352264" cy="36034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555336-B7EA-C45F-152F-EC495C606911}"/>
              </a:ext>
            </a:extLst>
          </p:cNvPr>
          <p:cNvSpPr/>
          <p:nvPr/>
        </p:nvSpPr>
        <p:spPr>
          <a:xfrm rot="18905842">
            <a:off x="5826478" y="3986122"/>
            <a:ext cx="3105016" cy="253366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23C6F7-6F43-636D-1977-F771950D8F1F}"/>
              </a:ext>
            </a:extLst>
          </p:cNvPr>
          <p:cNvSpPr/>
          <p:nvPr/>
        </p:nvSpPr>
        <p:spPr>
          <a:xfrm rot="16200000">
            <a:off x="7824067" y="4836872"/>
            <a:ext cx="1165820" cy="20764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470211-E980-BBB7-E4E1-BB6E18FA9655}"/>
              </a:ext>
            </a:extLst>
          </p:cNvPr>
          <p:cNvSpPr/>
          <p:nvPr/>
        </p:nvSpPr>
        <p:spPr>
          <a:xfrm rot="18905842">
            <a:off x="4857375" y="4193580"/>
            <a:ext cx="2573782" cy="241437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D5107-746E-10AD-2D39-7ABC64220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27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1DA5-F2F7-66D4-B91A-CA5BF6324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Oración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48301-54E6-7921-92BF-5C47DA4FE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0024" y="4088321"/>
            <a:ext cx="6400800" cy="2468880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Dios mío, ten piedad de mí, que soy un pecador. Soy débil y no siempre amo como debo. A veces mis palabras y obras hacen daño a otras personas. Ayúdame a amar y hacer el bien, como Jesús. Amén</a:t>
            </a:r>
            <a:endParaRPr lang="es-419" sz="2800" dirty="0"/>
          </a:p>
        </p:txBody>
      </p:sp>
      <p:pic>
        <p:nvPicPr>
          <p:cNvPr id="4098" name="Picture 2" descr="Oración para rezar el día domingo en la mañana y noche - La Noticia">
            <a:extLst>
              <a:ext uri="{FF2B5EF4-FFF2-40B4-BE49-F238E27FC236}">
                <a16:creationId xmlns:a16="http://schemas.microsoft.com/office/drawing/2014/main" id="{C2826E03-2568-EE78-D5EE-3D18DCAE5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040885"/>
            <a:ext cx="4105835" cy="272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0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amar como jesus amo">
            <a:hlinkClick r:id="" action="ppaction://media"/>
            <a:extLst>
              <a:ext uri="{FF2B5EF4-FFF2-40B4-BE49-F238E27FC236}">
                <a16:creationId xmlns:a16="http://schemas.microsoft.com/office/drawing/2014/main" id="{A212FB36-2190-29A2-CE9A-9C285D17BE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37765" y="986118"/>
            <a:ext cx="9694572" cy="5477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49009-16E4-D60F-8419-76A33345FB45}"/>
              </a:ext>
            </a:extLst>
          </p:cNvPr>
          <p:cNvSpPr txBox="1"/>
          <p:nvPr/>
        </p:nvSpPr>
        <p:spPr>
          <a:xfrm>
            <a:off x="3121608" y="191851"/>
            <a:ext cx="6127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</a:rPr>
              <a:t>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mar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como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</a:rPr>
              <a:t>J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esús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amó</a:t>
            </a:r>
            <a:endParaRPr lang="en-US" sz="32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560FBC-557B-DFE4-FB0F-71F67E594A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7507">
            <a:off x="8636712" y="3758773"/>
            <a:ext cx="3209365" cy="2214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F0C368-1544-5225-D387-275899838BB8}"/>
              </a:ext>
            </a:extLst>
          </p:cNvPr>
          <p:cNvSpPr txBox="1"/>
          <p:nvPr/>
        </p:nvSpPr>
        <p:spPr>
          <a:xfrm>
            <a:off x="412376" y="286435"/>
            <a:ext cx="12290612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3600" b="1" cap="all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El Publicano Arrepentido; la Humildad </a:t>
            </a:r>
            <a:endParaRPr lang="en-US" sz="3600" b="1" cap="all" dirty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cap="all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Lucas 18, 9-14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33CF80-8DFE-DAAD-59D5-2859850B4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9515" y="2359314"/>
            <a:ext cx="6735567" cy="44450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9590AD-3F55-FA7F-6CFF-C1EDF545AE23}"/>
              </a:ext>
            </a:extLst>
          </p:cNvPr>
          <p:cNvSpPr txBox="1"/>
          <p:nvPr/>
        </p:nvSpPr>
        <p:spPr>
          <a:xfrm>
            <a:off x="623431" y="1330280"/>
            <a:ext cx="10945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En aquel tiempo, Jesús dijo esta parábola sobre algunos que se tenían por justos y despreciaban a los demás:</a:t>
            </a:r>
            <a:endParaRPr lang="es-419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9F0C368-1544-5225-D387-275899838BB8}"/>
              </a:ext>
            </a:extLst>
          </p:cNvPr>
          <p:cNvSpPr txBox="1"/>
          <p:nvPr/>
        </p:nvSpPr>
        <p:spPr>
          <a:xfrm>
            <a:off x="412376" y="286435"/>
            <a:ext cx="12290612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3600" b="1" cap="all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El Publicano Arrepentido; la Humildad </a:t>
            </a:r>
            <a:endParaRPr lang="en-US" sz="3600" b="1" cap="all" dirty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cap="all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Lucas 18, 9-14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4A4191-5F6E-3083-261E-425862BE19ED}"/>
              </a:ext>
            </a:extLst>
          </p:cNvPr>
          <p:cNvSpPr txBox="1"/>
          <p:nvPr/>
        </p:nvSpPr>
        <p:spPr>
          <a:xfrm>
            <a:off x="1704196" y="1693152"/>
            <a:ext cx="45105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"Dos hombres subieron al templo para orar: uno era fariseo y el otro, publicano. El fariseo, erguido, oraba así en su interior: 'Dios mío, te doy gracias porque no soy como los demás hombres: ladrones, injustos y adúlteros; tampoco soy como ese publicano. Ayuno dos veces por semana y pago el diezmo de todas mis ganancias'.</a:t>
            </a:r>
            <a:endParaRPr lang="es-419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 descr="El fariseo y el publicano – Free Kids Stories">
            <a:extLst>
              <a:ext uri="{FF2B5EF4-FFF2-40B4-BE49-F238E27FC236}">
                <a16:creationId xmlns:a16="http://schemas.microsoft.com/office/drawing/2014/main" id="{2C785120-C6A2-2245-07C4-7A12BFAAD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9444" r="1301"/>
          <a:stretch/>
        </p:blipFill>
        <p:spPr bwMode="auto">
          <a:xfrm>
            <a:off x="6570745" y="1544669"/>
            <a:ext cx="5275022" cy="3768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8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9F0C368-1544-5225-D387-275899838BB8}"/>
              </a:ext>
            </a:extLst>
          </p:cNvPr>
          <p:cNvSpPr txBox="1"/>
          <p:nvPr/>
        </p:nvSpPr>
        <p:spPr>
          <a:xfrm>
            <a:off x="412376" y="286435"/>
            <a:ext cx="12290612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3600" b="1" cap="all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El Publicano Arrepentido; la Humildad </a:t>
            </a:r>
            <a:endParaRPr lang="en-US" sz="3600" b="1" cap="all" dirty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cap="all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Lucas 18, 9-14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E1425F2-1182-AA62-33BE-173A94EC2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927" y="1253459"/>
            <a:ext cx="57912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378A9-1C8A-6864-DDCD-C118D46D7132}"/>
              </a:ext>
            </a:extLst>
          </p:cNvPr>
          <p:cNvSpPr txBox="1"/>
          <p:nvPr/>
        </p:nvSpPr>
        <p:spPr>
          <a:xfrm>
            <a:off x="1882585" y="4511009"/>
            <a:ext cx="96818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El publicano, en cambio, se quedó lejos y no se atrevía a levantar los ojos al cielo. Lo único que hacía era golpearse el pecho, diciendo: 'Dios mío, ten piedad de mí, que soy un pecador'. Pues bien, yo les aseguro que éste bajó a su casa justificado y aquél no; porque todo el que se enaltece será humillado y el que se humilla será enaltecido''.</a:t>
            </a:r>
            <a:endParaRPr lang="es-419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7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4484692-4A7F-2D01-E20B-20EB6EAF8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7324"/>
            <a:ext cx="12192001" cy="687532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B695F0-CCAE-17E3-EB9A-36091874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16946"/>
            <a:ext cx="10364452" cy="3424107"/>
          </a:xfrm>
        </p:spPr>
        <p:txBody>
          <a:bodyPr/>
          <a:lstStyle/>
          <a:p>
            <a:pPr marL="0" indent="0" algn="ctr">
              <a:buNone/>
            </a:pPr>
            <a:endParaRPr lang="es-EC" b="1" dirty="0"/>
          </a:p>
          <a:p>
            <a:pPr marL="0" indent="0" algn="ctr">
              <a:buNone/>
            </a:pPr>
            <a:r>
              <a:rPr lang="es-EC" sz="3000" b="1" dirty="0"/>
              <a:t>PALABRA DEL SEÑOR</a:t>
            </a:r>
          </a:p>
          <a:p>
            <a:pPr marL="0" indent="0" algn="ctr">
              <a:buNone/>
            </a:pPr>
            <a:r>
              <a:rPr lang="es-EC" sz="3000" b="1" dirty="0"/>
              <a:t>GLORIA A TI SEÑOR JESUS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C94DA8-8750-B258-84ED-CF929D3BB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501" y="1069"/>
            <a:ext cx="1231499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8CA4-63C7-9846-20DF-772C01A52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reflexión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E107F-CEC1-761D-DBC5-C21A71FE3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5" y="5078838"/>
            <a:ext cx="5813432" cy="446750"/>
          </a:xfrm>
        </p:spPr>
        <p:txBody>
          <a:bodyPr/>
          <a:lstStyle/>
          <a:p>
            <a:r>
              <a:rPr lang="es-419" dirty="0"/>
              <a:t>¿Qué me quiere decir Jesús en esta escritura?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CAA5C-193B-5610-633D-9A9E0B2BF3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57047">
            <a:off x="6140484" y="890072"/>
            <a:ext cx="4809728" cy="32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3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AF11-1478-915E-3917-9EA0DA471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471" y="248294"/>
            <a:ext cx="9336254" cy="905437"/>
          </a:xfrm>
        </p:spPr>
        <p:txBody>
          <a:bodyPr>
            <a:normAutofit fontScale="90000"/>
          </a:bodyPr>
          <a:lstStyle/>
          <a:p>
            <a:r>
              <a:rPr lang="es-419" sz="3600" dirty="0"/>
              <a:t>Jesús nos enseña con una parábola.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07F5F-E323-0322-DC71-B2856BBBC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8471" y="5411842"/>
            <a:ext cx="10461812" cy="1197864"/>
          </a:xfr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 fontScale="55000" lnSpcReduction="20000"/>
          </a:bodyPr>
          <a:lstStyle/>
          <a:p>
            <a:pPr algn="l"/>
            <a:r>
              <a:rPr lang="es-419" sz="2900" dirty="0">
                <a:latin typeface="Comic Sans MS" panose="030F0702030302020204" pitchFamily="66" charset="0"/>
              </a:rPr>
              <a:t>¿Qué es una Parábola?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900" b="0" i="0" dirty="0">
                <a:effectLst/>
                <a:latin typeface="Comic Sans MS" panose="030F0702030302020204" pitchFamily="66" charset="0"/>
              </a:rPr>
              <a:t>Una parábola es un relato corto, con forma de historia sencilla, real o inventada pero no fantasiosa, mediante la cual Jesús establece una comparación: “igual que sucede en tal caso, así sucede en tal otro”</a:t>
            </a:r>
            <a:r>
              <a:rPr lang="es-419" sz="2900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CA89C-C9D9-4908-F4EB-D0F1212A3C05}"/>
              </a:ext>
            </a:extLst>
          </p:cNvPr>
          <p:cNvSpPr txBox="1"/>
          <p:nvPr/>
        </p:nvSpPr>
        <p:spPr>
          <a:xfrm>
            <a:off x="600635" y="1617239"/>
            <a:ext cx="6167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¿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Quiénes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eran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los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fariseos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es-419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3B966-617F-4909-C4DE-AE09B034CFAD}"/>
              </a:ext>
            </a:extLst>
          </p:cNvPr>
          <p:cNvSpPr txBox="1"/>
          <p:nvPr/>
        </p:nvSpPr>
        <p:spPr>
          <a:xfrm>
            <a:off x="1358152" y="2809427"/>
            <a:ext cx="55312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Eran un grupo de la religión judía dedicados a interpretar la ley de Moisés; se creían mejores que todos porque seguían la ley.</a:t>
            </a:r>
            <a:endParaRPr lang="es-419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8D4BAF-3B93-7354-CDE2-BF7C1C35C8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564" y="1973065"/>
            <a:ext cx="4383400" cy="30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6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0156-76CE-0A36-D3A9-3663DF93A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271" y="579568"/>
            <a:ext cx="8984070" cy="761104"/>
          </a:xfrm>
        </p:spPr>
        <p:txBody>
          <a:bodyPr>
            <a:normAutofit/>
          </a:bodyPr>
          <a:lstStyle/>
          <a:p>
            <a:r>
              <a:rPr lang="en-US" sz="3600" dirty="0"/>
              <a:t>¿</a:t>
            </a:r>
            <a:r>
              <a:rPr lang="en-US" sz="3600" dirty="0" err="1"/>
              <a:t>Quiénes</a:t>
            </a:r>
            <a:r>
              <a:rPr lang="en-US" sz="3600" dirty="0"/>
              <a:t> </a:t>
            </a:r>
            <a:r>
              <a:rPr lang="en-US" sz="3600" dirty="0" err="1"/>
              <a:t>eran</a:t>
            </a:r>
            <a:r>
              <a:rPr lang="en-US" sz="3600" dirty="0"/>
              <a:t> </a:t>
            </a:r>
            <a:r>
              <a:rPr lang="en-US" sz="3600" dirty="0" err="1"/>
              <a:t>los</a:t>
            </a:r>
            <a:r>
              <a:rPr lang="en-US" sz="3600" dirty="0"/>
              <a:t> </a:t>
            </a:r>
            <a:r>
              <a:rPr lang="en-US" sz="3600" dirty="0" err="1"/>
              <a:t>publicanos</a:t>
            </a:r>
            <a:r>
              <a:rPr lang="en-US" sz="3600" dirty="0"/>
              <a:t>?</a:t>
            </a:r>
            <a:endParaRPr lang="es-419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3A110-C75F-EAC9-952D-8918A553A7CD}"/>
              </a:ext>
            </a:extLst>
          </p:cNvPr>
          <p:cNvSpPr txBox="1"/>
          <p:nvPr/>
        </p:nvSpPr>
        <p:spPr>
          <a:xfrm>
            <a:off x="1163978" y="1682713"/>
            <a:ext cx="61273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Eran recaudadores de impuestos romanos que cobraban más para quedarse con algún dinero; eran odiados por los judíos</a:t>
            </a:r>
            <a:endParaRPr lang="es-419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7BC368-4D5C-72CE-E6E6-3A574581CA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4738" y="2698376"/>
            <a:ext cx="5400603" cy="37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4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0156-76CE-0A36-D3A9-3663DF93A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271" y="579568"/>
            <a:ext cx="8984070" cy="761104"/>
          </a:xfrm>
        </p:spPr>
        <p:txBody>
          <a:bodyPr>
            <a:normAutofit/>
          </a:bodyPr>
          <a:lstStyle/>
          <a:p>
            <a:r>
              <a:rPr lang="en-US" sz="3600" dirty="0"/>
              <a:t>¿</a:t>
            </a:r>
            <a:r>
              <a:rPr lang="en-US" sz="3600" dirty="0" err="1"/>
              <a:t>Cómo</a:t>
            </a:r>
            <a:r>
              <a:rPr lang="en-US" sz="3600" dirty="0"/>
              <a:t> </a:t>
            </a:r>
            <a:r>
              <a:rPr lang="en-US" sz="3600" dirty="0" err="1"/>
              <a:t>oraba</a:t>
            </a:r>
            <a:r>
              <a:rPr lang="en-US" sz="3600" dirty="0"/>
              <a:t> </a:t>
            </a:r>
            <a:r>
              <a:rPr lang="en-US" sz="3600" dirty="0" err="1"/>
              <a:t>el</a:t>
            </a:r>
            <a:r>
              <a:rPr lang="en-US" sz="3600" dirty="0"/>
              <a:t> </a:t>
            </a:r>
            <a:r>
              <a:rPr lang="en-US" sz="3600" dirty="0" err="1"/>
              <a:t>fariseo</a:t>
            </a:r>
            <a:r>
              <a:rPr lang="en-US" sz="3600" dirty="0"/>
              <a:t>?</a:t>
            </a:r>
            <a:endParaRPr lang="es-419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3A110-C75F-EAC9-952D-8918A553A7CD}"/>
              </a:ext>
            </a:extLst>
          </p:cNvPr>
          <p:cNvSpPr txBox="1"/>
          <p:nvPr/>
        </p:nvSpPr>
        <p:spPr>
          <a:xfrm>
            <a:off x="957789" y="2341155"/>
            <a:ext cx="47258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Daba gracias que era mejor que nadie</a:t>
            </a:r>
            <a:r>
              <a:rPr lang="es-ES" sz="2000" dirty="0">
                <a:solidFill>
                  <a:schemeClr val="bg1"/>
                </a:solidFill>
              </a:rPr>
              <a:t>.</a:t>
            </a:r>
            <a:endParaRPr lang="es-419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EAAB8-E701-91CA-6998-215DEEB48D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128" y="1577340"/>
            <a:ext cx="3200401" cy="21604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677FFF-C19A-71B1-713E-133E6BE671F3}"/>
              </a:ext>
            </a:extLst>
          </p:cNvPr>
          <p:cNvSpPr txBox="1">
            <a:spLocks/>
          </p:cNvSpPr>
          <p:nvPr/>
        </p:nvSpPr>
        <p:spPr>
          <a:xfrm>
            <a:off x="3692743" y="3593949"/>
            <a:ext cx="8984070" cy="761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cap="all" baseline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¿</a:t>
            </a:r>
            <a:r>
              <a:rPr lang="en-US" sz="3600" dirty="0" err="1"/>
              <a:t>Cómo</a:t>
            </a:r>
            <a:r>
              <a:rPr lang="en-US" sz="3600" dirty="0"/>
              <a:t> </a:t>
            </a:r>
            <a:r>
              <a:rPr lang="en-US" sz="3600" dirty="0" err="1"/>
              <a:t>oraba</a:t>
            </a:r>
            <a:r>
              <a:rPr lang="en-US" sz="3600" dirty="0"/>
              <a:t> </a:t>
            </a:r>
            <a:r>
              <a:rPr lang="en-US" sz="3600" dirty="0" err="1"/>
              <a:t>el</a:t>
            </a:r>
            <a:r>
              <a:rPr lang="en-US" sz="3600" dirty="0"/>
              <a:t> </a:t>
            </a:r>
            <a:r>
              <a:rPr lang="en-US" sz="3600" dirty="0" err="1"/>
              <a:t>Publicano</a:t>
            </a:r>
            <a:r>
              <a:rPr lang="en-US" sz="3600" dirty="0"/>
              <a:t>?</a:t>
            </a:r>
            <a:endParaRPr lang="es-419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DD0A9-901C-C7AB-4E07-51A0680191AC}"/>
              </a:ext>
            </a:extLst>
          </p:cNvPr>
          <p:cNvSpPr txBox="1"/>
          <p:nvPr/>
        </p:nvSpPr>
        <p:spPr>
          <a:xfrm>
            <a:off x="6551317" y="5481994"/>
            <a:ext cx="3886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mic Sans MS" panose="030F0702030302020204" pitchFamily="66" charset="0"/>
              </a:rPr>
              <a:t>Pedía perdón por sus pecados.</a:t>
            </a:r>
            <a:endParaRPr lang="es-419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723027-266A-22DC-96C4-6A36902945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1297" y="4447191"/>
            <a:ext cx="3388831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http://purl.org/dc/dcmitype/"/>
    <ds:schemaRef ds:uri="http://purl.org/dc/terms/"/>
    <ds:schemaRef ds:uri="71af3243-3dd4-4a8d-8c0d-dd76da1f02a5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{00B7EBF6-1ED2-4E61-BD68-25BC1E00BF78}tf89338750_win32</Template>
  <TotalTime>255</TotalTime>
  <Words>576</Words>
  <Application>Microsoft Office PowerPoint</Application>
  <PresentationFormat>Widescreen</PresentationFormat>
  <Paragraphs>44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Comic Sans MS</vt:lpstr>
      <vt:lpstr>Roboto</vt:lpstr>
      <vt:lpstr>Univers</vt:lpstr>
      <vt:lpstr>GradientUnivers</vt:lpstr>
      <vt:lpstr>Ministerio Amigos de jesús y María</vt:lpstr>
      <vt:lpstr>PowerPoint Presentation</vt:lpstr>
      <vt:lpstr>PowerPoint Presentation</vt:lpstr>
      <vt:lpstr>PowerPoint Presentation</vt:lpstr>
      <vt:lpstr>PowerPoint Presentation</vt:lpstr>
      <vt:lpstr>reflexión</vt:lpstr>
      <vt:lpstr>Jesús nos enseña con una parábola.</vt:lpstr>
      <vt:lpstr>¿Quiénes eran los publicanos?</vt:lpstr>
      <vt:lpstr>¿Cómo oraba el fariseo?</vt:lpstr>
      <vt:lpstr>¿Cuál de los dos agradó a Dios y por qué?</vt:lpstr>
      <vt:lpstr>Cuando oramos ¿Nos dirigimos a Dios pidiendo perdón y sabiendo que necesitamos de ÉL? </vt:lpstr>
      <vt:lpstr>PowerPoint Presentation</vt:lpstr>
      <vt:lpstr>actividad</vt:lpstr>
      <vt:lpstr>PowerPoint Presentation</vt:lpstr>
      <vt:lpstr>PowerPoint Presentation</vt:lpstr>
      <vt:lpstr>PowerPoint Presentation</vt:lpstr>
      <vt:lpstr>Oración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Mercedes Cristina Bermudez-Garcia</dc:creator>
  <cp:lastModifiedBy>Maria Varona</cp:lastModifiedBy>
  <cp:revision>5</cp:revision>
  <dcterms:created xsi:type="dcterms:W3CDTF">2022-10-06T23:22:56Z</dcterms:created>
  <dcterms:modified xsi:type="dcterms:W3CDTF">2022-10-14T13:51:33Z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