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11/8/2022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11/8/2022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11/8/2022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c73sZWucV8" TargetMode="External"/><Relationship Id="rId2" Type="http://schemas.openxmlformats.org/officeDocument/2006/relationships/hyperlink" Target="https://www.youtube.com/watch?v=tv1gNLm_G_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DB9B1-BA3C-6DC7-393B-F6B933E7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" y="0"/>
            <a:ext cx="1214286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1DC50-6B67-0792-EB2E-DABDF943A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6" y="381553"/>
            <a:ext cx="1432303" cy="14323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1AFE1A-A689-47C3-4D79-992D4D4B7B42}"/>
              </a:ext>
            </a:extLst>
          </p:cNvPr>
          <p:cNvSpPr txBox="1">
            <a:spLocks/>
          </p:cNvSpPr>
          <p:nvPr/>
        </p:nvSpPr>
        <p:spPr>
          <a:xfrm>
            <a:off x="-218092" y="5944922"/>
            <a:ext cx="12385524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XXXIII Tiempo Ordinario Ciclo C</a:t>
            </a:r>
            <a:br>
              <a:rPr lang="es-ES" sz="1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Manténganse Firmes y </a:t>
            </a:r>
          </a:p>
          <a:p>
            <a:pPr algn="ctr">
              <a:lnSpc>
                <a:spcPct val="100000"/>
              </a:lnSpc>
            </a:pPr>
            <a:r>
              <a:rPr lang="es-ES" sz="1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Conseguirán la Vida (</a:t>
            </a:r>
            <a:r>
              <a:rPr lang="es-ES" sz="12800" b="1" dirty="0" err="1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Lc</a:t>
            </a:r>
            <a:r>
              <a:rPr lang="es-ES" sz="1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21, 5-19) </a:t>
            </a:r>
            <a:endParaRPr lang="en-US" sz="12800" b="1" dirty="0">
              <a:solidFill>
                <a:schemeClr val="tx2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12" name="CuadroTexto 2">
            <a:extLst>
              <a:ext uri="{FF2B5EF4-FFF2-40B4-BE49-F238E27FC236}">
                <a16:creationId xmlns:a16="http://schemas.microsoft.com/office/drawing/2014/main" id="{15D21166-9267-6098-4ED5-A954F29FA461}"/>
              </a:ext>
            </a:extLst>
          </p:cNvPr>
          <p:cNvSpPr txBox="1"/>
          <p:nvPr/>
        </p:nvSpPr>
        <p:spPr>
          <a:xfrm>
            <a:off x="-1301946" y="42999"/>
            <a:ext cx="6853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Ministerio Amigos de Jesús y María</a:t>
            </a:r>
            <a:endParaRPr lang="es-PE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6A16D-253C-F38D-9741-E4D57C05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" y="0"/>
            <a:ext cx="12179126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2874" y="349185"/>
            <a:ext cx="12150113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1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Con esto darán testimonio de mí. Grábense bien que no tienen que preparar de antemano su defensa, </a:t>
            </a:r>
            <a:endParaRPr lang="en-US" sz="112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B8287-4172-4333-7A7A-CD1266CC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6087" y="406938"/>
            <a:ext cx="11819823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11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porque yo les daré palabras sabias, a las que no podrá resistir ni contradecir ningún adversario de ustedes. </a:t>
            </a:r>
            <a:endParaRPr lang="en-US" sz="11200" b="1" dirty="0">
              <a:solidFill>
                <a:schemeClr val="accent4">
                  <a:lumMod val="75000"/>
                </a:schemeClr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61654-B46D-639F-0B1D-9A5C36A78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" y="0"/>
            <a:ext cx="1216461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686071"/>
            <a:ext cx="12150113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11200" dirty="0">
                <a:latin typeface="Arial Black" panose="020B0A04020102020204" pitchFamily="34" charset="0"/>
              </a:rPr>
              <a:t>Los traicionarán hasta sus propios padres, hermanos, parientes y amigos. Matarán a algunos de ustedes y todos los odiarán por causa mía.</a:t>
            </a:r>
            <a:endParaRPr lang="en-US" sz="11200" b="1" dirty="0">
              <a:solidFill>
                <a:schemeClr val="bg1"/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C4D50-8A84-3355-FC3D-7D03F319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8" y="0"/>
            <a:ext cx="12160652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49170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8D4A2C-1A49-B525-77E8-12B4E57D9705}"/>
              </a:ext>
            </a:extLst>
          </p:cNvPr>
          <p:cNvSpPr txBox="1">
            <a:spLocks/>
          </p:cNvSpPr>
          <p:nvPr/>
        </p:nvSpPr>
        <p:spPr>
          <a:xfrm>
            <a:off x="-347028" y="757470"/>
            <a:ext cx="12569826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1200" b="1" dirty="0">
                <a:solidFill>
                  <a:srgbClr val="669900"/>
                </a:solidFill>
                <a:highlight>
                  <a:srgbClr val="669900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11200" dirty="0">
                <a:solidFill>
                  <a:schemeClr val="tx2"/>
                </a:solidFill>
                <a:highlight>
                  <a:srgbClr val="669900"/>
                </a:highlight>
                <a:latin typeface="Arial Black" panose="020B0A04020102020204" pitchFamily="34" charset="0"/>
              </a:rPr>
              <a:t>Sin embargo, no caerá ningún cabello de la cabeza de ustedes. Si se mantienen firmes, conseguirán la vida".</a:t>
            </a:r>
            <a:br>
              <a:rPr lang="es-ES" sz="3658" b="1" dirty="0">
                <a:solidFill>
                  <a:schemeClr val="tx2"/>
                </a:solidFill>
                <a:highlight>
                  <a:srgbClr val="669900"/>
                </a:highlight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endParaRPr lang="en-US" sz="11200" b="1" dirty="0">
              <a:solidFill>
                <a:schemeClr val="tx2"/>
              </a:solidFill>
              <a:highlight>
                <a:srgbClr val="669900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B1840-B4B2-D55D-694B-1CB1AD60BA76}"/>
              </a:ext>
            </a:extLst>
          </p:cNvPr>
          <p:cNvSpPr txBox="1"/>
          <p:nvPr/>
        </p:nvSpPr>
        <p:spPr>
          <a:xfrm>
            <a:off x="7808495" y="1023232"/>
            <a:ext cx="6453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Palabra de Dios</a:t>
            </a:r>
          </a:p>
          <a:p>
            <a:pPr algn="just">
              <a:lnSpc>
                <a:spcPct val="100000"/>
              </a:lnSpc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</a:t>
            </a:r>
            <a:r>
              <a:rPr lang="es-ES" sz="2400" b="1" dirty="0">
                <a:solidFill>
                  <a:schemeClr val="accent5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Gloria a ti Señor Jesús</a:t>
            </a:r>
            <a:endParaRPr lang="en-US" sz="2400" b="1" dirty="0">
              <a:solidFill>
                <a:schemeClr val="accent5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31363" y="-38542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887868" y="569896"/>
            <a:ext cx="721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¿A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llamaban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Templo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896232" y="2640957"/>
            <a:ext cx="6713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Quiénes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eran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recibidos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Templo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893268" y="3093659"/>
            <a:ext cx="7214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Gente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todas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partes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clases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sociales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eran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recibidas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sin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importar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su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riqueza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FEF123-DE7A-D8CF-13EA-372909B48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6107" y="1552185"/>
            <a:ext cx="1552842" cy="1200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FD48F-91EF-B538-1AE7-A61FBBF31CB4}"/>
              </a:ext>
            </a:extLst>
          </p:cNvPr>
          <p:cNvSpPr txBox="1"/>
          <p:nvPr/>
        </p:nvSpPr>
        <p:spPr>
          <a:xfrm>
            <a:off x="4928595" y="986336"/>
            <a:ext cx="7142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Templo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lugar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donde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judíos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adoraban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Dios.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9C4ED-1329-7AF4-3F7F-7F5FA549B03A}"/>
              </a:ext>
            </a:extLst>
          </p:cNvPr>
          <p:cNvSpPr txBox="1"/>
          <p:nvPr/>
        </p:nvSpPr>
        <p:spPr>
          <a:xfrm>
            <a:off x="4896232" y="1727517"/>
            <a:ext cx="721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Dónde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estaba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ubicado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F40D4-97A2-82B5-F7F9-DFC96C983029}"/>
              </a:ext>
            </a:extLst>
          </p:cNvPr>
          <p:cNvSpPr txBox="1"/>
          <p:nvPr/>
        </p:nvSpPr>
        <p:spPr>
          <a:xfrm>
            <a:off x="4863665" y="2195533"/>
            <a:ext cx="7142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Estaba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ubicado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Jerusalén</a:t>
            </a: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96713-FA1B-5C0F-F14C-1DEAB19931D6}"/>
              </a:ext>
            </a:extLst>
          </p:cNvPr>
          <p:cNvSpPr txBox="1"/>
          <p:nvPr/>
        </p:nvSpPr>
        <p:spPr>
          <a:xfrm>
            <a:off x="4816266" y="3862713"/>
            <a:ext cx="70837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Recuerdas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había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Templo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antes de Jesús?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D6454-5818-E94B-7A58-84D0A7CCB73F}"/>
              </a:ext>
            </a:extLst>
          </p:cNvPr>
          <p:cNvSpPr txBox="1"/>
          <p:nvPr/>
        </p:nvSpPr>
        <p:spPr>
          <a:xfrm>
            <a:off x="4896232" y="4623192"/>
            <a:ext cx="3748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 arca de la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Alianza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84E202B-8162-6D7A-0322-6EF7300B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0" y="3006181"/>
            <a:ext cx="2575614" cy="25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8E2D35-D165-780C-8E68-7E1A2D3F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08" y="4717571"/>
            <a:ext cx="2583819" cy="194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6BA72-ECB7-9A7D-555A-F29F9EC64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90" y="853386"/>
            <a:ext cx="4566480" cy="2575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7F781-910B-918C-3B97-11921DA76814}"/>
              </a:ext>
            </a:extLst>
          </p:cNvPr>
          <p:cNvSpPr txBox="1"/>
          <p:nvPr/>
        </p:nvSpPr>
        <p:spPr>
          <a:xfrm>
            <a:off x="4781470" y="5729947"/>
            <a:ext cx="6161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Cuán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iban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los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judíos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al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Templo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2EE3C-3A70-4E60-158E-74C5CE4098E7}"/>
              </a:ext>
            </a:extLst>
          </p:cNvPr>
          <p:cNvSpPr txBox="1"/>
          <p:nvPr/>
        </p:nvSpPr>
        <p:spPr>
          <a:xfrm>
            <a:off x="4816266" y="6191612"/>
            <a:ext cx="7006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vez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año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celebrar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 Pascua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judía</a:t>
            </a: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C69EB4-ED13-054B-5E8B-06C45B796FE9}"/>
              </a:ext>
            </a:extLst>
          </p:cNvPr>
          <p:cNvSpPr txBox="1"/>
          <p:nvPr/>
        </p:nvSpPr>
        <p:spPr>
          <a:xfrm>
            <a:off x="8515683" y="4659179"/>
            <a:ext cx="61610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2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2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200" dirty="0" err="1">
                <a:latin typeface="Arial Black" panose="020B0A04020102020204" pitchFamily="34" charset="0"/>
                <a:cs typeface="Aharoni" panose="02010803020104030203" pitchFamily="2" charset="-79"/>
              </a:rPr>
              <a:t>contenía</a:t>
            </a:r>
            <a:r>
              <a:rPr lang="en-US" sz="22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200" dirty="0" err="1"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200" dirty="0">
                <a:latin typeface="Arial Black" panose="020B0A04020102020204" pitchFamily="34" charset="0"/>
                <a:cs typeface="Aharoni" panose="02010803020104030203" pitchFamily="2" charset="-79"/>
              </a:rPr>
              <a:t> arca?</a:t>
            </a:r>
            <a:endParaRPr lang="en-US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6F8936-A92B-4A5E-D31A-B55DA1370ED8}"/>
              </a:ext>
            </a:extLst>
          </p:cNvPr>
          <p:cNvSpPr txBox="1"/>
          <p:nvPr/>
        </p:nvSpPr>
        <p:spPr>
          <a:xfrm>
            <a:off x="4863665" y="4988793"/>
            <a:ext cx="7398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 10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mandamientos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maná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la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vara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574027" y="868326"/>
            <a:ext cx="72199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quiere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decir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Jesús con que no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quedará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Piedra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sobre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piedra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517710" y="3475449"/>
            <a:ext cx="733258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Jesús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crea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 Nueva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Alianza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última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Cena. </a:t>
            </a:r>
            <a:endParaRPr lang="en-US" sz="25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500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BD221-FBCC-8EE3-7424-12382B3F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8" y="941668"/>
            <a:ext cx="4245622" cy="23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574027" y="1736200"/>
            <a:ext cx="74683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Quiere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decir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que no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quedará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Piedra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alguna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del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Templo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y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Arca de la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Alianza</a:t>
            </a:r>
            <a:r>
              <a:rPr lang="en-US" sz="25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se </a:t>
            </a:r>
            <a:r>
              <a:rPr lang="en-US" sz="25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perderá</a:t>
            </a:r>
            <a:endParaRPr lang="en-US" sz="25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50038D-6FE3-B276-2139-8D2012CCF96D}"/>
              </a:ext>
            </a:extLst>
          </p:cNvPr>
          <p:cNvSpPr txBox="1"/>
          <p:nvPr/>
        </p:nvSpPr>
        <p:spPr>
          <a:xfrm>
            <a:off x="4574027" y="4789345"/>
            <a:ext cx="58523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Ese día, Jesús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instituyó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Eucaristía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Donde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queda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para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siempre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nosotros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nuestros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corazones</a:t>
            </a: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79589-6E21-1087-E201-BEC65054BDAB}"/>
              </a:ext>
            </a:extLst>
          </p:cNvPr>
          <p:cNvSpPr txBox="1"/>
          <p:nvPr/>
        </p:nvSpPr>
        <p:spPr>
          <a:xfrm>
            <a:off x="4463140" y="2987384"/>
            <a:ext cx="7662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Dónde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estará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ahora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la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presencia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de Dios? </a:t>
            </a:r>
            <a:endParaRPr lang="en-US" sz="2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0B810-AF04-772D-2B8F-F624EC9645D4}"/>
              </a:ext>
            </a:extLst>
          </p:cNvPr>
          <p:cNvSpPr txBox="1"/>
          <p:nvPr/>
        </p:nvSpPr>
        <p:spPr>
          <a:xfrm>
            <a:off x="4461393" y="4351743"/>
            <a:ext cx="62194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Recuerdas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500" dirty="0" err="1">
                <a:latin typeface="Arial Black" panose="020B0A04020102020204" pitchFamily="34" charset="0"/>
                <a:cs typeface="Aharoni" panose="02010803020104030203" pitchFamily="2" charset="-79"/>
              </a:rPr>
              <a:t>instituyó</a:t>
            </a:r>
            <a:r>
              <a:rPr lang="en-US" sz="2500" dirty="0">
                <a:latin typeface="Arial Black" panose="020B0A04020102020204" pitchFamily="34" charset="0"/>
                <a:cs typeface="Aharoni" panose="02010803020104030203" pitchFamily="2" charset="-79"/>
              </a:rPr>
              <a:t> ese día?</a:t>
            </a:r>
            <a:endParaRPr lang="en-US" sz="2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8E23B-BC68-85B5-DCA6-56F3E0E1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66" y="3796224"/>
            <a:ext cx="4266527" cy="25390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E7E198B-D580-86B2-A505-7C008A28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068" y="4619602"/>
            <a:ext cx="1191909" cy="17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0" grpId="0"/>
      <p:bldP spid="21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Qué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predice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Jesús?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855285" y="4204914"/>
            <a:ext cx="7219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Esto nos invita a nunca perder la fe en Jesús y saber que nuestra confianza debe estar puesta en Él siempre y no en cosas exteriores. Jesús es Dios, </a:t>
            </a:r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Todopoderoso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que nos </a:t>
            </a:r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ama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por sobre todas las cosas.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855285" y="1370246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Tiempos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difíciles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dice que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mundo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odiará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sus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seguidores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870B7-882B-1932-7929-296576027493}"/>
              </a:ext>
            </a:extLst>
          </p:cNvPr>
          <p:cNvSpPr txBox="1"/>
          <p:nvPr/>
        </p:nvSpPr>
        <p:spPr>
          <a:xfrm>
            <a:off x="4723673" y="2201243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¿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Debemos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tener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Aharoni" panose="02010803020104030203" pitchFamily="2" charset="-79"/>
              </a:rPr>
              <a:t>miedo</a:t>
            </a:r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?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C5E09-376C-3F25-524E-6C943E30EE44}"/>
              </a:ext>
            </a:extLst>
          </p:cNvPr>
          <p:cNvSpPr txBox="1"/>
          <p:nvPr/>
        </p:nvSpPr>
        <p:spPr>
          <a:xfrm>
            <a:off x="4855285" y="2757517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NO!!! Jesús promote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estar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nosotros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protegernos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mantenemos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firmes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5F2C7-C5DB-3BD5-3780-44EB55E6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15" y="1097785"/>
            <a:ext cx="4429348" cy="2489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7147C-61A5-6F3F-AEC0-5CF2B53B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5" y="4073788"/>
            <a:ext cx="4606908" cy="25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0" grpId="0"/>
      <p:bldP spid="1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64AA4FF-6847-FFFB-75E5-2675B352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4649A-BEA2-A515-7BE3-7ADBCBD51626}"/>
              </a:ext>
            </a:extLst>
          </p:cNvPr>
          <p:cNvSpPr txBox="1"/>
          <p:nvPr/>
        </p:nvSpPr>
        <p:spPr>
          <a:xfrm>
            <a:off x="3138626" y="3716741"/>
            <a:ext cx="5914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ACTIVIDAD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256">
              <a:srgbClr val="34B9D4"/>
            </a:gs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52903-018B-BBAB-2557-AA86C0EE3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128" y="0"/>
            <a:ext cx="63806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27624-25A9-9733-931D-CBA6F8FE0B39}"/>
              </a:ext>
            </a:extLst>
          </p:cNvPr>
          <p:cNvSpPr txBox="1"/>
          <p:nvPr/>
        </p:nvSpPr>
        <p:spPr>
          <a:xfrm>
            <a:off x="630851" y="2131629"/>
            <a:ext cx="36910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Colorear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 Arca de la Antigua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Alianza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 y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su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contenido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883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327624-25A9-9733-931D-CBA6F8FE0B39}"/>
              </a:ext>
            </a:extLst>
          </p:cNvPr>
          <p:cNvSpPr txBox="1"/>
          <p:nvPr/>
        </p:nvSpPr>
        <p:spPr>
          <a:xfrm>
            <a:off x="214661" y="1484860"/>
            <a:ext cx="369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Instrucciones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055DE-8426-D33B-2925-54C3CF723310}"/>
              </a:ext>
            </a:extLst>
          </p:cNvPr>
          <p:cNvSpPr txBox="1"/>
          <p:nvPr/>
        </p:nvSpPr>
        <p:spPr>
          <a:xfrm>
            <a:off x="214661" y="2136096"/>
            <a:ext cx="473648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 Black" panose="020B0A04020102020204" pitchFamily="34" charset="0"/>
              </a:rPr>
              <a:t>Doblar una cartulina de color a lo largo, (4.25”x5.5”). Luego doblar la tira en la mitad y después en la mitad otra vez. Formar un cuadrado y pegar por dentro con tape. La mitad que queda, doblar en la mitad 2 veces y cortarle un rectángulo. Doblarlo en la mitad para pegar arriba como techo (poner tape por dentro).</a:t>
            </a:r>
          </a:p>
          <a:p>
            <a:pPr algn="just"/>
            <a:endParaRPr lang="es-ES" dirty="0">
              <a:latin typeface="Arial Black" panose="020B0A04020102020204" pitchFamily="34" charset="0"/>
            </a:endParaRPr>
          </a:p>
          <a:p>
            <a:pPr algn="just"/>
            <a:r>
              <a:rPr lang="es-ES" dirty="0">
                <a:latin typeface="Arial Black" panose="020B0A04020102020204" pitchFamily="34" charset="0"/>
              </a:rPr>
              <a:t>Colorear y cortar las casitas con el escrito debajo. Pegar uno en cada lado de la casillas.  En el techo pegar el letrero Las 4 Casitas de Jesús.</a:t>
            </a:r>
          </a:p>
          <a:p>
            <a:pPr algn="just"/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9EB71-5738-67AF-F094-432345057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06" y="0"/>
            <a:ext cx="62179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92474-9FC1-2435-4834-CF5FDA4A7C3B}"/>
              </a:ext>
            </a:extLst>
          </p:cNvPr>
          <p:cNvSpPr txBox="1"/>
          <p:nvPr/>
        </p:nvSpPr>
        <p:spPr>
          <a:xfrm>
            <a:off x="1106759" y="420578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LAS CASITAS DE JESUS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 DIOS HECHO HOMBRE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DAC42-64B0-B298-843A-E6615AD2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0"/>
            <a:ext cx="1215901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839820"/>
            <a:ext cx="11930241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  </a:t>
            </a:r>
            <a:r>
              <a:rPr lang="es-ES" sz="120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En aquel tiempo, </a:t>
            </a:r>
            <a:r>
              <a:rPr lang="es-ES" sz="11200" dirty="0">
                <a:solidFill>
                  <a:schemeClr val="bg1"/>
                </a:solidFill>
                <a:latin typeface="Arial Black" panose="020B0A04020102020204" pitchFamily="34" charset="0"/>
              </a:rPr>
              <a:t>como algunos ponderaban la solidez de la construcción del templo y la belleza de las ofrendas votivas que lo adornaban,</a:t>
            </a:r>
            <a:endParaRPr lang="en-US" sz="112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94BFF8-AAB6-6D21-7C4A-015FF8D37325}"/>
              </a:ext>
            </a:extLst>
          </p:cNvPr>
          <p:cNvSpPr/>
          <p:nvPr/>
        </p:nvSpPr>
        <p:spPr>
          <a:xfrm>
            <a:off x="9086850" y="857250"/>
            <a:ext cx="1910443" cy="800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47C8A8-BA47-24B1-1A0C-82AF908C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504" y="0"/>
            <a:ext cx="87949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61FF7DC-1FB0-516C-7933-F11F06C9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8F14B5-2018-6B8D-9194-999B0B1A2CB7}"/>
              </a:ext>
            </a:extLst>
          </p:cNvPr>
          <p:cNvSpPr/>
          <p:nvPr/>
        </p:nvSpPr>
        <p:spPr>
          <a:xfrm>
            <a:off x="3836020" y="947854"/>
            <a:ext cx="1538868" cy="1338146"/>
          </a:xfrm>
          <a:prstGeom prst="rect">
            <a:avLst/>
          </a:prstGeom>
          <a:solidFill>
            <a:srgbClr val="F699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A595F-0111-5E16-A216-0A43E0DC4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6746C4-3A12-E8DC-2E4D-DD994A1009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633632-85A5-49ED-DB37-0AAF7BFC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36" y="1"/>
            <a:ext cx="8544242" cy="66984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D1C957-EA46-0C64-B413-B43372A05FDD}"/>
              </a:ext>
            </a:extLst>
          </p:cNvPr>
          <p:cNvSpPr/>
          <p:nvPr/>
        </p:nvSpPr>
        <p:spPr>
          <a:xfrm>
            <a:off x="4433489" y="291042"/>
            <a:ext cx="43982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Oración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1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AEFE86CD-5614-7068-C9C4-6042E1E2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4" y="2134415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0E80825-3520-CBF1-2A26-F474F4F0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54" y="4000500"/>
            <a:ext cx="5476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A4D4B-7A40-C66F-FB80-C473E2235BF6}"/>
              </a:ext>
            </a:extLst>
          </p:cNvPr>
          <p:cNvSpPr txBox="1"/>
          <p:nvPr/>
        </p:nvSpPr>
        <p:spPr>
          <a:xfrm>
            <a:off x="4315522" y="751660"/>
            <a:ext cx="8017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CANCIONES</a:t>
            </a:r>
          </a:p>
        </p:txBody>
      </p:sp>
    </p:spTree>
    <p:extLst>
      <p:ext uri="{BB962C8B-B14F-4D97-AF65-F5344CB8AC3E}">
        <p14:creationId xmlns:p14="http://schemas.microsoft.com/office/powerpoint/2010/main" val="17081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A4D4B-7A40-C66F-FB80-C473E2235BF6}"/>
              </a:ext>
            </a:extLst>
          </p:cNvPr>
          <p:cNvSpPr txBox="1"/>
          <p:nvPr/>
        </p:nvSpPr>
        <p:spPr>
          <a:xfrm>
            <a:off x="3445727" y="1063894"/>
            <a:ext cx="8017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CANCIONES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D5D9B-8AF6-E2FC-2BA9-B9437D4A2F65}"/>
              </a:ext>
            </a:extLst>
          </p:cNvPr>
          <p:cNvSpPr txBox="1"/>
          <p:nvPr/>
        </p:nvSpPr>
        <p:spPr>
          <a:xfrm>
            <a:off x="1416205" y="2761929"/>
            <a:ext cx="1106200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Arial Black" panose="020B0A04020102020204" pitchFamily="34" charset="0"/>
              </a:rPr>
              <a:t>Jesucristo está pasando por aquí. Gladys Garcete 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dirty="0">
                <a:hlinkClick r:id="rId2"/>
              </a:rPr>
              <a:t>https://www.youtube.com/watch?v=tv1gNLm_G_0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sz="2000" dirty="0">
                <a:latin typeface="Arial Black" panose="020B0A04020102020204" pitchFamily="34" charset="0"/>
              </a:rPr>
              <a:t>En Ti </a:t>
            </a:r>
            <a:r>
              <a:rPr lang="es-ES" sz="2000" dirty="0" err="1">
                <a:latin typeface="Arial Black" panose="020B0A04020102020204" pitchFamily="34" charset="0"/>
              </a:rPr>
              <a:t>Confio</a:t>
            </a:r>
            <a:r>
              <a:rPr lang="es-ES" sz="2000" dirty="0">
                <a:latin typeface="Arial Black" panose="020B0A04020102020204" pitchFamily="34" charset="0"/>
              </a:rPr>
              <a:t>/ Videos Musicales de </a:t>
            </a:r>
            <a:r>
              <a:rPr lang="es-ES" sz="2000" dirty="0" err="1">
                <a:latin typeface="Arial Black" panose="020B0A04020102020204" pitchFamily="34" charset="0"/>
              </a:rPr>
              <a:t>Roar</a:t>
            </a:r>
            <a:r>
              <a:rPr lang="es-ES" sz="2000" dirty="0">
                <a:latin typeface="Arial Black" panose="020B0A04020102020204" pitchFamily="34" charset="0"/>
              </a:rPr>
              <a:t>/ </a:t>
            </a:r>
            <a:r>
              <a:rPr lang="es-ES" sz="2000" dirty="0" err="1">
                <a:latin typeface="Arial Black" panose="020B0A04020102020204" pitchFamily="34" charset="0"/>
              </a:rPr>
              <a:t>Group</a:t>
            </a:r>
            <a:r>
              <a:rPr lang="es-ES" sz="2000" dirty="0">
                <a:latin typeface="Arial Black" panose="020B0A04020102020204" pitchFamily="34" charset="0"/>
              </a:rPr>
              <a:t> Publishing  (8+ años)</a:t>
            </a:r>
            <a:endParaRPr lang="en-US" sz="2000" dirty="0">
              <a:latin typeface="Arial Black" panose="020B0A04020102020204" pitchFamily="34" charset="0"/>
            </a:endParaRPr>
          </a:p>
          <a:p>
            <a:endParaRPr lang="es-ES" dirty="0"/>
          </a:p>
          <a:p>
            <a:r>
              <a:rPr lang="es-ES" dirty="0">
                <a:hlinkClick r:id="rId3"/>
              </a:rPr>
              <a:t>https://youtu.be/zc73sZWucV8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01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34D0FB-53F0-0E6D-2CAE-F43239A2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12182475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57150" y="6182215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dirty="0">
                <a:solidFill>
                  <a:schemeClr val="tx2"/>
                </a:solidFill>
                <a:latin typeface="Arial Black" panose="020B0A04020102020204" pitchFamily="34" charset="0"/>
              </a:rPr>
              <a:t>Jesús dijo: "Días vendrán en que no quedará piedra sobre piedra de todo esto que están admirando; todo será destruido"</a:t>
            </a:r>
            <a:endParaRPr lang="en-US" sz="112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6A4F93-FA77-6D67-B0EB-D38DAE62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1137719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1200" dirty="0">
                <a:solidFill>
                  <a:schemeClr val="tx2"/>
                </a:solidFill>
                <a:latin typeface="Arial Black" panose="020B0A04020102020204" pitchFamily="34" charset="0"/>
              </a:rPr>
              <a:t>Entonces le preguntaron: "Maestro, ¿cuándo va a ocurrir esto y cuál será la señal de que ya está a punto de suceder?"</a:t>
            </a:r>
            <a:endParaRPr lang="en-US" sz="112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D8ABB-ACFD-4621-A4A6-1074CABD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" y="0"/>
            <a:ext cx="1218474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900744"/>
            <a:ext cx="1208913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ES" sz="2800" dirty="0">
                <a:solidFill>
                  <a:schemeClr val="tx2"/>
                </a:solidFill>
                <a:latin typeface="Arial Black" panose="020B0A04020102020204" pitchFamily="34" charset="0"/>
              </a:rPr>
              <a:t>Él les respondió: "Cuídense de que nadie los engañe, porque muchos vendrán usurpando mi nombre y dirán: “Yo soy el Mesías, el tiempo ha llegado”</a:t>
            </a:r>
            <a:endParaRPr lang="en-US" sz="2800" b="1" dirty="0">
              <a:solidFill>
                <a:schemeClr val="tx2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E6335-809F-4797-60E9-645DB73E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" y="0"/>
            <a:ext cx="12142865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70831" y="525187"/>
            <a:ext cx="11713573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Arial Black" panose="020B0A04020102020204" pitchFamily="34" charset="0"/>
              </a:rPr>
              <a:t>Pero no les hagan caso. Cuando oigan hablar de guerras y revoluciones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CDBBD-04AA-6B85-D3F3-3308A034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878695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dirty="0">
                <a:solidFill>
                  <a:schemeClr val="bg1"/>
                </a:solidFill>
                <a:latin typeface="Arial Black" panose="020B0A04020102020204" pitchFamily="34" charset="0"/>
              </a:rPr>
              <a:t>que no los domine el pánico, porque eso tiene que acontecer, pero todavía no es el fin". Luego les dijo: "Se levantará una nación contra otra y un reino contra otro.</a:t>
            </a:r>
            <a:endParaRPr lang="en-US" sz="112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3D2BC-B7A9-06FE-C4BC-19893471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" y="0"/>
            <a:ext cx="12146184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77165" y="775529"/>
            <a:ext cx="118376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1200" b="1" dirty="0">
                <a:solidFill>
                  <a:schemeClr val="tx2"/>
                </a:solidFill>
                <a:latin typeface="Arial Black" panose="020B0A04020102020204" pitchFamily="34" charset="0"/>
              </a:rPr>
              <a:t>En diferentes lugares habrá grandes terremotos, epidemias y hambre, y aparecerán en el cielo señales prodigiosas y terribles</a:t>
            </a:r>
            <a:endParaRPr lang="en-US" sz="112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60F9A-BB15-6FD2-432D-BA4F193257AD}"/>
              </a:ext>
            </a:extLst>
          </p:cNvPr>
          <p:cNvSpPr/>
          <p:nvPr/>
        </p:nvSpPr>
        <p:spPr>
          <a:xfrm>
            <a:off x="9935936" y="6539593"/>
            <a:ext cx="1306285" cy="24492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22E16-25BC-AB1E-42D4-4E63FA27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6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-86627" y="817038"/>
            <a:ext cx="1219200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11200" b="1" dirty="0">
                <a:solidFill>
                  <a:srgbClr val="002060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b="1" dirty="0">
                <a:solidFill>
                  <a:srgbClr val="002060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s-ES" sz="11200" dirty="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Pero antes de todo esto los perseguirán a ustedes y los apresarán; los llevarán a los tribunales y a la cárcel, y los harán comparecer ante reyes y gobernadores, por causa mía</a:t>
            </a:r>
            <a:r>
              <a:rPr lang="es-ES" sz="3200" dirty="0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.</a:t>
            </a:r>
            <a:endParaRPr lang="en-US" sz="12000" b="1" dirty="0">
              <a:solidFill>
                <a:schemeClr val="accent4">
                  <a:lumMod val="75000"/>
                </a:schemeClr>
              </a:solidFill>
              <a:highlight>
                <a:srgbClr val="C0C0C0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Widescreen</PresentationFormat>
  <Paragraphs>70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Aharoni</vt:lpstr>
      <vt:lpstr>Arial</vt:lpstr>
      <vt:lpstr>Arial Black</vt:lpstr>
      <vt:lpstr>Segoe Print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1</cp:revision>
  <dcterms:modified xsi:type="dcterms:W3CDTF">2022-11-08T14:39:50Z</dcterms:modified>
</cp:coreProperties>
</file>