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7"/>
  </p:notesMasterIdLst>
  <p:sldIdLst>
    <p:sldId id="284" r:id="rId2"/>
    <p:sldId id="285" r:id="rId3"/>
    <p:sldId id="286" r:id="rId4"/>
    <p:sldId id="294" r:id="rId5"/>
    <p:sldId id="289" r:id="rId6"/>
    <p:sldId id="290" r:id="rId7"/>
    <p:sldId id="299" r:id="rId8"/>
    <p:sldId id="301" r:id="rId9"/>
    <p:sldId id="291" r:id="rId10"/>
    <p:sldId id="302" r:id="rId11"/>
    <p:sldId id="296" r:id="rId12"/>
    <p:sldId id="288" r:id="rId13"/>
    <p:sldId id="303" r:id="rId14"/>
    <p:sldId id="304" r:id="rId15"/>
    <p:sldId id="29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04"/>
    <a:srgbClr val="FFCC99"/>
    <a:srgbClr val="FEF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4" autoAdjust="0"/>
    <p:restoredTop sz="93960" autoAdjust="0"/>
  </p:normalViewPr>
  <p:slideViewPr>
    <p:cSldViewPr>
      <p:cViewPr varScale="1">
        <p:scale>
          <a:sx n="67" d="100"/>
          <a:sy n="67" d="100"/>
        </p:scale>
        <p:origin x="1206" y="72"/>
      </p:cViewPr>
      <p:guideLst>
        <p:guide orient="horz" pos="2160"/>
        <p:guide pos="2880"/>
      </p:guideLst>
    </p:cSldViewPr>
  </p:slideViewPr>
  <p:outlineViewPr>
    <p:cViewPr>
      <p:scale>
        <a:sx n="33" d="100"/>
        <a:sy n="33" d="100"/>
      </p:scale>
      <p:origin x="0" y="-8232"/>
    </p:cViewPr>
  </p:outlineViewPr>
  <p:notesTextViewPr>
    <p:cViewPr>
      <p:scale>
        <a:sx n="100" d="100"/>
        <a:sy n="100" d="100"/>
      </p:scale>
      <p:origin x="0" y="0"/>
    </p:cViewPr>
  </p:notesTextViewPr>
  <p:sorterViewPr>
    <p:cViewPr>
      <p:scale>
        <a:sx n="100" d="100"/>
        <a:sy n="100" d="100"/>
      </p:scale>
      <p:origin x="0" y="-4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30/10/2022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3</a:t>
            </a:fld>
            <a:endParaRPr lang="es-HN" altLang="en-US"/>
          </a:p>
        </p:txBody>
      </p:sp>
    </p:spTree>
    <p:extLst>
      <p:ext uri="{BB962C8B-B14F-4D97-AF65-F5344CB8AC3E}">
        <p14:creationId xmlns:p14="http://schemas.microsoft.com/office/powerpoint/2010/main" val="32999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COMPARTIR , HABLAR A LOS DEMAS DE</a:t>
            </a:r>
            <a:r>
              <a:rPr lang="es-ES_tradnl" baseline="0" dirty="0"/>
              <a:t> LA PAZ, JUSTICIA, DEFENDER LA VIDA, CONECTARME CONTIGO A TRAVES DE TU PALABRA</a:t>
            </a:r>
            <a:endParaRPr lang="es-ES_tradnl" dirty="0"/>
          </a:p>
        </p:txBody>
      </p:sp>
      <p:sp>
        <p:nvSpPr>
          <p:cNvPr id="4" name="Marcador de número de diapositiva 3"/>
          <p:cNvSpPr>
            <a:spLocks noGrp="1"/>
          </p:cNvSpPr>
          <p:nvPr>
            <p:ph type="sldNum" sz="quarter" idx="10"/>
          </p:nvPr>
        </p:nvSpPr>
        <p:spPr/>
        <p:txBody>
          <a:bodyPr/>
          <a:lstStyle/>
          <a:p>
            <a:fld id="{C822A0AE-D46A-4513-A2B3-7B673C1EFA40}" type="slidenum">
              <a:rPr lang="es-HN" altLang="en-US" smtClean="0"/>
              <a:pPr/>
              <a:t>9</a:t>
            </a:fld>
            <a:endParaRPr lang="es-HN" altLang="en-US"/>
          </a:p>
        </p:txBody>
      </p:sp>
    </p:spTree>
    <p:extLst>
      <p:ext uri="{BB962C8B-B14F-4D97-AF65-F5344CB8AC3E}">
        <p14:creationId xmlns:p14="http://schemas.microsoft.com/office/powerpoint/2010/main" val="6895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15</a:t>
            </a:fld>
            <a:endParaRPr lang="es-HN" altLang="en-US"/>
          </a:p>
        </p:txBody>
      </p:sp>
    </p:spTree>
    <p:extLst>
      <p:ext uri="{BB962C8B-B14F-4D97-AF65-F5344CB8AC3E}">
        <p14:creationId xmlns:p14="http://schemas.microsoft.com/office/powerpoint/2010/main" val="82397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0kit8qrfwBA" TargetMode="External"/><Relationship Id="rId5" Type="http://schemas.openxmlformats.org/officeDocument/2006/relationships/hyperlink" Target="https://www.youtube.com/watch?v=UUmwKGks-ZU" TargetMode="External"/><Relationship Id="rId4" Type="http://schemas.openxmlformats.org/officeDocument/2006/relationships/hyperlink" Target="https://www.youtube.com/watch?v=gZhGC79miw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92557-8DA3-5146-58C9-34173E9E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1879"/>
            <a:ext cx="1178889" cy="11788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Marcador de contenido">
            <a:extLst>
              <a:ext uri="{FF2B5EF4-FFF2-40B4-BE49-F238E27FC236}">
                <a16:creationId xmlns:a16="http://schemas.microsoft.com/office/drawing/2014/main" id="{716F4599-8FCF-55EA-0B7E-4962D59A855C}"/>
              </a:ext>
            </a:extLst>
          </p:cNvPr>
          <p:cNvSpPr txBox="1">
            <a:spLocks/>
          </p:cNvSpPr>
          <p:nvPr/>
        </p:nvSpPr>
        <p:spPr>
          <a:xfrm>
            <a:off x="539552" y="4780861"/>
            <a:ext cx="8229600" cy="1737890"/>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FontTx/>
              <a:buNone/>
              <a:defRPr/>
            </a:pPr>
            <a:r>
              <a:rPr lang="en-US" sz="9800" b="1" dirty="0">
                <a:solidFill>
                  <a:schemeClr val="accent5">
                    <a:lumMod val="75000"/>
                  </a:schemeClr>
                </a:solidFill>
                <a:latin typeface="+mj-lt"/>
                <a:ea typeface="Cavolini"/>
                <a:cs typeface="Cavolini"/>
              </a:rPr>
              <a:t>Grupo de </a:t>
            </a:r>
            <a:r>
              <a:rPr lang="en-US" sz="9800" b="1" dirty="0" err="1">
                <a:solidFill>
                  <a:schemeClr val="accent5">
                    <a:lumMod val="75000"/>
                  </a:schemeClr>
                </a:solidFill>
                <a:latin typeface="+mj-lt"/>
                <a:ea typeface="Cavolini"/>
                <a:cs typeface="Cavolini"/>
              </a:rPr>
              <a:t>Oración</a:t>
            </a:r>
            <a:r>
              <a:rPr lang="en-US" sz="9800" b="1" dirty="0">
                <a:solidFill>
                  <a:schemeClr val="accent5">
                    <a:lumMod val="75000"/>
                  </a:schemeClr>
                </a:solidFill>
                <a:latin typeface="+mj-lt"/>
                <a:ea typeface="Cavolini"/>
                <a:cs typeface="Cavolini"/>
              </a:rPr>
              <a:t> para </a:t>
            </a:r>
            <a:r>
              <a:rPr lang="en-US" sz="9800" b="1" dirty="0" err="1">
                <a:solidFill>
                  <a:schemeClr val="accent5">
                    <a:lumMod val="75000"/>
                  </a:schemeClr>
                </a:solidFill>
                <a:latin typeface="+mj-lt"/>
                <a:ea typeface="Cavolini"/>
                <a:cs typeface="Cavolini"/>
              </a:rPr>
              <a:t>Niños</a:t>
            </a:r>
            <a:endParaRPr lang="en-US" sz="9800" b="1" dirty="0">
              <a:solidFill>
                <a:schemeClr val="accent5">
                  <a:lumMod val="75000"/>
                </a:schemeClr>
              </a:solidFill>
              <a:latin typeface="+mj-lt"/>
              <a:ea typeface="Cavolini"/>
              <a:cs typeface="Cavolini"/>
            </a:endParaRPr>
          </a:p>
          <a:p>
            <a:pPr marL="274320" indent="-274320">
              <a:buFont typeface="Wingdings 2"/>
              <a:buNone/>
              <a:defRPr/>
            </a:pPr>
            <a:r>
              <a:rPr lang="en-US" sz="10000" dirty="0" err="1">
                <a:solidFill>
                  <a:schemeClr val="accent5">
                    <a:lumMod val="75000"/>
                  </a:schemeClr>
                </a:solidFill>
                <a:latin typeface="+mj-lt"/>
                <a:ea typeface="Cavolini"/>
                <a:cs typeface="Cavolini"/>
              </a:rPr>
              <a:t>Ciclo</a:t>
            </a:r>
            <a:r>
              <a:rPr lang="es-HN" sz="10000" dirty="0">
                <a:solidFill>
                  <a:schemeClr val="accent5">
                    <a:lumMod val="75000"/>
                  </a:schemeClr>
                </a:solidFill>
                <a:latin typeface="+mj-lt"/>
                <a:ea typeface="Cavolini"/>
                <a:cs typeface="Cavolini"/>
              </a:rPr>
              <a:t> C</a:t>
            </a:r>
            <a:r>
              <a:rPr lang="es-HN" sz="10000" dirty="0">
                <a:solidFill>
                  <a:schemeClr val="accent5">
                    <a:lumMod val="75000"/>
                  </a:schemeClr>
                </a:solidFill>
                <a:latin typeface="+mj-lt"/>
              </a:rPr>
              <a:t>- XXXII Domingo del Tiempo Ordinario </a:t>
            </a:r>
          </a:p>
          <a:p>
            <a:pPr marL="274320" indent="-274320">
              <a:buFont typeface="Wingdings 2"/>
              <a:buNone/>
              <a:defRPr/>
            </a:pPr>
            <a:r>
              <a:rPr lang="es-HN" sz="9600" dirty="0">
                <a:solidFill>
                  <a:schemeClr val="accent5">
                    <a:lumMod val="75000"/>
                  </a:schemeClr>
                </a:solidFill>
              </a:rPr>
              <a:t>Del Evangelio </a:t>
            </a:r>
            <a:r>
              <a:rPr lang="es-HN" sz="10000" b="1" dirty="0">
                <a:solidFill>
                  <a:schemeClr val="accent5">
                    <a:lumMod val="75000"/>
                  </a:schemeClr>
                </a:solidFill>
                <a:latin typeface="+mj-lt"/>
                <a:cs typeface="Cavolini"/>
              </a:rPr>
              <a:t>según </a:t>
            </a:r>
            <a:r>
              <a:rPr lang="es-EC" sz="10000" b="1" dirty="0">
                <a:solidFill>
                  <a:schemeClr val="accent5">
                    <a:lumMod val="75000"/>
                  </a:schemeClr>
                </a:solidFill>
                <a:latin typeface="+mj-lt"/>
                <a:cs typeface="Cavolini"/>
              </a:rPr>
              <a:t>Lucas 20, 27-38 </a:t>
            </a:r>
          </a:p>
          <a:p>
            <a:pPr marL="274320" indent="-274320">
              <a:buFont typeface="Wingdings 2"/>
              <a:buNone/>
              <a:defRPr/>
            </a:pPr>
            <a:r>
              <a:rPr lang="es-ES" sz="10000" b="1" dirty="0">
                <a:solidFill>
                  <a:schemeClr val="accent5">
                    <a:lumMod val="75000"/>
                  </a:schemeClr>
                </a:solidFill>
                <a:latin typeface="+mj-lt"/>
                <a:cs typeface="Cavolini"/>
              </a:rPr>
              <a:t>La Resurrección de los Muertos</a:t>
            </a:r>
            <a:endParaRPr lang="es-HN" sz="10000" b="1" dirty="0">
              <a:solidFill>
                <a:schemeClr val="accent5">
                  <a:lumMod val="75000"/>
                </a:schemeClr>
              </a:solidFill>
              <a:latin typeface="+mj-lt"/>
              <a:cs typeface="Cavolini"/>
            </a:endParaRPr>
          </a:p>
          <a:p>
            <a:pPr marL="274320" indent="-274320">
              <a:buFont typeface="Wingdings 2"/>
              <a:buNone/>
              <a:defRPr/>
            </a:pPr>
            <a:r>
              <a:rPr lang="es-HN" sz="10000" b="1" dirty="0">
                <a:solidFill>
                  <a:schemeClr val="accent5">
                    <a:lumMod val="75000"/>
                  </a:schemeClr>
                </a:solidFill>
              </a:rPr>
              <a:t>www.fcpeace.org</a:t>
            </a:r>
          </a:p>
        </p:txBody>
      </p:sp>
      <p:sp>
        <p:nvSpPr>
          <p:cNvPr id="6" name="5 Rectángulo">
            <a:extLst>
              <a:ext uri="{FF2B5EF4-FFF2-40B4-BE49-F238E27FC236}">
                <a16:creationId xmlns:a16="http://schemas.microsoft.com/office/drawing/2014/main" id="{8FEFCC92-5444-2AD2-30EA-1CAA986FE17B}"/>
              </a:ext>
            </a:extLst>
          </p:cNvPr>
          <p:cNvSpPr/>
          <p:nvPr/>
        </p:nvSpPr>
        <p:spPr>
          <a:xfrm>
            <a:off x="1475656" y="75963"/>
            <a:ext cx="7993639" cy="769441"/>
          </a:xfrm>
          <a:prstGeom prst="rect">
            <a:avLst/>
          </a:prstGeom>
          <a:noFill/>
        </p:spPr>
        <p:txBody>
          <a:bodyPr>
            <a:spAutoFit/>
          </a:bodyPr>
          <a:lstStyle/>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AMIGOS DE JESÚS Y MARÍA</a:t>
            </a:r>
          </a:p>
        </p:txBody>
      </p:sp>
      <p:pic>
        <p:nvPicPr>
          <p:cNvPr id="2" name="Imagen 1"/>
          <p:cNvPicPr>
            <a:picLocks noChangeAspect="1"/>
          </p:cNvPicPr>
          <p:nvPr/>
        </p:nvPicPr>
        <p:blipFill>
          <a:blip r:embed="rId3"/>
          <a:stretch>
            <a:fillRect/>
          </a:stretch>
        </p:blipFill>
        <p:spPr>
          <a:xfrm>
            <a:off x="2771800" y="1143705"/>
            <a:ext cx="3384376" cy="3390900"/>
          </a:xfrm>
          <a:prstGeom prst="rect">
            <a:avLst/>
          </a:prstGeom>
        </p:spPr>
      </p:pic>
    </p:spTree>
    <p:extLst>
      <p:ext uri="{BB962C8B-B14F-4D97-AF65-F5344CB8AC3E}">
        <p14:creationId xmlns:p14="http://schemas.microsoft.com/office/powerpoint/2010/main" val="2826437771"/>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646331"/>
          </a:xfrm>
          <a:prstGeom prst="rect">
            <a:avLst/>
          </a:prstGeom>
          <a:noFill/>
        </p:spPr>
        <p:txBody>
          <a:bodyPr wrap="square" rtlCol="0">
            <a:spAutoFit/>
          </a:bodyPr>
          <a:lstStyle/>
          <a:p>
            <a:pPr algn="ctr"/>
            <a:r>
              <a:rPr lang="es-EC" sz="3600" dirty="0">
                <a:solidFill>
                  <a:srgbClr val="FF5A04"/>
                </a:solidFill>
              </a:rPr>
              <a:t>ORACION</a:t>
            </a:r>
          </a:p>
        </p:txBody>
      </p:sp>
      <p:pic>
        <p:nvPicPr>
          <p:cNvPr id="9220" name="Picture 4" descr="Oraciones. para hablar con. Este oracional pertenece a: ... Del grupo RIE  de la parroquia: PDF Descargar libre">
            <a:extLst>
              <a:ext uri="{FF2B5EF4-FFF2-40B4-BE49-F238E27FC236}">
                <a16:creationId xmlns:a16="http://schemas.microsoft.com/office/drawing/2014/main" id="{D385A2AF-7A0E-C0DE-B6D2-1770F76FE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6878" y="1196752"/>
            <a:ext cx="5647122" cy="52723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30716F3-BE1E-237B-7582-AB2E7A179F84}"/>
              </a:ext>
            </a:extLst>
          </p:cNvPr>
          <p:cNvSpPr txBox="1"/>
          <p:nvPr/>
        </p:nvSpPr>
        <p:spPr>
          <a:xfrm>
            <a:off x="221699" y="1700807"/>
            <a:ext cx="4278293" cy="3908762"/>
          </a:xfrm>
          <a:prstGeom prst="rect">
            <a:avLst/>
          </a:prstGeom>
          <a:noFill/>
        </p:spPr>
        <p:txBody>
          <a:bodyPr wrap="square" rtlCol="0">
            <a:spAutoFit/>
          </a:bodyPr>
          <a:lstStyle/>
          <a:p>
            <a:pPr marL="457200" indent="-457200">
              <a:buFont typeface="Wingdings" charset="2"/>
              <a:buChar char="ü"/>
            </a:pPr>
            <a:r>
              <a:rPr lang="es-ES_tradnl" sz="2400" dirty="0">
                <a:solidFill>
                  <a:srgbClr val="0070C0"/>
                </a:solidFill>
              </a:rPr>
              <a:t>Jesús tú eres un Dios de vida, te pido que pueda llevar a los demás tu luz, la esperanza , el gozo, la alegría de vivir, que pueda  amar y ser amado y me aleje de la oscuridad, la angustia, la soledad, el sufrimiento y la tristeza. «Eres un Dios de vivos»</a:t>
            </a:r>
            <a:endParaRPr lang="es-EC" sz="2400" dirty="0">
              <a:solidFill>
                <a:srgbClr val="0070C0"/>
              </a:solidFill>
            </a:endParaRPr>
          </a:p>
        </p:txBody>
      </p:sp>
    </p:spTree>
    <p:extLst>
      <p:ext uri="{BB962C8B-B14F-4D97-AF65-F5344CB8AC3E}">
        <p14:creationId xmlns:p14="http://schemas.microsoft.com/office/powerpoint/2010/main" val="940203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a:extLst>
              <a:ext uri="{FF2B5EF4-FFF2-40B4-BE49-F238E27FC236}">
                <a16:creationId xmlns:a16="http://schemas.microsoft.com/office/drawing/2014/main" id="{BF812978-8FFD-77AB-BCD7-EA1C8E186A2F}"/>
              </a:ext>
            </a:extLst>
          </p:cNvPr>
          <p:cNvPicPr>
            <a:picLocks noChangeAspect="1"/>
          </p:cNvPicPr>
          <p:nvPr/>
        </p:nvPicPr>
        <p:blipFill>
          <a:blip r:embed="rId3"/>
          <a:stretch>
            <a:fillRect/>
          </a:stretch>
        </p:blipFill>
        <p:spPr>
          <a:xfrm>
            <a:off x="1429182" y="2394558"/>
            <a:ext cx="6984776" cy="4463442"/>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704" y="214290"/>
            <a:ext cx="6658146" cy="2790658"/>
          </a:xfrm>
          <a:prstGeom prst="rect">
            <a:avLst/>
          </a:prstGeom>
        </p:spPr>
      </p:pic>
    </p:spTree>
    <p:extLst>
      <p:ext uri="{BB962C8B-B14F-4D97-AF65-F5344CB8AC3E}">
        <p14:creationId xmlns:p14="http://schemas.microsoft.com/office/powerpoint/2010/main" val="19852201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2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025346" cy="10253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F36AEFDA-43A2-24CD-9DEC-B0C300E7AA2E}"/>
              </a:ext>
            </a:extLst>
          </p:cNvPr>
          <p:cNvSpPr txBox="1"/>
          <p:nvPr/>
        </p:nvSpPr>
        <p:spPr>
          <a:xfrm>
            <a:off x="1247045" y="282978"/>
            <a:ext cx="7446644" cy="1754326"/>
          </a:xfrm>
          <a:prstGeom prst="rect">
            <a:avLst/>
          </a:prstGeom>
          <a:noFill/>
        </p:spPr>
        <p:txBody>
          <a:bodyPr wrap="square" rtlCol="0">
            <a:spAutoFit/>
          </a:bodyPr>
          <a:lstStyle/>
          <a:p>
            <a:pPr algn="ctr"/>
            <a:r>
              <a:rPr lang="es-EC" sz="3600" dirty="0">
                <a:solidFill>
                  <a:srgbClr val="FF5A04"/>
                </a:solidFill>
              </a:rPr>
              <a:t>Hacer un adorno del Cielo para colgar en la puerta o la pared. </a:t>
            </a:r>
          </a:p>
          <a:p>
            <a:pPr algn="ctr"/>
            <a:r>
              <a:rPr lang="es-EC" sz="3600" dirty="0">
                <a:solidFill>
                  <a:srgbClr val="FF5A04"/>
                </a:solidFill>
              </a:rPr>
              <a:t>  </a:t>
            </a:r>
          </a:p>
        </p:txBody>
      </p:sp>
      <p:sp>
        <p:nvSpPr>
          <p:cNvPr id="3" name="CuadroTexto 2">
            <a:extLst>
              <a:ext uri="{FF2B5EF4-FFF2-40B4-BE49-F238E27FC236}">
                <a16:creationId xmlns:a16="http://schemas.microsoft.com/office/drawing/2014/main" id="{B5BBC377-8580-13B7-D625-C2BC80C58A7A}"/>
              </a:ext>
            </a:extLst>
          </p:cNvPr>
          <p:cNvSpPr txBox="1"/>
          <p:nvPr/>
        </p:nvSpPr>
        <p:spPr>
          <a:xfrm>
            <a:off x="221699" y="1736229"/>
            <a:ext cx="5502429" cy="3385542"/>
          </a:xfrm>
          <a:prstGeom prst="rect">
            <a:avLst/>
          </a:prstGeom>
          <a:noFill/>
        </p:spPr>
        <p:txBody>
          <a:bodyPr wrap="square" rtlCol="0">
            <a:spAutoFit/>
          </a:bodyPr>
          <a:lstStyle/>
          <a:p>
            <a:endParaRPr lang="es-EC" dirty="0"/>
          </a:p>
          <a:p>
            <a:pPr marL="457200" indent="-457200">
              <a:buFont typeface="Wingdings" pitchFamily="2" charset="2"/>
              <a:buChar char="ü"/>
            </a:pPr>
            <a:r>
              <a:rPr lang="es-EC" sz="2800" dirty="0"/>
              <a:t>Decorar un plato de cartón blanco como si fuera el cielo, usa colores, algodón , recorta y pega los dibujos delante y las palabras en negrillas pégalas alrededor del plato. Colgar con una cinta. </a:t>
            </a:r>
          </a:p>
          <a:p>
            <a:pPr marL="457200" indent="-457200">
              <a:buFont typeface="Wingdings" pitchFamily="2" charset="2"/>
              <a:buChar char="ü"/>
            </a:pPr>
            <a:r>
              <a:rPr lang="es-EC" sz="2800" dirty="0"/>
              <a:t>(Ver en las siguientes imágenes)</a:t>
            </a:r>
            <a:endParaRPr lang="es-EC" sz="2400" dirty="0">
              <a:solidFill>
                <a:srgbClr val="FF5A04"/>
              </a:solidFill>
            </a:endParaRPr>
          </a:p>
        </p:txBody>
      </p:sp>
      <p:pic>
        <p:nvPicPr>
          <p:cNvPr id="6" name="Imagen 5"/>
          <p:cNvPicPr>
            <a:picLocks noChangeAspect="1"/>
          </p:cNvPicPr>
          <p:nvPr/>
        </p:nvPicPr>
        <p:blipFill>
          <a:blip r:embed="rId3"/>
          <a:stretch>
            <a:fillRect/>
          </a:stretch>
        </p:blipFill>
        <p:spPr>
          <a:xfrm>
            <a:off x="5905204" y="2643749"/>
            <a:ext cx="3233523" cy="3233523"/>
          </a:xfrm>
          <a:prstGeom prst="rect">
            <a:avLst/>
          </a:prstGeom>
        </p:spPr>
      </p:pic>
    </p:spTree>
    <p:extLst>
      <p:ext uri="{BB962C8B-B14F-4D97-AF65-F5344CB8AC3E}">
        <p14:creationId xmlns:p14="http://schemas.microsoft.com/office/powerpoint/2010/main" val="1282878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73B4C1-F7C3-8CF5-325E-43C651CF8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838" y="0"/>
            <a:ext cx="5950324" cy="6858000"/>
          </a:xfrm>
          <a:prstGeom prst="rect">
            <a:avLst/>
          </a:prstGeom>
        </p:spPr>
      </p:pic>
    </p:spTree>
    <p:extLst>
      <p:ext uri="{BB962C8B-B14F-4D97-AF65-F5344CB8AC3E}">
        <p14:creationId xmlns:p14="http://schemas.microsoft.com/office/powerpoint/2010/main" val="2002297919"/>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F4483A-A885-816B-4F57-6DBE19AF2B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556" y="0"/>
            <a:ext cx="5710888" cy="6858000"/>
          </a:xfrm>
          <a:prstGeom prst="rect">
            <a:avLst/>
          </a:prstGeom>
        </p:spPr>
      </p:pic>
      <p:sp>
        <p:nvSpPr>
          <p:cNvPr id="3" name="TextBox 2">
            <a:extLst>
              <a:ext uri="{FF2B5EF4-FFF2-40B4-BE49-F238E27FC236}">
                <a16:creationId xmlns:a16="http://schemas.microsoft.com/office/drawing/2014/main" id="{C3C50059-04FB-07FA-C63F-DEC805DAAB4F}"/>
              </a:ext>
            </a:extLst>
          </p:cNvPr>
          <p:cNvSpPr txBox="1"/>
          <p:nvPr/>
        </p:nvSpPr>
        <p:spPr>
          <a:xfrm>
            <a:off x="107504" y="1988840"/>
            <a:ext cx="1609052" cy="923330"/>
          </a:xfrm>
          <a:prstGeom prst="rect">
            <a:avLst/>
          </a:prstGeom>
          <a:noFill/>
        </p:spPr>
        <p:txBody>
          <a:bodyPr wrap="square" rtlCol="0">
            <a:spAutoFit/>
          </a:bodyPr>
          <a:lstStyle/>
          <a:p>
            <a:r>
              <a:rPr lang="es-EC" sz="1800" dirty="0"/>
              <a:t>Escribir cómo amas y sirves a Dios. Colorear.</a:t>
            </a:r>
            <a:endParaRPr lang="en-US" dirty="0"/>
          </a:p>
        </p:txBody>
      </p:sp>
    </p:spTree>
    <p:extLst>
      <p:ext uri="{BB962C8B-B14F-4D97-AF65-F5344CB8AC3E}">
        <p14:creationId xmlns:p14="http://schemas.microsoft.com/office/powerpoint/2010/main" val="3041721499"/>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1103450" y="986310"/>
            <a:ext cx="4917078" cy="71437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gn="ctr">
              <a:buFont typeface="Arial" panose="020B0604020202020204" pitchFamily="34" charset="0"/>
              <a:buNone/>
              <a:defRPr/>
            </a:pPr>
            <a:r>
              <a:rPr lang="es-ES" sz="4400" b="1" dirty="0">
                <a:solidFill>
                  <a:srgbClr val="0070C0"/>
                </a:solidFill>
                <a:latin typeface="Cambria" pitchFamily="18" charset="0"/>
                <a:cs typeface="Times New Roman" pitchFamily="18" charset="0"/>
              </a:rPr>
              <a:t>    </a:t>
            </a:r>
            <a:r>
              <a:rPr lang="es-ES" sz="6600" dirty="0">
                <a:solidFill>
                  <a:srgbClr val="FF5A04"/>
                </a:solidFill>
              </a:rPr>
              <a:t>Canciones:</a:t>
            </a:r>
            <a:endParaRPr lang="es-HN" sz="3600" dirty="0">
              <a:solidFill>
                <a:srgbClr val="FF5A04"/>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365EFDA8-C265-E143-5936-73E0A923C9DF}"/>
              </a:ext>
            </a:extLst>
          </p:cNvPr>
          <p:cNvSpPr txBox="1"/>
          <p:nvPr/>
        </p:nvSpPr>
        <p:spPr>
          <a:xfrm>
            <a:off x="231368" y="2279150"/>
            <a:ext cx="9036496" cy="4401205"/>
          </a:xfrm>
          <a:prstGeom prst="rect">
            <a:avLst/>
          </a:prstGeom>
          <a:noFill/>
        </p:spPr>
        <p:txBody>
          <a:bodyPr wrap="square" rtlCol="0">
            <a:spAutoFit/>
          </a:bodyPr>
          <a:lstStyle/>
          <a:p>
            <a:pPr marL="457200" indent="-457200">
              <a:buFont typeface="Wingdings" pitchFamily="2" charset="2"/>
              <a:buChar char="ü"/>
            </a:pPr>
            <a:r>
              <a:rPr lang="es-EC" sz="2400" dirty="0">
                <a:solidFill>
                  <a:srgbClr val="FF5A04"/>
                </a:solidFill>
              </a:rPr>
              <a:t>Mi Dios está vivo,</a:t>
            </a:r>
            <a:r>
              <a:rPr lang="es-EC" sz="2800" dirty="0">
                <a:solidFill>
                  <a:srgbClr val="0070C0"/>
                </a:solidFill>
              </a:rPr>
              <a:t> (3-7 años) </a:t>
            </a:r>
          </a:p>
          <a:p>
            <a:r>
              <a:rPr lang="es-EC" sz="2800" dirty="0">
                <a:solidFill>
                  <a:srgbClr val="0070C0"/>
                </a:solidFill>
              </a:rPr>
              <a:t> </a:t>
            </a:r>
            <a:r>
              <a:rPr lang="es-EC" sz="2800" dirty="0">
                <a:solidFill>
                  <a:srgbClr val="0070C0"/>
                </a:solidFill>
                <a:hlinkClick r:id="rId4"/>
              </a:rPr>
              <a:t>https://www.youtube.com/watch?v=gZhGC79miwY</a:t>
            </a:r>
            <a:endParaRPr lang="es-EC" sz="2800" dirty="0">
              <a:solidFill>
                <a:srgbClr val="0070C0"/>
              </a:solidFill>
            </a:endParaRPr>
          </a:p>
          <a:p>
            <a:r>
              <a:rPr lang="es-EC" sz="2800" dirty="0">
                <a:solidFill>
                  <a:srgbClr val="0070C0"/>
                </a:solidFill>
              </a:rPr>
              <a:t> </a:t>
            </a:r>
          </a:p>
          <a:p>
            <a:pPr marL="457200" indent="-457200">
              <a:buFont typeface="Wingdings" pitchFamily="2" charset="2"/>
              <a:buChar char="ü"/>
            </a:pPr>
            <a:endParaRPr lang="es-EC" sz="2800" dirty="0">
              <a:solidFill>
                <a:srgbClr val="0070C0"/>
              </a:solidFill>
            </a:endParaRPr>
          </a:p>
          <a:p>
            <a:pPr marL="457200" indent="-457200">
              <a:buFont typeface="Wingdings" pitchFamily="2" charset="2"/>
              <a:buChar char="ü"/>
            </a:pPr>
            <a:r>
              <a:rPr lang="es-EC" sz="2400" dirty="0">
                <a:solidFill>
                  <a:srgbClr val="FF5A04"/>
                </a:solidFill>
              </a:rPr>
              <a:t>Un Dios Vivo, </a:t>
            </a:r>
            <a:r>
              <a:rPr lang="es-EC" sz="2800" dirty="0">
                <a:solidFill>
                  <a:srgbClr val="0070C0"/>
                </a:solidFill>
              </a:rPr>
              <a:t>(8+ años)</a:t>
            </a:r>
          </a:p>
          <a:p>
            <a:r>
              <a:rPr lang="es-EC" sz="2800" dirty="0">
                <a:solidFill>
                  <a:srgbClr val="0070C0"/>
                </a:solidFill>
                <a:hlinkClick r:id="rId5"/>
              </a:rPr>
              <a:t>https://www.youtube.com/watch?v=UUmwKGks-ZU</a:t>
            </a:r>
            <a:endParaRPr lang="es-EC" sz="2800" dirty="0">
              <a:solidFill>
                <a:srgbClr val="0070C0"/>
              </a:solidFill>
            </a:endParaRPr>
          </a:p>
          <a:p>
            <a:endParaRPr lang="es-EC" sz="2800" dirty="0">
              <a:solidFill>
                <a:srgbClr val="0070C0"/>
              </a:solidFill>
            </a:endParaRPr>
          </a:p>
          <a:p>
            <a:pPr marL="457200" indent="-457200">
              <a:buFont typeface="Wingdings" pitchFamily="2" charset="2"/>
              <a:buChar char="ü"/>
            </a:pPr>
            <a:r>
              <a:rPr lang="es-EC" sz="2400" dirty="0">
                <a:solidFill>
                  <a:srgbClr val="FF5A04"/>
                </a:solidFill>
              </a:rPr>
              <a:t>Vivo estás, </a:t>
            </a:r>
            <a:r>
              <a:rPr lang="es-EC" sz="2800" dirty="0">
                <a:solidFill>
                  <a:srgbClr val="0070C0"/>
                </a:solidFill>
              </a:rPr>
              <a:t>(8+ años)</a:t>
            </a:r>
          </a:p>
          <a:p>
            <a:r>
              <a:rPr lang="es-EC" sz="2800" dirty="0">
                <a:solidFill>
                  <a:srgbClr val="0070C0"/>
                </a:solidFill>
                <a:hlinkClick r:id="rId6"/>
              </a:rPr>
              <a:t>https://www.youtube.com/watch?v=0kit8qrfwBA</a:t>
            </a:r>
            <a:endParaRPr lang="es-EC" sz="2800" dirty="0">
              <a:solidFill>
                <a:srgbClr val="0070C0"/>
              </a:solidFill>
            </a:endParaRPr>
          </a:p>
          <a:p>
            <a:endParaRPr lang="es-EC" sz="2800" dirty="0">
              <a:solidFill>
                <a:srgbClr val="0070C0"/>
              </a:solidFill>
            </a:endParaRPr>
          </a:p>
        </p:txBody>
      </p:sp>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48962" y="177645"/>
            <a:ext cx="2590468" cy="210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874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BF556270-615C-D5D0-2636-F1A7B98950DC}"/>
              </a:ext>
            </a:extLst>
          </p:cNvPr>
          <p:cNvSpPr txBox="1"/>
          <p:nvPr/>
        </p:nvSpPr>
        <p:spPr>
          <a:xfrm>
            <a:off x="1979712" y="404664"/>
            <a:ext cx="6552728" cy="2677656"/>
          </a:xfrm>
          <a:prstGeom prst="rect">
            <a:avLst/>
          </a:prstGeom>
          <a:noFill/>
        </p:spPr>
        <p:txBody>
          <a:bodyPr wrap="square" rtlCol="0">
            <a:spAutoFit/>
          </a:bodyPr>
          <a:lstStyle/>
          <a:p>
            <a:r>
              <a:rPr lang="es-ES_tradnl" sz="2400" dirty="0">
                <a:solidFill>
                  <a:schemeClr val="accent5">
                    <a:lumMod val="75000"/>
                  </a:schemeClr>
                </a:solidFill>
              </a:rPr>
              <a:t>En aquel tiempo, Jesús dijo a los saduceos, que niegan la resurrección de los muertos: "En esta vida, hombres y mujeres se casan, pero en la vida futura, los que sean juzgados dignos de ella y de la resurrección de los muertos, no se casarán ni podrán ya morir, porque serán como los ángeles e hijos de Dios, pues él los habrá resucitado</a:t>
            </a:r>
            <a:r>
              <a:rPr lang="es-ES_tradnl" sz="2400" dirty="0"/>
              <a:t>.</a:t>
            </a:r>
            <a:r>
              <a:rPr lang="es-EC" sz="2400" dirty="0">
                <a:solidFill>
                  <a:schemeClr val="accent5">
                    <a:lumMod val="75000"/>
                  </a:schemeClr>
                </a:solidFill>
              </a:rPr>
              <a:t> </a:t>
            </a:r>
          </a:p>
        </p:txBody>
      </p:sp>
      <p:pic>
        <p:nvPicPr>
          <p:cNvPr id="4" name="Imagen 3"/>
          <p:cNvPicPr>
            <a:picLocks noChangeAspect="1"/>
          </p:cNvPicPr>
          <p:nvPr/>
        </p:nvPicPr>
        <p:blipFill>
          <a:blip r:embed="rId3"/>
          <a:stretch>
            <a:fillRect/>
          </a:stretch>
        </p:blipFill>
        <p:spPr>
          <a:xfrm>
            <a:off x="1979712" y="3108307"/>
            <a:ext cx="5400600" cy="2840973"/>
          </a:xfrm>
          <a:prstGeom prst="rect">
            <a:avLst/>
          </a:prstGeom>
        </p:spPr>
      </p:pic>
    </p:spTree>
    <p:extLst>
      <p:ext uri="{BB962C8B-B14F-4D97-AF65-F5344CB8AC3E}">
        <p14:creationId xmlns:p14="http://schemas.microsoft.com/office/powerpoint/2010/main" val="23993807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a:blip r:embed="rId4"/>
          <a:stretch>
            <a:fillRect/>
          </a:stretch>
        </p:blipFill>
        <p:spPr>
          <a:xfrm>
            <a:off x="4936976" y="1108152"/>
            <a:ext cx="4211961" cy="5313671"/>
          </a:xfrm>
          <a:prstGeom prst="rect">
            <a:avLst/>
          </a:prstGeom>
        </p:spPr>
      </p:pic>
      <p:sp>
        <p:nvSpPr>
          <p:cNvPr id="3" name="CuadroTexto 2">
            <a:extLst>
              <a:ext uri="{FF2B5EF4-FFF2-40B4-BE49-F238E27FC236}">
                <a16:creationId xmlns:a16="http://schemas.microsoft.com/office/drawing/2014/main" id="{F8821384-F89D-2D55-FA89-CCF88E1C42BB}"/>
              </a:ext>
            </a:extLst>
          </p:cNvPr>
          <p:cNvSpPr txBox="1"/>
          <p:nvPr/>
        </p:nvSpPr>
        <p:spPr>
          <a:xfrm>
            <a:off x="1103919" y="1564386"/>
            <a:ext cx="3103107" cy="4401205"/>
          </a:xfrm>
          <a:prstGeom prst="rect">
            <a:avLst/>
          </a:prstGeom>
          <a:noFill/>
        </p:spPr>
        <p:txBody>
          <a:bodyPr wrap="square" rtlCol="0">
            <a:spAutoFit/>
          </a:bodyPr>
          <a:lstStyle/>
          <a:p>
            <a:r>
              <a:rPr lang="es-EC" sz="4000" dirty="0">
                <a:solidFill>
                  <a:schemeClr val="accent5">
                    <a:lumMod val="75000"/>
                  </a:schemeClr>
                </a:solidFill>
              </a:rPr>
              <a:t>“</a:t>
            </a:r>
            <a:r>
              <a:rPr lang="es-EC" sz="2400" dirty="0">
                <a:solidFill>
                  <a:schemeClr val="accent5">
                    <a:lumMod val="75000"/>
                  </a:schemeClr>
                </a:solidFill>
              </a:rPr>
              <a:t>Y que los muertos resucitan, el mismo Moisés lo indica en el episodio de la zarza, cuando llama al Señor, Dios de Abraham, Dios de Isaac, Dios de Jacob. Porque Dios no es Dios de muertos, sino de vivos, pues para él todos viven”. </a:t>
            </a:r>
          </a:p>
        </p:txBody>
      </p:sp>
    </p:spTree>
    <p:extLst>
      <p:ext uri="{BB962C8B-B14F-4D97-AF65-F5344CB8AC3E}">
        <p14:creationId xmlns:p14="http://schemas.microsoft.com/office/powerpoint/2010/main" val="1896154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502766" y="1041614"/>
            <a:ext cx="789377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REFLEXIÓN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5" y="2852936"/>
            <a:ext cx="2468530" cy="4005064"/>
          </a:xfrm>
          <a:prstGeom prst="rect">
            <a:avLst/>
          </a:prstGeom>
        </p:spPr>
      </p:pic>
    </p:spTree>
    <p:extLst>
      <p:ext uri="{BB962C8B-B14F-4D97-AF65-F5344CB8AC3E}">
        <p14:creationId xmlns:p14="http://schemas.microsoft.com/office/powerpoint/2010/main" val="1228168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032B2F8-F4FB-1DA0-951F-D6B4ECB78E96}"/>
              </a:ext>
            </a:extLst>
          </p:cNvPr>
          <p:cNvSpPr txBox="1"/>
          <p:nvPr/>
        </p:nvSpPr>
        <p:spPr>
          <a:xfrm>
            <a:off x="221699" y="2162377"/>
            <a:ext cx="4164099" cy="2954655"/>
          </a:xfrm>
          <a:prstGeom prst="rect">
            <a:avLst/>
          </a:prstGeom>
          <a:noFill/>
        </p:spPr>
        <p:txBody>
          <a:bodyPr wrap="square">
            <a:spAutoFit/>
          </a:bodyPr>
          <a:lstStyle/>
          <a:p>
            <a:r>
              <a:rPr lang="es-ES_tradnl" sz="2400" dirty="0">
                <a:solidFill>
                  <a:srgbClr val="0070C0"/>
                </a:solidFill>
              </a:rPr>
              <a:t>¿Quiénes eran los saduceos?</a:t>
            </a:r>
          </a:p>
          <a:p>
            <a:endParaRPr lang="es-EC" dirty="0">
              <a:solidFill>
                <a:srgbClr val="FF5A04"/>
              </a:solidFill>
            </a:endParaRPr>
          </a:p>
          <a:p>
            <a:pPr marL="342900" indent="-342900">
              <a:buFont typeface="Wingdings" pitchFamily="2" charset="2"/>
              <a:buChar char="ü"/>
            </a:pPr>
            <a:r>
              <a:rPr lang="es-EC" sz="2400" dirty="0">
                <a:solidFill>
                  <a:srgbClr val="FF5A04"/>
                </a:solidFill>
              </a:rPr>
              <a:t>Eran personas de la alta sociedad, miembros de familias sacerdotales, cultos, ricos y aristócratas . Ellos no creían en la resurrección de los muertos.</a:t>
            </a:r>
            <a:r>
              <a:rPr lang="es-EC" sz="2400" dirty="0"/>
              <a:t> </a:t>
            </a:r>
            <a:endParaRPr lang="es-EC" sz="2400" dirty="0">
              <a:solidFill>
                <a:srgbClr val="FF5A04"/>
              </a:solidFill>
            </a:endParaRPr>
          </a:p>
        </p:txBody>
      </p:sp>
      <p:pic>
        <p:nvPicPr>
          <p:cNvPr id="6" name="Imagen 5"/>
          <p:cNvPicPr>
            <a:picLocks noChangeAspect="1"/>
          </p:cNvPicPr>
          <p:nvPr/>
        </p:nvPicPr>
        <p:blipFill>
          <a:blip r:embed="rId3"/>
          <a:stretch>
            <a:fillRect/>
          </a:stretch>
        </p:blipFill>
        <p:spPr>
          <a:xfrm>
            <a:off x="4385799" y="1124745"/>
            <a:ext cx="4434674" cy="4939074"/>
          </a:xfrm>
          <a:prstGeom prst="rect">
            <a:avLst/>
          </a:prstGeom>
        </p:spPr>
      </p:pic>
    </p:spTree>
    <p:extLst>
      <p:ext uri="{BB962C8B-B14F-4D97-AF65-F5344CB8AC3E}">
        <p14:creationId xmlns:p14="http://schemas.microsoft.com/office/powerpoint/2010/main" val="35809108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293217" y="1263185"/>
            <a:ext cx="3846245" cy="4893647"/>
          </a:xfrm>
          <a:prstGeom prst="rect">
            <a:avLst/>
          </a:prstGeom>
          <a:noFill/>
        </p:spPr>
        <p:txBody>
          <a:bodyPr wrap="square">
            <a:spAutoFit/>
          </a:bodyPr>
          <a:lstStyle/>
          <a:p>
            <a:r>
              <a:rPr lang="es-ES_tradnl" sz="2400" dirty="0">
                <a:solidFill>
                  <a:srgbClr val="0070C0"/>
                </a:solidFill>
              </a:rPr>
              <a:t>¿Qué significa la resurrección de los muertos?</a:t>
            </a:r>
          </a:p>
          <a:p>
            <a:endParaRPr lang="es-EC" sz="2400" dirty="0">
              <a:solidFill>
                <a:srgbClr val="0070C0"/>
              </a:solidFill>
            </a:endParaRPr>
          </a:p>
          <a:p>
            <a:pPr marL="342900" indent="-342900">
              <a:buFont typeface="Wingdings" pitchFamily="2" charset="2"/>
              <a:buChar char="ü"/>
            </a:pPr>
            <a:r>
              <a:rPr lang="es-EC" sz="2400" dirty="0">
                <a:solidFill>
                  <a:srgbClr val="FF5A04"/>
                </a:solidFill>
              </a:rPr>
              <a:t>La Iglesia y las escrituras nos enseñan que, igual que Jesús resucitó en su mismo cuerpo, nosotros, a final de los tiempos, resucitaremos en Cristo con nuestro cuerpo, pero este cuerpo será “transfigurado en cuerpo de gloria.”</a:t>
            </a:r>
          </a:p>
        </p:txBody>
      </p:sp>
      <p:pic>
        <p:nvPicPr>
          <p:cNvPr id="3" name="Imagen 2"/>
          <p:cNvPicPr>
            <a:picLocks noChangeAspect="1"/>
          </p:cNvPicPr>
          <p:nvPr/>
        </p:nvPicPr>
        <p:blipFill>
          <a:blip r:embed="rId3"/>
          <a:stretch>
            <a:fillRect/>
          </a:stretch>
        </p:blipFill>
        <p:spPr>
          <a:xfrm>
            <a:off x="4309413" y="2132856"/>
            <a:ext cx="4826136" cy="3744416"/>
          </a:xfrm>
          <a:prstGeom prst="rect">
            <a:avLst/>
          </a:prstGeom>
        </p:spPr>
      </p:pic>
    </p:spTree>
    <p:extLst>
      <p:ext uri="{BB962C8B-B14F-4D97-AF65-F5344CB8AC3E}">
        <p14:creationId xmlns:p14="http://schemas.microsoft.com/office/powerpoint/2010/main" val="2462929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401318" y="1556792"/>
            <a:ext cx="3846245" cy="4154984"/>
          </a:xfrm>
          <a:prstGeom prst="rect">
            <a:avLst/>
          </a:prstGeom>
          <a:noFill/>
        </p:spPr>
        <p:txBody>
          <a:bodyPr wrap="square">
            <a:spAutoFit/>
          </a:bodyPr>
          <a:lstStyle/>
          <a:p>
            <a:r>
              <a:rPr lang="es-ES_tradnl" sz="2400" dirty="0">
                <a:solidFill>
                  <a:srgbClr val="0070C0"/>
                </a:solidFill>
              </a:rPr>
              <a:t>¿Cómo describe Jesús a las personas resucitadas?</a:t>
            </a:r>
            <a:endParaRPr lang="es-EC" sz="2400" dirty="0">
              <a:solidFill>
                <a:srgbClr val="0070C0"/>
              </a:solidFill>
            </a:endParaRPr>
          </a:p>
          <a:p>
            <a:pPr marL="342900" indent="-342900">
              <a:buFont typeface="Wingdings" pitchFamily="2" charset="2"/>
              <a:buChar char="ü"/>
            </a:pPr>
            <a:r>
              <a:rPr lang="es-EC" sz="2400" dirty="0">
                <a:solidFill>
                  <a:srgbClr val="FF5A04"/>
                </a:solidFill>
              </a:rPr>
              <a:t>No se casarán ni podrán ya morir, porque serán como los ángeles e hijos de Dios.</a:t>
            </a:r>
          </a:p>
          <a:p>
            <a:pPr marL="342900" indent="-342900">
              <a:buFont typeface="Wingdings" pitchFamily="2" charset="2"/>
              <a:buChar char="ü"/>
            </a:pPr>
            <a:endParaRPr lang="es-EC" sz="2400" dirty="0"/>
          </a:p>
          <a:p>
            <a:r>
              <a:rPr lang="es-EC" sz="2400" dirty="0">
                <a:solidFill>
                  <a:srgbClr val="0070C0"/>
                </a:solidFill>
              </a:rPr>
              <a:t>¿Cómo son los ángeles?</a:t>
            </a:r>
          </a:p>
          <a:p>
            <a:pPr marL="342900" indent="-342900">
              <a:buFont typeface="Wingdings" charset="2"/>
              <a:buChar char="ü"/>
            </a:pPr>
            <a:r>
              <a:rPr lang="es-EC" sz="2400" dirty="0">
                <a:solidFill>
                  <a:srgbClr val="FF5A04"/>
                </a:solidFill>
              </a:rPr>
              <a:t>Son espíritus que aman y sirven a Dios con todo su ser.</a:t>
            </a:r>
          </a:p>
          <a:p>
            <a:pPr marL="342900" indent="-342900">
              <a:buFont typeface="Wingdings" pitchFamily="2" charset="2"/>
              <a:buChar char="ü"/>
            </a:pPr>
            <a:endParaRPr lang="es-EC" sz="2400" dirty="0">
              <a:solidFill>
                <a:srgbClr val="FF5A04"/>
              </a:solidFill>
            </a:endParaRPr>
          </a:p>
        </p:txBody>
      </p:sp>
      <p:pic>
        <p:nvPicPr>
          <p:cNvPr id="6" name="Imagen 5"/>
          <p:cNvPicPr>
            <a:picLocks noChangeAspect="1"/>
          </p:cNvPicPr>
          <p:nvPr/>
        </p:nvPicPr>
        <p:blipFill>
          <a:blip r:embed="rId3"/>
          <a:stretch>
            <a:fillRect/>
          </a:stretch>
        </p:blipFill>
        <p:spPr>
          <a:xfrm>
            <a:off x="4427984" y="1412776"/>
            <a:ext cx="4716016" cy="4136112"/>
          </a:xfrm>
          <a:prstGeom prst="rect">
            <a:avLst/>
          </a:prstGeom>
        </p:spPr>
      </p:pic>
    </p:spTree>
    <p:extLst>
      <p:ext uri="{BB962C8B-B14F-4D97-AF65-F5344CB8AC3E}">
        <p14:creationId xmlns:p14="http://schemas.microsoft.com/office/powerpoint/2010/main" val="4359055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395536" y="1577896"/>
            <a:ext cx="3846245" cy="4154984"/>
          </a:xfrm>
          <a:prstGeom prst="rect">
            <a:avLst/>
          </a:prstGeom>
          <a:noFill/>
        </p:spPr>
        <p:txBody>
          <a:bodyPr wrap="square">
            <a:spAutoFit/>
          </a:bodyPr>
          <a:lstStyle/>
          <a:p>
            <a:pPr marL="342900" indent="-342900">
              <a:buFont typeface="Wingdings" charset="2"/>
              <a:buChar char="ü"/>
            </a:pPr>
            <a:r>
              <a:rPr lang="es-ES_tradnl" sz="2400" dirty="0">
                <a:solidFill>
                  <a:srgbClr val="FF5A04"/>
                </a:solidFill>
              </a:rPr>
              <a:t>Cuando lleguemos al Cielo, estaremos rodeados de tanto amor de Dios que sólo vamos a querer servirle con todo nuestro ser por toda la eternidad.</a:t>
            </a:r>
          </a:p>
          <a:p>
            <a:r>
              <a:rPr lang="es-ES_tradnl" sz="2400" dirty="0">
                <a:solidFill>
                  <a:srgbClr val="FF5A04"/>
                </a:solidFill>
              </a:rPr>
              <a:t> </a:t>
            </a:r>
          </a:p>
          <a:p>
            <a:r>
              <a:rPr lang="es-ES_tradnl" sz="2400" dirty="0">
                <a:solidFill>
                  <a:srgbClr val="0070C0"/>
                </a:solidFill>
              </a:rPr>
              <a:t>Pero  mientras estamos aquí en la tierra, ¿Cómo podemos servirle?...</a:t>
            </a:r>
          </a:p>
          <a:p>
            <a:r>
              <a:rPr lang="es-ES_tradnl" sz="2400" dirty="0">
                <a:solidFill>
                  <a:srgbClr val="FF5A04"/>
                </a:solidFill>
              </a:rPr>
              <a:t> </a:t>
            </a:r>
            <a:endParaRPr lang="es-EC" sz="2400" dirty="0">
              <a:solidFill>
                <a:srgbClr val="FF5A04"/>
              </a:solidFill>
            </a:endParaRPr>
          </a:p>
        </p:txBody>
      </p:sp>
      <p:pic>
        <p:nvPicPr>
          <p:cNvPr id="5" name="Imagen 4"/>
          <p:cNvPicPr>
            <a:picLocks noChangeAspect="1"/>
          </p:cNvPicPr>
          <p:nvPr/>
        </p:nvPicPr>
        <p:blipFill>
          <a:blip r:embed="rId3"/>
          <a:stretch>
            <a:fillRect/>
          </a:stretch>
        </p:blipFill>
        <p:spPr>
          <a:xfrm>
            <a:off x="4507057" y="980728"/>
            <a:ext cx="4579456" cy="4752152"/>
          </a:xfrm>
          <a:prstGeom prst="rect">
            <a:avLst/>
          </a:prstGeom>
        </p:spPr>
      </p:pic>
    </p:spTree>
    <p:extLst>
      <p:ext uri="{BB962C8B-B14F-4D97-AF65-F5344CB8AC3E}">
        <p14:creationId xmlns:p14="http://schemas.microsoft.com/office/powerpoint/2010/main" val="10338945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30716F3-BE1E-237B-7582-AB2E7A179F84}"/>
              </a:ext>
            </a:extLst>
          </p:cNvPr>
          <p:cNvSpPr txBox="1"/>
          <p:nvPr/>
        </p:nvSpPr>
        <p:spPr>
          <a:xfrm>
            <a:off x="-5884" y="1905506"/>
            <a:ext cx="2993707" cy="2308324"/>
          </a:xfrm>
          <a:prstGeom prst="rect">
            <a:avLst/>
          </a:prstGeom>
          <a:noFill/>
        </p:spPr>
        <p:txBody>
          <a:bodyPr wrap="square" rtlCol="0">
            <a:spAutoFit/>
          </a:bodyPr>
          <a:lstStyle/>
          <a:p>
            <a:pPr marL="342900" indent="-342900">
              <a:buFont typeface="Wingdings" pitchFamily="2" charset="2"/>
              <a:buChar char="ü"/>
            </a:pPr>
            <a:r>
              <a:rPr lang="es-ES_tradnl" sz="2400" dirty="0">
                <a:solidFill>
                  <a:srgbClr val="FF5A04"/>
                </a:solidFill>
              </a:rPr>
              <a:t>Siendo como El, un Dios de vivos, h</a:t>
            </a:r>
            <a:r>
              <a:rPr lang="is-IS" sz="2400" dirty="0">
                <a:solidFill>
                  <a:srgbClr val="FF5A04"/>
                </a:solidFill>
              </a:rPr>
              <a:t>aciendo todo lo que genera VIDA: VERDAD, PAZ  y BIEN.</a:t>
            </a:r>
            <a:endParaRPr lang="es-EC" sz="2300" dirty="0">
              <a:solidFill>
                <a:srgbClr val="FF5A04"/>
              </a:solidFill>
            </a:endParaRPr>
          </a:p>
        </p:txBody>
      </p:sp>
      <p:pic>
        <p:nvPicPr>
          <p:cNvPr id="8" name="Imagen 7"/>
          <p:cNvPicPr>
            <a:picLocks noChangeAspect="1"/>
          </p:cNvPicPr>
          <p:nvPr/>
        </p:nvPicPr>
        <p:blipFill>
          <a:blip r:embed="rId4"/>
          <a:stretch>
            <a:fillRect/>
          </a:stretch>
        </p:blipFill>
        <p:spPr>
          <a:xfrm>
            <a:off x="3178659" y="321536"/>
            <a:ext cx="2592288" cy="3167940"/>
          </a:xfrm>
          <a:prstGeom prst="rect">
            <a:avLst/>
          </a:prstGeom>
        </p:spPr>
      </p:pic>
      <p:pic>
        <p:nvPicPr>
          <p:cNvPr id="11" name="Imagen 10"/>
          <p:cNvPicPr>
            <a:picLocks noChangeAspect="1"/>
          </p:cNvPicPr>
          <p:nvPr/>
        </p:nvPicPr>
        <p:blipFill>
          <a:blip r:embed="rId5"/>
          <a:stretch>
            <a:fillRect/>
          </a:stretch>
        </p:blipFill>
        <p:spPr>
          <a:xfrm>
            <a:off x="6108700" y="379968"/>
            <a:ext cx="3035300" cy="2679700"/>
          </a:xfrm>
          <a:prstGeom prst="rect">
            <a:avLst/>
          </a:prstGeom>
        </p:spPr>
      </p:pic>
      <p:pic>
        <p:nvPicPr>
          <p:cNvPr id="12" name="Imagen 11"/>
          <p:cNvPicPr>
            <a:picLocks noChangeAspect="1"/>
          </p:cNvPicPr>
          <p:nvPr/>
        </p:nvPicPr>
        <p:blipFill>
          <a:blip r:embed="rId6"/>
          <a:stretch>
            <a:fillRect/>
          </a:stretch>
        </p:blipFill>
        <p:spPr>
          <a:xfrm>
            <a:off x="6131311" y="3573016"/>
            <a:ext cx="2806700" cy="2895600"/>
          </a:xfrm>
          <a:prstGeom prst="rect">
            <a:avLst/>
          </a:prstGeom>
        </p:spPr>
      </p:pic>
      <p:pic>
        <p:nvPicPr>
          <p:cNvPr id="13" name="Imagen 12"/>
          <p:cNvPicPr>
            <a:picLocks noChangeAspect="1"/>
          </p:cNvPicPr>
          <p:nvPr/>
        </p:nvPicPr>
        <p:blipFill>
          <a:blip r:embed="rId7"/>
          <a:stretch>
            <a:fillRect/>
          </a:stretch>
        </p:blipFill>
        <p:spPr>
          <a:xfrm>
            <a:off x="2771800" y="4013915"/>
            <a:ext cx="2889993" cy="2314297"/>
          </a:xfrm>
          <a:prstGeom prst="rect">
            <a:avLst/>
          </a:prstGeom>
        </p:spPr>
      </p:pic>
    </p:spTree>
    <p:extLst>
      <p:ext uri="{BB962C8B-B14F-4D97-AF65-F5344CB8AC3E}">
        <p14:creationId xmlns:p14="http://schemas.microsoft.com/office/powerpoint/2010/main" val="5862611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35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35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5150</TotalTime>
  <Words>590</Words>
  <Application>Microsoft Office PowerPoint</Application>
  <PresentationFormat>On-screen Show (4:3)</PresentationFormat>
  <Paragraphs>47</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vt:lpstr>
      <vt:lpstr>Wingdings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Maria Varona</cp:lastModifiedBy>
  <cp:revision>593</cp:revision>
  <dcterms:created xsi:type="dcterms:W3CDTF">2010-05-23T14:28:12Z</dcterms:created>
  <dcterms:modified xsi:type="dcterms:W3CDTF">2022-10-31T00:37:37Z</dcterms:modified>
</cp:coreProperties>
</file>