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8" r:id="rId9"/>
    <p:sldId id="269" r:id="rId10"/>
    <p:sldId id="297" r:id="rId11"/>
    <p:sldId id="279" r:id="rId12"/>
    <p:sldId id="284" r:id="rId13"/>
    <p:sldId id="285" r:id="rId14"/>
    <p:sldId id="286" r:id="rId15"/>
    <p:sldId id="287" r:id="rId16"/>
    <p:sldId id="300" r:id="rId17"/>
    <p:sldId id="280" r:id="rId18"/>
    <p:sldId id="281" r:id="rId19"/>
    <p:sldId id="301" r:id="rId20"/>
    <p:sldId id="305" r:id="rId21"/>
    <p:sldId id="289" r:id="rId22"/>
    <p:sldId id="302" r:id="rId23"/>
    <p:sldId id="303" r:id="rId24"/>
    <p:sldId id="290" r:id="rId25"/>
    <p:sldId id="291" r:id="rId26"/>
    <p:sldId id="307" r:id="rId27"/>
    <p:sldId id="292" r:id="rId28"/>
    <p:sldId id="304" r:id="rId29"/>
    <p:sldId id="293" r:id="rId30"/>
    <p:sldId id="294" r:id="rId31"/>
    <p:sldId id="295" r:id="rId32"/>
    <p:sldId id="298" r:id="rId33"/>
    <p:sldId id="296" r:id="rId34"/>
    <p:sldId id="29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623" autoAdjust="0"/>
    <p:restoredTop sz="94660"/>
  </p:normalViewPr>
  <p:slideViewPr>
    <p:cSldViewPr snapToGrid="0">
      <p:cViewPr varScale="1">
        <p:scale>
          <a:sx n="75" d="100"/>
          <a:sy n="75" d="100"/>
        </p:scale>
        <p:origin x="6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7996-BAFE-4259-B9FA-1626B0DA532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7CA1-0F11-48BC-B96B-05A88C90D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57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7996-BAFE-4259-B9FA-1626B0DA532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7CA1-0F11-48BC-B96B-05A88C90D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60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7996-BAFE-4259-B9FA-1626B0DA532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7CA1-0F11-48BC-B96B-05A88C90D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5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7996-BAFE-4259-B9FA-1626B0DA532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7CA1-0F11-48BC-B96B-05A88C90D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57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7996-BAFE-4259-B9FA-1626B0DA532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7CA1-0F11-48BC-B96B-05A88C90D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36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7996-BAFE-4259-B9FA-1626B0DA532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7CA1-0F11-48BC-B96B-05A88C90D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7996-BAFE-4259-B9FA-1626B0DA532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7CA1-0F11-48BC-B96B-05A88C90D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10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7996-BAFE-4259-B9FA-1626B0DA532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7CA1-0F11-48BC-B96B-05A88C90D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3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7996-BAFE-4259-B9FA-1626B0DA532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7CA1-0F11-48BC-B96B-05A88C90D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31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7996-BAFE-4259-B9FA-1626B0DA532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7CA1-0F11-48BC-B96B-05A88C90D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83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7996-BAFE-4259-B9FA-1626B0DA532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7CA1-0F11-48BC-B96B-05A88C90D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59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E7996-BAFE-4259-B9FA-1626B0DA532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37CA1-0F11-48BC-B96B-05A88C90D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52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520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¿Como </a:t>
            </a:r>
            <a:r>
              <a:rPr lang="en-US" dirty="0" err="1"/>
              <a:t>Adorar</a:t>
            </a:r>
            <a:r>
              <a:rPr lang="en-US" dirty="0"/>
              <a:t> a Dios?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624" y="1026942"/>
            <a:ext cx="7596751" cy="569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5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003" y="197701"/>
            <a:ext cx="10941676" cy="987156"/>
          </a:xfrm>
        </p:spPr>
        <p:txBody>
          <a:bodyPr/>
          <a:lstStyle/>
          <a:p>
            <a:r>
              <a:rPr lang="es-PA" dirty="0"/>
              <a:t>Los primeros adoradores de Cristo Rey fueron</a:t>
            </a:r>
            <a:r>
              <a:rPr lang="en-US" dirty="0"/>
              <a:t>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68" y="1184857"/>
            <a:ext cx="6789044" cy="54312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5003" y="2060620"/>
            <a:ext cx="1519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b="1" dirty="0"/>
              <a:t>José y María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19763" y="2240924"/>
            <a:ext cx="149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b="1" dirty="0"/>
              <a:t>Los Ángeles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5307" y="4288665"/>
            <a:ext cx="1506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Los </a:t>
            </a:r>
            <a:r>
              <a:rPr lang="en-US" b="1" dirty="0" err="1"/>
              <a:t>Pastores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019763" y="3825025"/>
            <a:ext cx="1880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Los Reyes </a:t>
            </a:r>
            <a:r>
              <a:rPr lang="en-US" b="1" dirty="0" err="1"/>
              <a:t>Magos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9919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776B42-4A80-4FEA-ADC9-0F0273EF9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7964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s-PA" altLang="en-US" dirty="0">
                <a:latin typeface="Comic Sans MS" panose="030F0702030302020204" pitchFamily="66" charset="0"/>
              </a:rPr>
              <a:t>Después de su resurrección</a:t>
            </a:r>
            <a:r>
              <a:rPr lang="es-PA" altLang="en-US">
                <a:latin typeface="Comic Sans MS" panose="030F0702030302020204" pitchFamily="66" charset="0"/>
              </a:rPr>
              <a:t>, Él </a:t>
            </a:r>
            <a:r>
              <a:rPr lang="es-PA" altLang="en-US" dirty="0">
                <a:latin typeface="Comic Sans MS" panose="030F0702030302020204" pitchFamily="66" charset="0"/>
              </a:rPr>
              <a:t>iba a ascender al Cielo a sentarse a la derecho del Padre.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DAD937-004A-40B9-BDA3-8B3D64BEA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314" y="1794838"/>
            <a:ext cx="8593815" cy="429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E3BD39-B5CB-4409-9CEB-B7E4E9536198}"/>
              </a:ext>
            </a:extLst>
          </p:cNvPr>
          <p:cNvSpPr txBox="1"/>
          <p:nvPr/>
        </p:nvSpPr>
        <p:spPr>
          <a:xfrm>
            <a:off x="5809516" y="830997"/>
            <a:ext cx="5926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altLang="en-US" sz="2400" dirty="0">
                <a:latin typeface="Comic Sans MS" panose="030F0702030302020204" pitchFamily="66" charset="0"/>
              </a:rPr>
              <a:t>Pero Jesús amaba tanto a sus Apóstoles que les prometió nunca dejarlos solos.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6A9EA2-5BB8-436F-8BFC-237AFBEE32F3}"/>
              </a:ext>
            </a:extLst>
          </p:cNvPr>
          <p:cNvSpPr txBox="1"/>
          <p:nvPr/>
        </p:nvSpPr>
        <p:spPr>
          <a:xfrm>
            <a:off x="2859110" y="6224591"/>
            <a:ext cx="6568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altLang="en-US" sz="3600" b="1" dirty="0">
                <a:latin typeface="Comic Sans MS" panose="030F0702030302020204" pitchFamily="66" charset="0"/>
              </a:rPr>
              <a:t>¿Dónde se queda Jesús?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0146"/>
            <a:ext cx="10515600" cy="1043189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Está escondido en nuestro corazón </a:t>
            </a:r>
            <a:br>
              <a:rPr lang="es-ES" dirty="0"/>
            </a:br>
            <a:r>
              <a:rPr lang="es-ES" dirty="0"/>
              <a:t>cuando lo invitamos. </a:t>
            </a:r>
            <a:endParaRPr lang="en-US" dirty="0"/>
          </a:p>
        </p:txBody>
      </p:sp>
      <p:pic>
        <p:nvPicPr>
          <p:cNvPr id="5" name="Picture 2" descr="http://media.bigoo.ws/content/gif/love/love_295.gif">
            <a:extLst>
              <a:ext uri="{FF2B5EF4-FFF2-40B4-BE49-F238E27FC236}">
                <a16:creationId xmlns:a16="http://schemas.microsoft.com/office/drawing/2014/main" id="{80FA9D07-F79F-4A09-8F4D-42EDB43915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070" y="1436993"/>
            <a:ext cx="5486399" cy="534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21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63150"/>
            <a:ext cx="10515600" cy="755337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Jesús está escondido en la biblia</a:t>
            </a:r>
            <a:br>
              <a:rPr lang="es-ES" dirty="0"/>
            </a:br>
            <a:r>
              <a:rPr lang="es-ES" dirty="0"/>
              <a:t>cuando la meditamos.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877" y="1414580"/>
            <a:ext cx="7386243" cy="52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61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943"/>
            <a:ext cx="10515600" cy="1270492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Está espiritualmente con nosotros cuando </a:t>
            </a:r>
            <a:br>
              <a:rPr lang="es-ES" dirty="0"/>
            </a:br>
            <a:r>
              <a:rPr lang="es-ES" dirty="0"/>
              <a:t>dos o más personas están reunidos en su nombre.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027" y="1650440"/>
            <a:ext cx="8597945" cy="480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0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760" y="158261"/>
            <a:ext cx="8015895" cy="764931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600" dirty="0"/>
              <a:t>Y está físicamente presente en el pan y el vino </a:t>
            </a:r>
            <a:br>
              <a:rPr lang="es-ES" sz="3600" dirty="0"/>
            </a:br>
            <a:r>
              <a:rPr lang="es-ES" sz="3600" dirty="0"/>
              <a:t>que comemos durante la misa. 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311537" y="5846679"/>
            <a:ext cx="9214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/>
              <a:t>¡Es un milagro, un acto de Dios!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744" y="1666228"/>
            <a:ext cx="8360902" cy="41804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72011" y="2343955"/>
            <a:ext cx="772733" cy="618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011" y="2106751"/>
            <a:ext cx="888642" cy="10925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7B3C9B-EDE8-4F76-A4D6-6CB9DE5821EF}"/>
              </a:ext>
            </a:extLst>
          </p:cNvPr>
          <p:cNvSpPr txBox="1"/>
          <p:nvPr/>
        </p:nvSpPr>
        <p:spPr>
          <a:xfrm>
            <a:off x="3092663" y="962851"/>
            <a:ext cx="8135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+mj-lt"/>
                <a:ea typeface="+mj-ea"/>
                <a:cs typeface="+mj-cs"/>
              </a:rPr>
              <a:t>Se llama la </a:t>
            </a:r>
            <a:r>
              <a:rPr lang="es-ES" sz="3200" b="1" i="1" dirty="0">
                <a:latin typeface="+mj-lt"/>
                <a:ea typeface="+mj-ea"/>
                <a:cs typeface="+mj-cs"/>
              </a:rPr>
              <a:t>Eucaristía</a:t>
            </a:r>
            <a:r>
              <a:rPr lang="es-ES" sz="3200" dirty="0">
                <a:latin typeface="+mj-lt"/>
                <a:ea typeface="+mj-ea"/>
                <a:cs typeface="+mj-cs"/>
              </a:rPr>
              <a:t> que significa, dar gracias.</a:t>
            </a:r>
            <a:endParaRPr lang="en-US" sz="32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0078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CF1EA-F4B7-468F-9B93-92FB23595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85" y="2581609"/>
            <a:ext cx="11115413" cy="1325563"/>
          </a:xfrm>
        </p:spPr>
        <p:txBody>
          <a:bodyPr/>
          <a:lstStyle/>
          <a:p>
            <a:pPr algn="ctr"/>
            <a:r>
              <a:rPr lang="es-ES" b="1" dirty="0"/>
              <a:t>Como sabemos que se </a:t>
            </a:r>
            <a:br>
              <a:rPr lang="es-ES" b="1" dirty="0"/>
            </a:br>
            <a:r>
              <a:rPr lang="es-ES" b="1" dirty="0"/>
              <a:t>hace presente físicamente</a:t>
            </a:r>
            <a:r>
              <a:rPr lang="en-US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9642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2ACDB3-F755-458A-8DD7-C32CC25D1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558" y="60571"/>
            <a:ext cx="701626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PA" altLang="en-US" dirty="0"/>
              <a:t>La noche antes de que se iba morir en la Cruz, Jesús reúne a sus Apóstoles para una cena muy especial.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7DD05E-86C2-4667-B41F-9305554A1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78" y="1934307"/>
            <a:ext cx="8537265" cy="459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7BC668-FA1D-4174-B87E-704F960B508A}"/>
              </a:ext>
            </a:extLst>
          </p:cNvPr>
          <p:cNvSpPr txBox="1"/>
          <p:nvPr/>
        </p:nvSpPr>
        <p:spPr>
          <a:xfrm>
            <a:off x="4281855" y="997439"/>
            <a:ext cx="7394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altLang="en-US" sz="2400" dirty="0">
                <a:latin typeface="Times New Roman" panose="02020603050405020304" pitchFamily="18" charset="0"/>
              </a:rPr>
              <a:t>Era la cena donde los Judíos celebraban la Pascua Judía; cuando Dios los liberó de la esclavitud de Egipto.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098842-BCB2-4CB1-AEF7-599CC0BD58AD}"/>
              </a:ext>
            </a:extLst>
          </p:cNvPr>
          <p:cNvSpPr txBox="1"/>
          <p:nvPr/>
        </p:nvSpPr>
        <p:spPr>
          <a:xfrm>
            <a:off x="9240715" y="3090573"/>
            <a:ext cx="24354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altLang="en-US" sz="2400" dirty="0">
                <a:latin typeface="Times New Roman" panose="02020603050405020304" pitchFamily="18" charset="0"/>
              </a:rPr>
              <a:t>Pero esta cena era muy especial porque Jesús iba a cambiarla para siempre.</a:t>
            </a:r>
            <a:endParaRPr lang="en-US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>
            <a:extLst>
              <a:ext uri="{FF2B5EF4-FFF2-40B4-BE49-F238E27FC236}">
                <a16:creationId xmlns:a16="http://schemas.microsoft.com/office/drawing/2014/main" id="{22B0B474-01C5-4E1A-8060-4E9795120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11" y="298938"/>
            <a:ext cx="4830390" cy="307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">
            <a:extLst>
              <a:ext uri="{FF2B5EF4-FFF2-40B4-BE49-F238E27FC236}">
                <a16:creationId xmlns:a16="http://schemas.microsoft.com/office/drawing/2014/main" id="{07F6F3DE-655B-4345-88AC-9C06610A21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653" y="3375026"/>
            <a:ext cx="4272336" cy="3316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4">
            <a:extLst>
              <a:ext uri="{FF2B5EF4-FFF2-40B4-BE49-F238E27FC236}">
                <a16:creationId xmlns:a16="http://schemas.microsoft.com/office/drawing/2014/main" id="{178D26FB-8A1F-413E-8395-5CA120579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8123" y="369332"/>
            <a:ext cx="40386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s-PA" altLang="en-US" dirty="0">
                <a:latin typeface="Comic Sans MS" panose="030F0702030302020204" pitchFamily="66" charset="0"/>
              </a:rPr>
              <a:t>Jesús tomó el pan, pronunció la bendición, lo partió y lo dio a sus discípulos, diciendo: “Tomen y coman; esto </a:t>
            </a:r>
            <a:r>
              <a:rPr lang="es-PA" altLang="en-US" b="1" u="sng" dirty="0">
                <a:latin typeface="Comic Sans MS" panose="030F0702030302020204" pitchFamily="66" charset="0"/>
              </a:rPr>
              <a:t>ES</a:t>
            </a:r>
            <a:r>
              <a:rPr lang="es-PA" altLang="en-US" dirty="0">
                <a:latin typeface="Comic Sans MS" panose="030F0702030302020204" pitchFamily="66" charset="0"/>
              </a:rPr>
              <a:t> mi cuerpo que será entregado por ustedes.”</a:t>
            </a:r>
            <a:endParaRPr lang="es-PA" altLang="en-US" dirty="0"/>
          </a:p>
        </p:txBody>
      </p:sp>
      <p:sp>
        <p:nvSpPr>
          <p:cNvPr id="6150" name="Rectangle 2">
            <a:extLst>
              <a:ext uri="{FF2B5EF4-FFF2-40B4-BE49-F238E27FC236}">
                <a16:creationId xmlns:a16="http://schemas.microsoft.com/office/drawing/2014/main" id="{A0EE4B40-7B2E-4D1A-905A-F69B8A52A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369332"/>
            <a:ext cx="6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br>
              <a:rPr lang="en-US" altLang="en-US"/>
            </a:br>
            <a:endParaRPr lang="en-US" altLang="en-US"/>
          </a:p>
        </p:txBody>
      </p:sp>
      <p:sp>
        <p:nvSpPr>
          <p:cNvPr id="6151" name="TextBox 12">
            <a:extLst>
              <a:ext uri="{FF2B5EF4-FFF2-40B4-BE49-F238E27FC236}">
                <a16:creationId xmlns:a16="http://schemas.microsoft.com/office/drawing/2014/main" id="{264268BB-B502-499D-B5B7-3899BCFF3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4578" y="3793038"/>
            <a:ext cx="4191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s-PA" altLang="en-US" dirty="0">
                <a:latin typeface="Comic Sans MS" panose="030F0702030302020204" pitchFamily="66" charset="0"/>
              </a:rPr>
              <a:t>Jesús tomó la copa y dijo: “Beban todos de ella: esto </a:t>
            </a:r>
            <a:r>
              <a:rPr lang="es-PA" altLang="en-US" b="1" u="sng" dirty="0">
                <a:latin typeface="Comic Sans MS" panose="030F0702030302020204" pitchFamily="66" charset="0"/>
              </a:rPr>
              <a:t>ES</a:t>
            </a:r>
            <a:r>
              <a:rPr lang="es-PA" altLang="en-US" dirty="0">
                <a:latin typeface="Comic Sans MS" panose="030F0702030302020204" pitchFamily="66" charset="0"/>
              </a:rPr>
              <a:t> mi sangre, la sangre de la Alianza Nueva, que es derramada por ustedes, para el perdón de los pecados."</a:t>
            </a:r>
          </a:p>
        </p:txBody>
      </p:sp>
      <p:sp>
        <p:nvSpPr>
          <p:cNvPr id="6152" name="Rectangle 3">
            <a:extLst>
              <a:ext uri="{FF2B5EF4-FFF2-40B4-BE49-F238E27FC236}">
                <a16:creationId xmlns:a16="http://schemas.microsoft.com/office/drawing/2014/main" id="{55BD38E7-8779-4471-AB20-71FAE784D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369888"/>
            <a:ext cx="76200" cy="73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 </a:t>
            </a:r>
            <a:br>
              <a:rPr lang="en-US" altLang="en-US"/>
            </a:b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E215E-6DAE-4EA3-A113-03244DB3C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8033" y="407069"/>
            <a:ext cx="6979640" cy="1325563"/>
          </a:xfrm>
        </p:spPr>
        <p:txBody>
          <a:bodyPr/>
          <a:lstStyle/>
          <a:p>
            <a:pPr algn="ctr"/>
            <a:r>
              <a:rPr lang="es-ES" b="1" dirty="0"/>
              <a:t>Jesús dijo, “Hagan esto en </a:t>
            </a:r>
            <a:br>
              <a:rPr lang="es-ES" b="1" dirty="0"/>
            </a:br>
            <a:r>
              <a:rPr lang="es-ES" b="1" dirty="0"/>
              <a:t>conmemoración mía.”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97C9646-9289-4CFE-8ECB-0EB655CFC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053" y="2076303"/>
            <a:ext cx="8865894" cy="395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50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1908"/>
            <a:ext cx="10515600" cy="59147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¿Que </a:t>
            </a:r>
            <a:r>
              <a:rPr lang="en-US" dirty="0" err="1"/>
              <a:t>significa</a:t>
            </a:r>
            <a:r>
              <a:rPr lang="en-US" dirty="0"/>
              <a:t> </a:t>
            </a:r>
            <a:r>
              <a:rPr lang="en-US" dirty="0" err="1"/>
              <a:t>Adorar</a:t>
            </a:r>
            <a:r>
              <a:rPr lang="en-US" dirty="0"/>
              <a:t> a Dios?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91" y="914400"/>
            <a:ext cx="6772548" cy="52622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01565" y="1236371"/>
            <a:ext cx="38021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2800" dirty="0"/>
              <a:t>Adorar significa ponerte en la presencia de Dios, tu Creador, como niño creado por </a:t>
            </a:r>
            <a:r>
              <a:rPr lang="es-PA" sz="2800" dirty="0"/>
              <a:t>Él</a:t>
            </a:r>
            <a:r>
              <a:rPr lang="es-US" sz="2800" dirty="0"/>
              <a:t>. 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DEFA43-6DF1-4886-B3AA-E65CE2FF90DF}"/>
              </a:ext>
            </a:extLst>
          </p:cNvPr>
          <p:cNvSpPr txBox="1"/>
          <p:nvPr/>
        </p:nvSpPr>
        <p:spPr>
          <a:xfrm>
            <a:off x="7701565" y="3545546"/>
            <a:ext cx="38021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2800" dirty="0"/>
              <a:t>Es dejarle saber cuánto lo amas, confías en </a:t>
            </a:r>
            <a:r>
              <a:rPr lang="es-PA" sz="2800" dirty="0"/>
              <a:t>Él</a:t>
            </a:r>
            <a:r>
              <a:rPr lang="es-US" sz="2800" dirty="0"/>
              <a:t>, crees en </a:t>
            </a:r>
            <a:r>
              <a:rPr lang="es-PA" sz="2800" dirty="0"/>
              <a:t>Él</a:t>
            </a:r>
            <a:r>
              <a:rPr lang="es-US" sz="2800" dirty="0"/>
              <a:t>, y lo alabas por lo que es y por lo que hace por ti.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9621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77A297-263F-4E20-A70E-B8769384FA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0123" y="137958"/>
            <a:ext cx="3228012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Jesús dijo…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589F24-3438-4E16-9526-C24D7F18425F}"/>
              </a:ext>
            </a:extLst>
          </p:cNvPr>
          <p:cNvSpPr txBox="1"/>
          <p:nvPr/>
        </p:nvSpPr>
        <p:spPr>
          <a:xfrm>
            <a:off x="190123" y="1027172"/>
            <a:ext cx="11849477" cy="557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n-US" sz="2800" dirty="0">
                <a:solidFill>
                  <a:srgbClr val="333333"/>
                </a:solidFill>
                <a:latin typeface="google_sansregular"/>
              </a:rPr>
              <a:t>"Yo soy el pan de vida. Sus antepasados comieron el maná en el desierto, pero murieron: aquí tienen el pan que baja del cielo, para que lo coman y ya no mueran.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n-US" sz="1200" dirty="0">
              <a:solidFill>
                <a:srgbClr val="333333"/>
              </a:solidFill>
              <a:latin typeface="google_sansregular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n-US" sz="2800" dirty="0">
                <a:solidFill>
                  <a:srgbClr val="333333"/>
                </a:solidFill>
                <a:latin typeface="google_sansregular"/>
              </a:rPr>
              <a:t>Yo soy el pan vivo que ha bajado del cielo. El que coma de este pan vivirá para siempre.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n-US" sz="1200" dirty="0">
              <a:solidFill>
                <a:srgbClr val="333333"/>
              </a:solidFill>
              <a:latin typeface="google_sansregular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n-US" sz="2800" dirty="0">
                <a:solidFill>
                  <a:srgbClr val="333333"/>
                </a:solidFill>
                <a:latin typeface="google_sansregular"/>
              </a:rPr>
              <a:t>El pan que yo daré es mi carne, y lo daré para la vida del mundo…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n-US" sz="1200" dirty="0">
              <a:solidFill>
                <a:srgbClr val="333333"/>
              </a:solidFill>
              <a:latin typeface="google_sansregular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n-US" sz="2800" dirty="0">
                <a:solidFill>
                  <a:srgbClr val="333333"/>
                </a:solidFill>
                <a:latin typeface="google_sansregular"/>
              </a:rPr>
              <a:t>El que come mi carne y bebe mi sangre vive de vida eterna, y yo lo resucitaré el último día.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n-US" sz="1200" dirty="0">
              <a:solidFill>
                <a:srgbClr val="333333"/>
              </a:solidFill>
              <a:latin typeface="google_sansregular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n-US" sz="2800" dirty="0">
                <a:solidFill>
                  <a:srgbClr val="333333"/>
                </a:solidFill>
                <a:latin typeface="google_sansregular"/>
              </a:rPr>
              <a:t>Mi carne es verdadera comida y mi sangre es verdadera bebida. El que come mi carne y bebe mi sangre permanece en mí y yo en él.“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333333"/>
              </a:solidFill>
              <a:latin typeface="google_sansregular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333333"/>
                </a:solidFill>
                <a:latin typeface="google_sansregular"/>
              </a:rPr>
              <a:t>Juan 6, 48-56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63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D59E2-3C19-4798-B0B2-FFDF9C61F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192" y="1523389"/>
            <a:ext cx="2883877" cy="3811221"/>
          </a:xfrm>
        </p:spPr>
        <p:txBody>
          <a:bodyPr>
            <a:normAutofit/>
          </a:bodyPr>
          <a:lstStyle/>
          <a:p>
            <a:pPr algn="ctr"/>
            <a:r>
              <a:rPr lang="es-ES" sz="3200" dirty="0"/>
              <a:t>Durante la misa, el sacerdote repite estas palabras de Jesús sobre un pedazo de pan y un cáliz con vino. </a:t>
            </a:r>
            <a:endParaRPr lang="en-US" sz="3200" dirty="0"/>
          </a:p>
        </p:txBody>
      </p:sp>
      <p:pic>
        <p:nvPicPr>
          <p:cNvPr id="4098" name="Picture 2" descr="Related image">
            <a:extLst>
              <a:ext uri="{FF2B5EF4-FFF2-40B4-BE49-F238E27FC236}">
                <a16:creationId xmlns:a16="http://schemas.microsoft.com/office/drawing/2014/main" id="{266C494E-0ADF-4CE2-98E1-48A499287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238" y="279602"/>
            <a:ext cx="4692100" cy="645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15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F48FFC4-F6AB-4755-9D2D-902BA831A167}"/>
              </a:ext>
            </a:extLst>
          </p:cNvPr>
          <p:cNvSpPr/>
          <p:nvPr/>
        </p:nvSpPr>
        <p:spPr>
          <a:xfrm>
            <a:off x="568569" y="899087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4400" dirty="0"/>
              <a:t>Es el momento de </a:t>
            </a:r>
          </a:p>
          <a:p>
            <a:pPr algn="ctr"/>
            <a:r>
              <a:rPr lang="es-ES" sz="4400" b="1" i="1" dirty="0"/>
              <a:t>la Consagración</a:t>
            </a:r>
            <a:r>
              <a:rPr lang="es-ES" sz="4400" dirty="0"/>
              <a:t>, </a:t>
            </a:r>
          </a:p>
          <a:p>
            <a:pPr algn="ctr"/>
            <a:r>
              <a:rPr lang="es-ES" sz="4400" dirty="0"/>
              <a:t>cuando Dios cambia el </a:t>
            </a:r>
          </a:p>
          <a:p>
            <a:pPr algn="ctr"/>
            <a:r>
              <a:rPr lang="es-ES" sz="4400" dirty="0"/>
              <a:t>pan y el vino al </a:t>
            </a:r>
          </a:p>
          <a:p>
            <a:pPr algn="ctr"/>
            <a:r>
              <a:rPr lang="es-ES" sz="4400" dirty="0"/>
              <a:t>cuerpo y sangre de Jesús.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BB0F7E2-B880-4348-BF63-47AC99C5D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401" y="1178167"/>
            <a:ext cx="4906109" cy="490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114EA5-8F44-4A1D-B41E-7D15E6AEEF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211" y="3403796"/>
            <a:ext cx="888642" cy="10925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F11C7F-6AA8-45A6-BDE3-3041982D97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841" y="1382664"/>
            <a:ext cx="888642" cy="10925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7C4F62-3D3D-49E6-8DD4-E3809DDEBF83}"/>
              </a:ext>
            </a:extLst>
          </p:cNvPr>
          <p:cNvSpPr txBox="1"/>
          <p:nvPr/>
        </p:nvSpPr>
        <p:spPr>
          <a:xfrm>
            <a:off x="589085" y="5354515"/>
            <a:ext cx="5345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/>
              <a:t>¡ES UN MILAGRO!</a:t>
            </a:r>
          </a:p>
        </p:txBody>
      </p:sp>
    </p:spTree>
    <p:extLst>
      <p:ext uri="{BB962C8B-B14F-4D97-AF65-F5344CB8AC3E}">
        <p14:creationId xmlns:p14="http://schemas.microsoft.com/office/powerpoint/2010/main" val="41108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DF4D7-3780-4E25-963B-3ECCB1FF8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38" y="1134207"/>
            <a:ext cx="5873262" cy="1334673"/>
          </a:xfrm>
        </p:spPr>
        <p:txBody>
          <a:bodyPr>
            <a:noAutofit/>
          </a:bodyPr>
          <a:lstStyle/>
          <a:p>
            <a:pPr algn="ctr"/>
            <a:r>
              <a:rPr lang="es-ES" dirty="0"/>
              <a:t>Este milagro se llama la </a:t>
            </a:r>
            <a:r>
              <a:rPr lang="es-ES" b="1" i="1" dirty="0"/>
              <a:t>Transustanciación</a:t>
            </a:r>
            <a:r>
              <a:rPr lang="es-ES" dirty="0"/>
              <a:t>.</a:t>
            </a:r>
            <a:endParaRPr lang="en-US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B3DDD461-D912-45FE-AE5B-945931F98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979" y="955486"/>
            <a:ext cx="4933286" cy="494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7629CE-3E95-40EB-A8DF-F2975A6BED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293" y="1573619"/>
            <a:ext cx="1093454" cy="13444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B36682-D01D-4052-8995-2B16EBADAFD6}"/>
              </a:ext>
            </a:extLst>
          </p:cNvPr>
          <p:cNvSpPr txBox="1"/>
          <p:nvPr/>
        </p:nvSpPr>
        <p:spPr>
          <a:xfrm>
            <a:off x="345441" y="2918029"/>
            <a:ext cx="5750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/>
              <a:t>Aunque parezcan pan y vino, 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A8577E-A709-4AC3-B2DE-F1A03AAED369}"/>
              </a:ext>
            </a:extLst>
          </p:cNvPr>
          <p:cNvSpPr txBox="1"/>
          <p:nvPr/>
        </p:nvSpPr>
        <p:spPr>
          <a:xfrm>
            <a:off x="456418" y="4232811"/>
            <a:ext cx="5040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/>
              <a:t>la</a:t>
            </a:r>
            <a:r>
              <a:rPr lang="es-ES" dirty="0"/>
              <a:t> </a:t>
            </a:r>
            <a:r>
              <a:rPr lang="es-ES" sz="3600" dirty="0"/>
              <a:t>substancia cambia al cuerpo y sangre de Jesús.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29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D2A52-D0BB-44B2-B834-88918BBAE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54" y="79131"/>
            <a:ext cx="11781692" cy="677007"/>
          </a:xfrm>
        </p:spPr>
        <p:txBody>
          <a:bodyPr>
            <a:normAutofit fontScale="90000"/>
          </a:bodyPr>
          <a:lstStyle/>
          <a:p>
            <a:r>
              <a:rPr lang="es-ES" dirty="0"/>
              <a:t>En la iglesia, Jesús en la Eucaristía vive en el </a:t>
            </a:r>
            <a:r>
              <a:rPr lang="es-ES" b="1" i="1" dirty="0"/>
              <a:t>Tabernáculo</a:t>
            </a:r>
            <a:r>
              <a:rPr lang="es-ES" dirty="0"/>
              <a:t>.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E0C5ED-C7A7-4F30-9304-ACAD6B316095}"/>
              </a:ext>
            </a:extLst>
          </p:cNvPr>
          <p:cNvSpPr txBox="1"/>
          <p:nvPr/>
        </p:nvSpPr>
        <p:spPr>
          <a:xfrm>
            <a:off x="5811229" y="2087481"/>
            <a:ext cx="2523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La vela roja encendida cerca del </a:t>
            </a:r>
            <a:r>
              <a:rPr lang="es-ES" sz="2000" b="1" i="1" dirty="0"/>
              <a:t>Tabernáculo</a:t>
            </a:r>
            <a:r>
              <a:rPr lang="es-ES" sz="2000" dirty="0"/>
              <a:t> indica la presencia de Jesús.</a:t>
            </a:r>
            <a:endParaRPr lang="en-US" sz="2000" dirty="0"/>
          </a:p>
        </p:txBody>
      </p:sp>
      <p:pic>
        <p:nvPicPr>
          <p:cNvPr id="5126" name="Picture 6" descr="Image result for gratis,tabernaculo en iglesia catolica con vela, ninos">
            <a:extLst>
              <a:ext uri="{FF2B5EF4-FFF2-40B4-BE49-F238E27FC236}">
                <a16:creationId xmlns:a16="http://schemas.microsoft.com/office/drawing/2014/main" id="{F896B539-BC36-4F38-83EC-7EFD36644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168" y="932074"/>
            <a:ext cx="3798277" cy="568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gratis, jesus en el tabernaculo, ninos">
            <a:extLst>
              <a:ext uri="{FF2B5EF4-FFF2-40B4-BE49-F238E27FC236}">
                <a16:creationId xmlns:a16="http://schemas.microsoft.com/office/drawing/2014/main" id="{5BF3AE8F-AA54-461D-AB4E-564B6C31C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405" y="1934308"/>
            <a:ext cx="2452775" cy="348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8D9EAD-2664-43A5-A1E1-CF4924CCB359}"/>
              </a:ext>
            </a:extLst>
          </p:cNvPr>
          <p:cNvSpPr txBox="1"/>
          <p:nvPr/>
        </p:nvSpPr>
        <p:spPr>
          <a:xfrm>
            <a:off x="9257188" y="5495192"/>
            <a:ext cx="2277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¡Jesús está allí!</a:t>
            </a:r>
          </a:p>
          <a:p>
            <a:pPr algn="ctr"/>
            <a:r>
              <a:rPr lang="es-ES" sz="2400" dirty="0"/>
              <a:t>Él nos espera.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610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7B140-BF85-4D6B-A8AA-F2A0DDEE8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85" y="83771"/>
            <a:ext cx="12060115" cy="1325563"/>
          </a:xfrm>
        </p:spPr>
        <p:txBody>
          <a:bodyPr>
            <a:noAutofit/>
          </a:bodyPr>
          <a:lstStyle/>
          <a:p>
            <a:pPr algn="ctr"/>
            <a:r>
              <a:rPr lang="es-ES" sz="3200" dirty="0"/>
              <a:t>Cuando queremos adorar a Jesús en grupos grandes, </a:t>
            </a:r>
            <a:br>
              <a:rPr lang="es-ES" sz="3200" dirty="0"/>
            </a:br>
            <a:r>
              <a:rPr lang="es-ES" sz="3200" dirty="0"/>
              <a:t>el Sacerdote pone a Jesús en una </a:t>
            </a:r>
            <a:r>
              <a:rPr lang="es-ES" sz="3400" b="1" i="1" dirty="0"/>
              <a:t>Custodia</a:t>
            </a:r>
            <a:r>
              <a:rPr lang="es-ES" sz="3200" dirty="0"/>
              <a:t> para </a:t>
            </a:r>
            <a:br>
              <a:rPr lang="es-ES" sz="3200" dirty="0"/>
            </a:br>
            <a:r>
              <a:rPr lang="es-ES" sz="3200" dirty="0"/>
              <a:t>poder verlo bien y acercarlo a todos presente. </a:t>
            </a:r>
            <a:endParaRPr lang="en-US" sz="3200" dirty="0"/>
          </a:p>
        </p:txBody>
      </p:sp>
      <p:pic>
        <p:nvPicPr>
          <p:cNvPr id="6146" name="Picture 2" descr="Image result for gratis,Jesus en el Santisimo Sacramento, ninos">
            <a:extLst>
              <a:ext uri="{FF2B5EF4-FFF2-40B4-BE49-F238E27FC236}">
                <a16:creationId xmlns:a16="http://schemas.microsoft.com/office/drawing/2014/main" id="{A7030F19-E05A-48A3-B047-726D143FC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8" y="1819162"/>
            <a:ext cx="5784133" cy="455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7358E2-036C-44FC-9806-EACB0D0DDADA}"/>
              </a:ext>
            </a:extLst>
          </p:cNvPr>
          <p:cNvSpPr txBox="1"/>
          <p:nvPr/>
        </p:nvSpPr>
        <p:spPr>
          <a:xfrm>
            <a:off x="7396682" y="2923638"/>
            <a:ext cx="35107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Decimos que adoramos a Jesús en el </a:t>
            </a:r>
            <a:r>
              <a:rPr lang="es-ES" sz="3200" b="1" i="1" dirty="0"/>
              <a:t>Santísimo Sacramento</a:t>
            </a:r>
            <a:r>
              <a:rPr lang="es-ES" sz="2800" dirty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020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5F4F0836-5291-43B2-BB7D-53AA23DE2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106" y="340676"/>
            <a:ext cx="7840300" cy="617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4E35C1-F1A1-41D4-9467-FCF5B8D719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894" y="2115908"/>
            <a:ext cx="709743" cy="87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68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5F586-A70D-442A-BF1B-8CADBCD81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173" y="132452"/>
            <a:ext cx="3623120" cy="424187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600" dirty="0"/>
              <a:t>Donde está Jesús,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6E487E-AB7F-417F-9A82-9E7C51AE8385}"/>
              </a:ext>
            </a:extLst>
          </p:cNvPr>
          <p:cNvSpPr txBox="1"/>
          <p:nvPr/>
        </p:nvSpPr>
        <p:spPr>
          <a:xfrm>
            <a:off x="8185639" y="3429000"/>
            <a:ext cx="3019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En</a:t>
            </a:r>
            <a:r>
              <a:rPr lang="en-US" sz="4000" dirty="0"/>
              <a:t> el Cielo…</a:t>
            </a:r>
          </a:p>
        </p:txBody>
      </p:sp>
      <p:pic>
        <p:nvPicPr>
          <p:cNvPr id="3074" name="Picture 2" descr="Image result for gratis, los angeles y los santos adoran al santisimo, ninos&quot;">
            <a:extLst>
              <a:ext uri="{FF2B5EF4-FFF2-40B4-BE49-F238E27FC236}">
                <a16:creationId xmlns:a16="http://schemas.microsoft.com/office/drawing/2014/main" id="{74BC3B9D-4891-4B5E-973D-72B5E6D67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0" y="1505514"/>
            <a:ext cx="6960046" cy="522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A0DA72-2213-47F0-84AF-4562BDB58A3D}"/>
              </a:ext>
            </a:extLst>
          </p:cNvPr>
          <p:cNvSpPr txBox="1"/>
          <p:nvPr/>
        </p:nvSpPr>
        <p:spPr>
          <a:xfrm>
            <a:off x="3147646" y="464431"/>
            <a:ext cx="39871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+mj-lt"/>
                <a:ea typeface="+mj-ea"/>
                <a:cs typeface="+mj-cs"/>
              </a:rPr>
              <a:t>los ángeles y los santos</a:t>
            </a:r>
            <a:endParaRPr lang="en-US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C85D36-9C4A-4090-8F16-27D512A7C076}"/>
              </a:ext>
            </a:extLst>
          </p:cNvPr>
          <p:cNvSpPr txBox="1"/>
          <p:nvPr/>
        </p:nvSpPr>
        <p:spPr>
          <a:xfrm>
            <a:off x="6614961" y="851283"/>
            <a:ext cx="522289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+mj-lt"/>
                <a:ea typeface="+mj-ea"/>
                <a:cs typeface="+mj-cs"/>
              </a:rPr>
              <a:t>adoran y alaban su </a:t>
            </a:r>
            <a:r>
              <a:rPr lang="es-ES" sz="3400" b="1" dirty="0">
                <a:latin typeface="+mj-lt"/>
                <a:ea typeface="+mj-ea"/>
                <a:cs typeface="+mj-cs"/>
              </a:rPr>
              <a:t>Dios y Rey</a:t>
            </a:r>
            <a:r>
              <a:rPr lang="es-ES" sz="3200" dirty="0">
                <a:latin typeface="+mj-lt"/>
                <a:ea typeface="+mj-ea"/>
                <a:cs typeface="+mj-cs"/>
              </a:rPr>
              <a:t>.</a:t>
            </a:r>
            <a:endParaRPr lang="en-US" sz="32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8043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13674-DFBF-4198-9039-627DE54B0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59" y="2794000"/>
            <a:ext cx="2629681" cy="1175955"/>
          </a:xfrm>
        </p:spPr>
        <p:txBody>
          <a:bodyPr>
            <a:normAutofit fontScale="90000"/>
          </a:bodyPr>
          <a:lstStyle/>
          <a:p>
            <a:pPr algn="ctr"/>
            <a:r>
              <a:rPr lang="es-PR" dirty="0"/>
              <a:t>Y en la </a:t>
            </a:r>
            <a:br>
              <a:rPr lang="es-PR" dirty="0"/>
            </a:br>
            <a:r>
              <a:rPr lang="es-PR" b="1" dirty="0"/>
              <a:t>Eucaristía</a:t>
            </a:r>
            <a:r>
              <a:rPr lang="en-US" dirty="0"/>
              <a:t>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71F936-CFB1-4E16-B05F-010005C34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05" y="342583"/>
            <a:ext cx="7234807" cy="617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7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71703-09D3-4DF5-87CF-37EE8D2C2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6224" y="0"/>
            <a:ext cx="8982808" cy="879231"/>
          </a:xfrm>
        </p:spPr>
        <p:txBody>
          <a:bodyPr/>
          <a:lstStyle/>
          <a:p>
            <a:r>
              <a:rPr lang="es-ES" dirty="0"/>
              <a:t>¿Cómo se portan en frente de un rey?</a:t>
            </a:r>
            <a:endParaRPr lang="en-US" dirty="0"/>
          </a:p>
        </p:txBody>
      </p:sp>
      <p:pic>
        <p:nvPicPr>
          <p:cNvPr id="8194" name="Picture 2" descr="Image result for free, king in middle ages with loyal subjects">
            <a:extLst>
              <a:ext uri="{FF2B5EF4-FFF2-40B4-BE49-F238E27FC236}">
                <a16:creationId xmlns:a16="http://schemas.microsoft.com/office/drawing/2014/main" id="{037C6BDA-36EE-49BE-A663-77FC026F4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27" y="1135130"/>
            <a:ext cx="7185037" cy="524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66329C-512C-4B9C-B93B-3C482E782A46}"/>
              </a:ext>
            </a:extLst>
          </p:cNvPr>
          <p:cNvSpPr txBox="1"/>
          <p:nvPr/>
        </p:nvSpPr>
        <p:spPr>
          <a:xfrm>
            <a:off x="7870270" y="2644170"/>
            <a:ext cx="39328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200" dirty="0"/>
              <a:t>Se arrodillan y lo tratan con mucho respeto.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066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5911"/>
            <a:ext cx="10515600" cy="1390917"/>
          </a:xfrm>
        </p:spPr>
        <p:txBody>
          <a:bodyPr>
            <a:normAutofit/>
          </a:bodyPr>
          <a:lstStyle/>
          <a:p>
            <a:pPr algn="ctr"/>
            <a:r>
              <a:rPr lang="es-US" sz="4800" dirty="0"/>
              <a:t>¿Adoras a alguna persona?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77" y="1506828"/>
            <a:ext cx="6143223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26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A59FD-C61A-4F25-972C-6DC9E9DF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04" y="0"/>
            <a:ext cx="11667392" cy="861646"/>
          </a:xfrm>
        </p:spPr>
        <p:txBody>
          <a:bodyPr/>
          <a:lstStyle/>
          <a:p>
            <a:pPr algn="ctr"/>
            <a:r>
              <a:rPr lang="es-PA" dirty="0"/>
              <a:t>¿Como nos portamos en frente de nuestro Rey? </a:t>
            </a:r>
            <a:endParaRPr lang="en-US" dirty="0"/>
          </a:p>
        </p:txBody>
      </p:sp>
      <p:pic>
        <p:nvPicPr>
          <p:cNvPr id="4" name="Picture 4" descr="Image result for free, kids kneeling before blessed sacrament">
            <a:extLst>
              <a:ext uri="{FF2B5EF4-FFF2-40B4-BE49-F238E27FC236}">
                <a16:creationId xmlns:a16="http://schemas.microsoft.com/office/drawing/2014/main" id="{C17A95D7-6AE4-4A65-9E9A-60BCAA286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769" y="1042140"/>
            <a:ext cx="8857544" cy="407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EEA2EF-45CC-41C3-8A1B-FA5CB6DBA225}"/>
              </a:ext>
            </a:extLst>
          </p:cNvPr>
          <p:cNvSpPr txBox="1"/>
          <p:nvPr/>
        </p:nvSpPr>
        <p:spPr>
          <a:xfrm>
            <a:off x="2404288" y="5244681"/>
            <a:ext cx="71276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200" dirty="0"/>
              <a:t>Nos arrodillamos silenciosamente, con mucho respeto para hablarle y escucharle con nuestro corazón.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43" y="4868377"/>
            <a:ext cx="1916705" cy="19896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199" y="4973361"/>
            <a:ext cx="1742971" cy="174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73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438CA-1741-4775-AACC-327B12E2D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15" y="66188"/>
            <a:ext cx="11922369" cy="975804"/>
          </a:xfrm>
        </p:spPr>
        <p:txBody>
          <a:bodyPr>
            <a:normAutofit/>
          </a:bodyPr>
          <a:lstStyle/>
          <a:p>
            <a:pPr algn="ctr"/>
            <a:r>
              <a:rPr lang="es-PA" sz="3200" dirty="0"/>
              <a:t>El ángel en Fátima, Portugal les enseñó a los tres pastorcitos </a:t>
            </a:r>
            <a:br>
              <a:rPr lang="es-PA" sz="3200" dirty="0"/>
            </a:br>
            <a:r>
              <a:rPr lang="es-PA" sz="3200" dirty="0"/>
              <a:t>una oración para adorar a Jesús en la Eucaristía.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2BB480-977D-4139-A851-DBF487604FE3}"/>
              </a:ext>
            </a:extLst>
          </p:cNvPr>
          <p:cNvSpPr txBox="1"/>
          <p:nvPr/>
        </p:nvSpPr>
        <p:spPr>
          <a:xfrm>
            <a:off x="6682155" y="1335347"/>
            <a:ext cx="43037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800" b="1" dirty="0"/>
              <a:t>¡Dios mío, </a:t>
            </a:r>
          </a:p>
          <a:p>
            <a:pPr algn="ctr"/>
            <a:r>
              <a:rPr lang="es-PA" sz="2800" b="1" dirty="0"/>
              <a:t>yo creo, </a:t>
            </a:r>
          </a:p>
          <a:p>
            <a:pPr algn="ctr"/>
            <a:r>
              <a:rPr lang="es-PA" sz="2800" b="1" dirty="0"/>
              <a:t>te adoro, </a:t>
            </a:r>
          </a:p>
          <a:p>
            <a:pPr algn="ctr"/>
            <a:r>
              <a:rPr lang="es-PA" sz="2800" b="1" dirty="0"/>
              <a:t>espero y </a:t>
            </a:r>
          </a:p>
          <a:p>
            <a:pPr algn="ctr"/>
            <a:r>
              <a:rPr lang="es-PA" sz="2800" b="1" dirty="0"/>
              <a:t>te amo! </a:t>
            </a:r>
            <a:endParaRPr lang="en-US" sz="2800" dirty="0"/>
          </a:p>
          <a:p>
            <a:pPr algn="ctr"/>
            <a:r>
              <a:rPr lang="es-PA" sz="2800" b="1" dirty="0"/>
              <a:t>¡Te pido perdón por los que </a:t>
            </a:r>
          </a:p>
          <a:p>
            <a:pPr algn="ctr"/>
            <a:r>
              <a:rPr lang="es-PA" sz="2800" b="1" dirty="0"/>
              <a:t>no creen, </a:t>
            </a:r>
          </a:p>
          <a:p>
            <a:pPr algn="ctr"/>
            <a:r>
              <a:rPr lang="es-PA" sz="2800" b="1" dirty="0"/>
              <a:t>no te adoran, </a:t>
            </a:r>
          </a:p>
          <a:p>
            <a:pPr algn="ctr"/>
            <a:r>
              <a:rPr lang="es-PA" sz="2800" b="1" dirty="0"/>
              <a:t>no esperan, </a:t>
            </a:r>
          </a:p>
          <a:p>
            <a:pPr algn="ctr"/>
            <a:r>
              <a:rPr lang="es-PA" sz="2800" b="1" dirty="0"/>
              <a:t>no te aman! (3X)</a:t>
            </a:r>
            <a:endParaRPr lang="en-US" sz="2800" dirty="0"/>
          </a:p>
        </p:txBody>
      </p:sp>
      <p:pic>
        <p:nvPicPr>
          <p:cNvPr id="5" name="Picture 4" descr="A group of people in costumes&#10;&#10;Description automatically generated">
            <a:extLst>
              <a:ext uri="{FF2B5EF4-FFF2-40B4-BE49-F238E27FC236}">
                <a16:creationId xmlns:a16="http://schemas.microsoft.com/office/drawing/2014/main" id="{896C68FA-3B18-4AF1-9D36-A20713E8D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124" y="1335347"/>
            <a:ext cx="3049875" cy="486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24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276" y="146184"/>
            <a:ext cx="11204620" cy="639427"/>
          </a:xfrm>
        </p:spPr>
        <p:txBody>
          <a:bodyPr>
            <a:normAutofit fontScale="90000"/>
          </a:bodyPr>
          <a:lstStyle/>
          <a:p>
            <a:r>
              <a:rPr lang="es-PA" dirty="0"/>
              <a:t>Pero también Jesús quiere oír de toda nuestra vida: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742" y="1435561"/>
            <a:ext cx="4515118" cy="45151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51210" y="6253801"/>
            <a:ext cx="3593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400" b="1" dirty="0"/>
              <a:t>de nuestros pensamientos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38742" y="6161882"/>
            <a:ext cx="4257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400" b="1" dirty="0"/>
              <a:t>Y de nuestros sentimientos.</a:t>
            </a:r>
            <a:endParaRPr 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15" y="1435561"/>
            <a:ext cx="3833799" cy="462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0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11232-87FF-48DC-902D-88AEE21D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889" y="268943"/>
            <a:ext cx="10796221" cy="593237"/>
          </a:xfrm>
        </p:spPr>
        <p:txBody>
          <a:bodyPr>
            <a:normAutofit fontScale="90000"/>
          </a:bodyPr>
          <a:lstStyle/>
          <a:p>
            <a:r>
              <a:rPr lang="es-ES" sz="3200" dirty="0"/>
              <a:t>Vamos a practicar como adorar a Jesús en la Eucaristía con una canción. 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9B454D-A28B-4250-9AE5-25010EAE1746}"/>
              </a:ext>
            </a:extLst>
          </p:cNvPr>
          <p:cNvSpPr txBox="1"/>
          <p:nvPr/>
        </p:nvSpPr>
        <p:spPr>
          <a:xfrm>
            <a:off x="11101753" y="4921237"/>
            <a:ext cx="1090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Jesús </a:t>
            </a:r>
          </a:p>
          <a:p>
            <a:pPr algn="ctr"/>
            <a:r>
              <a:rPr lang="es-ES" dirty="0"/>
              <a:t>yo creo </a:t>
            </a:r>
          </a:p>
          <a:p>
            <a:pPr algn="ctr"/>
            <a:r>
              <a:rPr lang="es-ES" dirty="0"/>
              <a:t>en ti.</a:t>
            </a:r>
          </a:p>
        </p:txBody>
      </p:sp>
      <p:pic>
        <p:nvPicPr>
          <p:cNvPr id="4" name="19 Jesús yo Creo en tí">
            <a:hlinkClick r:id="" action="ppaction://media"/>
            <a:extLst>
              <a:ext uri="{FF2B5EF4-FFF2-40B4-BE49-F238E27FC236}">
                <a16:creationId xmlns:a16="http://schemas.microsoft.com/office/drawing/2014/main" id="{F244858C-4E86-4E7E-960E-D716E8909F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42076" y="5982387"/>
            <a:ext cx="609600" cy="606670"/>
          </a:xfrm>
          <a:prstGeom prst="rect">
            <a:avLst/>
          </a:prstGeom>
        </p:spPr>
      </p:pic>
      <p:pic>
        <p:nvPicPr>
          <p:cNvPr id="7170" name="Picture 2" descr="Image result for gratis, jesus en el santisimo sacramento&quot;">
            <a:extLst>
              <a:ext uri="{FF2B5EF4-FFF2-40B4-BE49-F238E27FC236}">
                <a16:creationId xmlns:a16="http://schemas.microsoft.com/office/drawing/2014/main" id="{BF8F89F9-C33B-47E2-8C7D-492635888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834" y="1071444"/>
            <a:ext cx="9680330" cy="544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91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604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6700"/>
          </a:xfrm>
        </p:spPr>
        <p:txBody>
          <a:bodyPr/>
          <a:lstStyle/>
          <a:p>
            <a:pPr algn="ctr"/>
            <a:r>
              <a:rPr lang="en-US" dirty="0" err="1"/>
              <a:t>Manualidad</a:t>
            </a:r>
            <a:endParaRPr lang="en-US" dirty="0"/>
          </a:p>
        </p:txBody>
      </p:sp>
      <p:pic>
        <p:nvPicPr>
          <p:cNvPr id="3" name="Picture 2" descr="C:\Users\Maria\Pictures\Santisimo Sacramento (2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098" y="1429555"/>
            <a:ext cx="5125792" cy="5199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picture containing umbrella&#10;&#10;Description automatically generated">
            <a:extLst>
              <a:ext uri="{FF2B5EF4-FFF2-40B4-BE49-F238E27FC236}">
                <a16:creationId xmlns:a16="http://schemas.microsoft.com/office/drawing/2014/main" id="{E290D7CF-554A-4FAA-AA60-3F9303CD0D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523" y="1429555"/>
            <a:ext cx="4499277" cy="516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67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450795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/>
              <a:t>¡NO!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13645" y="2459865"/>
            <a:ext cx="1038037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+mj-lt"/>
                <a:ea typeface="+mj-ea"/>
                <a:cs typeface="+mj-cs"/>
              </a:rPr>
              <a:t>¡SOLO ADORAMOS A DIOS!</a:t>
            </a:r>
            <a:br>
              <a:rPr lang="en-US" sz="7200" b="1" dirty="0">
                <a:latin typeface="+mj-lt"/>
                <a:ea typeface="+mj-ea"/>
                <a:cs typeface="+mj-cs"/>
              </a:rPr>
            </a:br>
            <a:br>
              <a:rPr lang="en-US" sz="2800" b="1" dirty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91694" y="4782147"/>
            <a:ext cx="4224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+mj-lt"/>
                <a:ea typeface="+mj-ea"/>
                <a:cs typeface="+mj-cs"/>
              </a:rPr>
              <a:t>¿</a:t>
            </a:r>
            <a:r>
              <a:rPr lang="en-US" sz="7200" b="1" dirty="0" err="1">
                <a:latin typeface="+mj-lt"/>
                <a:ea typeface="+mj-ea"/>
                <a:cs typeface="+mj-cs"/>
              </a:rPr>
              <a:t>Por</a:t>
            </a:r>
            <a:r>
              <a:rPr lang="en-US" sz="7200" b="1" dirty="0">
                <a:latin typeface="+mj-lt"/>
                <a:ea typeface="+mj-ea"/>
                <a:cs typeface="+mj-cs"/>
              </a:rPr>
              <a:t> </a:t>
            </a:r>
            <a:r>
              <a:rPr lang="en-US" sz="7200" b="1" dirty="0" err="1">
                <a:latin typeface="+mj-lt"/>
                <a:ea typeface="+mj-ea"/>
                <a:cs typeface="+mj-cs"/>
              </a:rPr>
              <a:t>qué</a:t>
            </a:r>
            <a:r>
              <a:rPr lang="en-US" sz="7200" b="1" dirty="0">
                <a:latin typeface="+mj-lt"/>
                <a:ea typeface="+mj-ea"/>
                <a:cs typeface="+mj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9017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563" y="107548"/>
            <a:ext cx="10515600" cy="652306"/>
          </a:xfrm>
        </p:spPr>
        <p:txBody>
          <a:bodyPr>
            <a:normAutofit fontScale="90000"/>
          </a:bodyPr>
          <a:lstStyle/>
          <a:p>
            <a:pPr algn="ctr"/>
            <a:r>
              <a:rPr lang="es-US" dirty="0"/>
              <a:t>¡Adoración es solo para la grandeza de Dios!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63" y="1007703"/>
            <a:ext cx="7899590" cy="54806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70939" y="1659285"/>
            <a:ext cx="247274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3200" dirty="0"/>
              <a:t>Solo Dios creó los cielos, el sol, la luna, las montañas, las aguas, los animales, las personas…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9499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6" y="890543"/>
            <a:ext cx="2322936" cy="24372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477" y="3754962"/>
            <a:ext cx="2909865" cy="27758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723" y="994148"/>
            <a:ext cx="3037661" cy="21263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30744" y="187467"/>
            <a:ext cx="3037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SOLO DIOS…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30977" y="1795720"/>
            <a:ext cx="2281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 Es</a:t>
            </a:r>
          </a:p>
          <a:p>
            <a:pPr algn="ctr"/>
            <a:r>
              <a:rPr lang="en-US" sz="2800" dirty="0" err="1"/>
              <a:t>Todopoderoso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77156" y="4555623"/>
            <a:ext cx="2163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Lo </a:t>
            </a:r>
            <a:r>
              <a:rPr lang="en-US" sz="2800" dirty="0" err="1"/>
              <a:t>sabe</a:t>
            </a:r>
            <a:r>
              <a:rPr lang="en-US" sz="2800" dirty="0"/>
              <a:t> </a:t>
            </a:r>
            <a:r>
              <a:rPr lang="en-US" sz="2800" dirty="0" err="1"/>
              <a:t>todo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8796271" y="1675778"/>
            <a:ext cx="3219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800" dirty="0"/>
              <a:t>Está en todos partes</a:t>
            </a:r>
            <a:endParaRPr lang="en-US" sz="2800" dirty="0"/>
          </a:p>
        </p:txBody>
      </p:sp>
      <p:pic>
        <p:nvPicPr>
          <p:cNvPr id="13" name="Picture 12" descr="A picture containing yellow, table, sitting, black&#10;&#10;Description automatically generated">
            <a:extLst>
              <a:ext uri="{FF2B5EF4-FFF2-40B4-BE49-F238E27FC236}">
                <a16:creationId xmlns:a16="http://schemas.microsoft.com/office/drawing/2014/main" id="{61136B01-F725-4B4D-9D88-75C4FA27EF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856" y="3754962"/>
            <a:ext cx="3110990" cy="29308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27B9F55-9CE5-42AC-9FC6-CE8A2F6B1FBE}"/>
              </a:ext>
            </a:extLst>
          </p:cNvPr>
          <p:cNvSpPr txBox="1"/>
          <p:nvPr/>
        </p:nvSpPr>
        <p:spPr>
          <a:xfrm>
            <a:off x="6254565" y="4621502"/>
            <a:ext cx="23181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Nos ama </a:t>
            </a:r>
          </a:p>
          <a:p>
            <a:pPr algn="ctr"/>
            <a:r>
              <a:rPr lang="es-ES" sz="2800" dirty="0"/>
              <a:t>sin límites</a:t>
            </a:r>
          </a:p>
        </p:txBody>
      </p:sp>
    </p:spTree>
    <p:extLst>
      <p:ext uri="{BB962C8B-B14F-4D97-AF65-F5344CB8AC3E}">
        <p14:creationId xmlns:p14="http://schemas.microsoft.com/office/powerpoint/2010/main" val="155102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68" y="2665579"/>
            <a:ext cx="3154961" cy="678064"/>
          </a:xfrm>
        </p:spPr>
        <p:txBody>
          <a:bodyPr>
            <a:normAutofit fontScale="90000"/>
          </a:bodyPr>
          <a:lstStyle/>
          <a:p>
            <a:pPr algn="ctr"/>
            <a:r>
              <a:rPr lang="es-PA" sz="2400" dirty="0"/>
              <a:t>Siempre nos perdona cuando nos arrepentimos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78" y="344499"/>
            <a:ext cx="2932323" cy="21992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62BE3D-2F8D-4D3D-BB1F-544DC2AD0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52" y="3465482"/>
            <a:ext cx="2243210" cy="277046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8D5AD78-AD58-4856-A4AE-3F06F9D67EAE}"/>
              </a:ext>
            </a:extLst>
          </p:cNvPr>
          <p:cNvSpPr txBox="1">
            <a:spLocks/>
          </p:cNvSpPr>
          <p:nvPr/>
        </p:nvSpPr>
        <p:spPr>
          <a:xfrm>
            <a:off x="222540" y="6200963"/>
            <a:ext cx="3154961" cy="678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A" sz="2400" dirty="0"/>
              <a:t>Nos da un Ángel Guardian para cuidarnos y guiarnos al Cielo</a:t>
            </a:r>
            <a:endParaRPr lang="en-US" sz="2400" dirty="0"/>
          </a:p>
        </p:txBody>
      </p:sp>
      <p:pic>
        <p:nvPicPr>
          <p:cNvPr id="7" name="Picture 6" descr="A person wearing a costume&#10;&#10;Description automatically generated">
            <a:extLst>
              <a:ext uri="{FF2B5EF4-FFF2-40B4-BE49-F238E27FC236}">
                <a16:creationId xmlns:a16="http://schemas.microsoft.com/office/drawing/2014/main" id="{11624D1A-5CE4-41D5-9AEA-30BFBEA0DB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181" y="137305"/>
            <a:ext cx="2142321" cy="261363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D19D476-9057-4E83-992D-E1705C4C1F0E}"/>
              </a:ext>
            </a:extLst>
          </p:cNvPr>
          <p:cNvSpPr txBox="1">
            <a:spLocks/>
          </p:cNvSpPr>
          <p:nvPr/>
        </p:nvSpPr>
        <p:spPr>
          <a:xfrm>
            <a:off x="8196860" y="2709304"/>
            <a:ext cx="3154961" cy="7519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A" sz="2400" dirty="0"/>
              <a:t>Nos dio una Madre perfecta que nos ama y nos cuida.</a:t>
            </a: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CF1D80-9369-4656-B974-ABC70B1D29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25" y="3500590"/>
            <a:ext cx="2356287" cy="263109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E1ED426-80EC-4A0D-809C-1FB74E539697}"/>
              </a:ext>
            </a:extLst>
          </p:cNvPr>
          <p:cNvSpPr txBox="1">
            <a:spLocks/>
          </p:cNvSpPr>
          <p:nvPr/>
        </p:nvSpPr>
        <p:spPr>
          <a:xfrm>
            <a:off x="8294487" y="6179936"/>
            <a:ext cx="3154961" cy="678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A" sz="2400" dirty="0"/>
              <a:t>Mandó a su Espíritu Santo para acompañarnos y guiarnos.</a:t>
            </a:r>
            <a:endParaRPr 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E4A3F6-35FD-4521-BBB6-ED93524983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647" y="137305"/>
            <a:ext cx="2654258" cy="26542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5F565E-B9B2-4C45-A4B2-8981BA442E29}"/>
              </a:ext>
            </a:extLst>
          </p:cNvPr>
          <p:cNvSpPr txBox="1"/>
          <p:nvPr/>
        </p:nvSpPr>
        <p:spPr>
          <a:xfrm>
            <a:off x="4667775" y="2828835"/>
            <a:ext cx="2077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Y mandó a su único hijo para salvarnos y abrirnos la </a:t>
            </a:r>
          </a:p>
          <a:p>
            <a:pPr algn="ctr"/>
            <a:r>
              <a:rPr lang="es-ES" dirty="0"/>
              <a:t>Puerta del Cielo.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B0308FC-7ED0-4382-9D1A-3965848E1D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350" y="4171581"/>
            <a:ext cx="1200329" cy="1200329"/>
          </a:xfrm>
          <a:prstGeom prst="rect">
            <a:avLst/>
          </a:prstGeom>
        </p:spPr>
      </p:pic>
      <p:pic>
        <p:nvPicPr>
          <p:cNvPr id="2050" name="Picture 2" descr="Image result for gratis, iglesia catolica, ninos&quot;">
            <a:extLst>
              <a:ext uri="{FF2B5EF4-FFF2-40B4-BE49-F238E27FC236}">
                <a16:creationId xmlns:a16="http://schemas.microsoft.com/office/drawing/2014/main" id="{B7D9BF9E-97C8-4FC7-89CB-026C20F46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550" y="4171581"/>
            <a:ext cx="1200329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61611E1-3457-4061-95B4-4080D5C325A0}"/>
              </a:ext>
            </a:extLst>
          </p:cNvPr>
          <p:cNvSpPr txBox="1"/>
          <p:nvPr/>
        </p:nvSpPr>
        <p:spPr>
          <a:xfrm>
            <a:off x="4189123" y="5739298"/>
            <a:ext cx="3143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Nos dio la Santa Biblia y la Iglesia Católica para estar siempre presente con nosotros.</a:t>
            </a:r>
          </a:p>
        </p:txBody>
      </p:sp>
    </p:spTree>
    <p:extLst>
      <p:ext uri="{BB962C8B-B14F-4D97-AF65-F5344CB8AC3E}">
        <p14:creationId xmlns:p14="http://schemas.microsoft.com/office/powerpoint/2010/main" val="400837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73" y="2047741"/>
            <a:ext cx="2979161" cy="2732357"/>
          </a:xfrm>
        </p:spPr>
        <p:txBody>
          <a:bodyPr>
            <a:normAutofit fontScale="90000"/>
          </a:bodyPr>
          <a:lstStyle/>
          <a:p>
            <a:pPr algn="ctr"/>
            <a:r>
              <a:rPr lang="es-PA" sz="3600" dirty="0"/>
              <a:t>¿</a:t>
            </a:r>
            <a:r>
              <a:rPr lang="es-ES" sz="3600" dirty="0"/>
              <a:t>Conocen a alguien que es todo esto </a:t>
            </a:r>
            <a:br>
              <a:rPr lang="es-ES" sz="3600" dirty="0"/>
            </a:br>
            <a:r>
              <a:rPr lang="es-ES" sz="3600" dirty="0"/>
              <a:t>y que hace todo esto por nosotros</a:t>
            </a:r>
            <a:r>
              <a:rPr lang="es-PA" sz="3600" dirty="0"/>
              <a:t>?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8744755" y="2047741"/>
            <a:ext cx="22924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200" dirty="0"/>
              <a:t>Por eso solo Él merece adoración. </a:t>
            </a:r>
            <a:endParaRPr lang="en-US" sz="3200" dirty="0"/>
          </a:p>
        </p:txBody>
      </p:sp>
      <p:pic>
        <p:nvPicPr>
          <p:cNvPr id="8194" name="Picture 2" descr="Image result for gratis, la trinidad, ninos">
            <a:extLst>
              <a:ext uri="{FF2B5EF4-FFF2-40B4-BE49-F238E27FC236}">
                <a16:creationId xmlns:a16="http://schemas.microsoft.com/office/drawing/2014/main" id="{5FF47C62-8E6C-4DF8-AF97-239F8CC6E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582" y="216268"/>
            <a:ext cx="4648725" cy="642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28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552" y="233240"/>
            <a:ext cx="11706895" cy="1325563"/>
          </a:xfrm>
        </p:spPr>
        <p:txBody>
          <a:bodyPr>
            <a:normAutofit/>
          </a:bodyPr>
          <a:lstStyle/>
          <a:p>
            <a:pPr algn="ctr"/>
            <a:r>
              <a:rPr lang="es-PA" dirty="0"/>
              <a:t>A las personas se pueden amar, admirar, y respetar mucho, pero no se adoran porque no son Dios.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969" y="1690688"/>
            <a:ext cx="3911714" cy="517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63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988</Words>
  <Application>Microsoft Office PowerPoint</Application>
  <PresentationFormat>Widescreen</PresentationFormat>
  <Paragraphs>106</Paragraphs>
  <Slides>34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Comic Sans MS</vt:lpstr>
      <vt:lpstr>google_sansregular</vt:lpstr>
      <vt:lpstr>Times New Roman</vt:lpstr>
      <vt:lpstr>Office Theme</vt:lpstr>
      <vt:lpstr>¿Como Adorar a Dios?</vt:lpstr>
      <vt:lpstr>¿Que significa Adorar a Dios?</vt:lpstr>
      <vt:lpstr>¿Adoras a alguna persona?</vt:lpstr>
      <vt:lpstr>¡NO!</vt:lpstr>
      <vt:lpstr>¡Adoración es solo para la grandeza de Dios! </vt:lpstr>
      <vt:lpstr>PowerPoint Presentation</vt:lpstr>
      <vt:lpstr>Siempre nos perdona cuando nos arrepentimos</vt:lpstr>
      <vt:lpstr>¿Conocen a alguien que es todo esto  y que hace todo esto por nosotros?</vt:lpstr>
      <vt:lpstr>A las personas se pueden amar, admirar, y respetar mucho, pero no se adoran porque no son Dios. </vt:lpstr>
      <vt:lpstr>Los primeros adoradores de Cristo Rey fueron:</vt:lpstr>
      <vt:lpstr>PowerPoint Presentation</vt:lpstr>
      <vt:lpstr>Está escondido en nuestro corazón  cuando lo invitamos. </vt:lpstr>
      <vt:lpstr>Jesús está escondido en la biblia cuando la meditamos. </vt:lpstr>
      <vt:lpstr>Está espiritualmente con nosotros cuando  dos o más personas están reunidos en su nombre.</vt:lpstr>
      <vt:lpstr>Y está físicamente presente en el pan y el vino  que comemos durante la misa.  </vt:lpstr>
      <vt:lpstr>Como sabemos que se  hace presente físicamente?</vt:lpstr>
      <vt:lpstr>PowerPoint Presentation</vt:lpstr>
      <vt:lpstr>PowerPoint Presentation</vt:lpstr>
      <vt:lpstr>Jesús dijo, “Hagan esto en  conmemoración mía.”</vt:lpstr>
      <vt:lpstr>Jesús dijo…</vt:lpstr>
      <vt:lpstr>Durante la misa, el sacerdote repite estas palabras de Jesús sobre un pedazo de pan y un cáliz con vino. </vt:lpstr>
      <vt:lpstr>PowerPoint Presentation</vt:lpstr>
      <vt:lpstr>Este milagro se llama la Transustanciación.</vt:lpstr>
      <vt:lpstr>En la iglesia, Jesús en la Eucaristía vive en el Tabernáculo. </vt:lpstr>
      <vt:lpstr>Cuando queremos adorar a Jesús en grupos grandes,  el Sacerdote pone a Jesús en una Custodia para  poder verlo bien y acercarlo a todos presente. </vt:lpstr>
      <vt:lpstr>PowerPoint Presentation</vt:lpstr>
      <vt:lpstr>Donde está Jesús, </vt:lpstr>
      <vt:lpstr>Y en la  Eucaristía…</vt:lpstr>
      <vt:lpstr>¿Cómo se portan en frente de un rey?</vt:lpstr>
      <vt:lpstr>¿Como nos portamos en frente de nuestro Rey? </vt:lpstr>
      <vt:lpstr>El ángel en Fátima, Portugal les enseñó a los tres pastorcitos  una oración para adorar a Jesús en la Eucaristía.</vt:lpstr>
      <vt:lpstr>Pero también Jesús quiere oír de toda nuestra vida:</vt:lpstr>
      <vt:lpstr>Vamos a practicar como adorar a Jesús en la Eucaristía con una canción. </vt:lpstr>
      <vt:lpstr>Manualidad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¿Como Adorar a Dios?</dc:title>
  <dc:creator>Maria Varona</dc:creator>
  <cp:lastModifiedBy>Maria Varona</cp:lastModifiedBy>
  <cp:revision>136</cp:revision>
  <dcterms:created xsi:type="dcterms:W3CDTF">2018-10-09T02:31:18Z</dcterms:created>
  <dcterms:modified xsi:type="dcterms:W3CDTF">2022-10-19T17:55:53Z</dcterms:modified>
</cp:coreProperties>
</file>