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E7A-B6A5-4700-89A4-ABBAB23EAC76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394C-BA43-4B47-B769-647CF4D525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F_TrOU_lA?feature=oembed" TargetMode="Externa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DEXjJL0VjM?feature=oembed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12855" y="5410200"/>
            <a:ext cx="6947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rial Black" pitchFamily="34" charset="0"/>
              </a:rPr>
              <a:t>Ministerio</a:t>
            </a:r>
            <a:r>
              <a:rPr lang="en-US" dirty="0">
                <a:latin typeface="Arial Black" pitchFamily="34" charset="0"/>
              </a:rPr>
              <a:t> de Amigos de Jesús y María</a:t>
            </a:r>
          </a:p>
          <a:p>
            <a:pPr algn="ctr"/>
            <a:r>
              <a:rPr lang="en-US" sz="1600" b="1" dirty="0">
                <a:latin typeface="Arial Black" panose="020B0A04020102020204" pitchFamily="34" charset="0"/>
              </a:rPr>
              <a:t>II Domingo de Pascua</a:t>
            </a:r>
          </a:p>
          <a:p>
            <a:pPr algn="ctr"/>
            <a:endParaRPr lang="en-US" sz="1600" b="1" dirty="0"/>
          </a:p>
          <a:p>
            <a:pPr algn="ctr"/>
            <a:r>
              <a:rPr lang="en-US" b="1" dirty="0"/>
              <a:t>Fiesta de la Divina Misericordia   Domingo 24 de Abril 2022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B1D314B-B675-4334-9EFF-9901036F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8" y="381000"/>
            <a:ext cx="522611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950109-B514-40E1-97DC-66E6FDBAF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89345"/>
            <a:ext cx="1364673" cy="1364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5353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2340698" cy="25652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8" y="852690"/>
            <a:ext cx="2334110" cy="2574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88" y="852690"/>
            <a:ext cx="2340698" cy="256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90" y="857250"/>
            <a:ext cx="2334110" cy="2573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1288" y="4134415"/>
            <a:ext cx="3028072" cy="1188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25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78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E0FCC62-3FA9-4EF4-A487-BD2D9E11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01" y="2360982"/>
            <a:ext cx="3195882" cy="4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47FA8AF-2DD8-4AE2-8E80-17E536DE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4" y="2401123"/>
            <a:ext cx="3157259" cy="40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8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5AB1B87-D1B2-4FCB-9F2A-68EA3D33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88" y="2342263"/>
            <a:ext cx="3266680" cy="42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1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AEB5DE8-7BFB-428E-AB4D-320EDF8B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2" y="2303475"/>
            <a:ext cx="3245037" cy="42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3C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DFAB20-73B5-498F-93B6-AAB3F037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396" y="178527"/>
            <a:ext cx="4196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2060"/>
                </a:solidFill>
                <a:latin typeface="Arial Black" panose="020B0A04020102020204" pitchFamily="34" charset="0"/>
              </a:rPr>
              <a:t>Padre eterno, yo te ofrezco el Cuerpo, la Sangre, el Alma y la Divinidad de tu Amadísimo Hijo, Nuestro Señor Jesucristo, </a:t>
            </a:r>
          </a:p>
          <a:p>
            <a:pPr algn="just"/>
            <a:r>
              <a:rPr lang="es-ES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R.- Como propiciación de nuestros pecados y los del mundo entero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3E44A02-D087-4C61-9939-1C882E53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25" y="1976084"/>
            <a:ext cx="1325705" cy="16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6A204-5BE3-4C25-9C90-509341A141F4}"/>
              </a:ext>
            </a:extLst>
          </p:cNvPr>
          <p:cNvSpPr txBox="1"/>
          <p:nvPr/>
        </p:nvSpPr>
        <p:spPr>
          <a:xfrm>
            <a:off x="4928367" y="3720797"/>
            <a:ext cx="322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    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Por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dolorosa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Pasión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R.</a:t>
            </a:r>
            <a:r>
              <a:rPr lang="en-US" b="1" dirty="0">
                <a:latin typeface="Arial Black" panose="020B0A040201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Ten misericordia de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nosotros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y del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mundo</a:t>
            </a: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entero</a:t>
            </a:r>
            <a:endParaRPr lang="en-US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16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1641BE62-1167-4DE6-BF1E-1AFD411C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814" y="113267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9B091AFA-9049-4BC0-89EB-54B25B6F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34" y="533400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324745C3-8BE0-4757-8DA4-E3C41058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486" y="108695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7B6DE221-4C41-41A7-AB4E-75E53D3A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41" y="2342263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868B4D8-18AE-4862-9131-81CC67BB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60" y="3569689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ree Sacred heart 1187766 PNG with Transparent Background">
            <a:extLst>
              <a:ext uri="{FF2B5EF4-FFF2-40B4-BE49-F238E27FC236}">
                <a16:creationId xmlns:a16="http://schemas.microsoft.com/office/drawing/2014/main" id="{F9C56572-A791-4969-B005-8E3B98281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414" y="4741098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F7D4BBCC-84F6-4787-B90F-8C84B92E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43" y="5199075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2F222A47-6A40-42EE-B06D-501D6FB5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09" y="5103714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B22A1989-6BA6-4FA9-B9EC-A80416492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828" y="367076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Free Sacred heart 1187766 PNG with Transparent Background">
            <a:extLst>
              <a:ext uri="{FF2B5EF4-FFF2-40B4-BE49-F238E27FC236}">
                <a16:creationId xmlns:a16="http://schemas.microsoft.com/office/drawing/2014/main" id="{DBA22F2F-D11C-42DF-B580-3792C394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13" y="2419726"/>
            <a:ext cx="937037" cy="132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789298D-3D62-47B8-9E83-D5AE0E60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7" y="2307793"/>
            <a:ext cx="3270940" cy="424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ay be an image of 1 person and text that says 'Santo Dios, Santo fuerte, Santo inmortal, ten misericordia de nosotros y del mundo entero.'">
            <a:extLst>
              <a:ext uri="{FF2B5EF4-FFF2-40B4-BE49-F238E27FC236}">
                <a16:creationId xmlns:a16="http://schemas.microsoft.com/office/drawing/2014/main" id="{1BC2D728-172B-485C-99CE-60A1C191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417"/>
            <a:ext cx="7197371" cy="684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424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6">
            <a:extLst>
              <a:ext uri="{FF2B5EF4-FFF2-40B4-BE49-F238E27FC236}">
                <a16:creationId xmlns:a16="http://schemas.microsoft.com/office/drawing/2014/main" id="{58D52B53-95E7-499D-91AA-A80940F6C50C}"/>
              </a:ext>
            </a:extLst>
          </p:cNvPr>
          <p:cNvSpPr txBox="1"/>
          <p:nvPr/>
        </p:nvSpPr>
        <p:spPr>
          <a:xfrm>
            <a:off x="3657600" y="304800"/>
            <a:ext cx="5371335" cy="6074249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¡Oh, Jesús Misericordioso! Tu Bondad es infinita y los tesoros de Tu Gracia son inagotables. Me abandono a Tu Misericordia que sobrepasa todas Tus obras. Me consagro enteramente a Ti para vivir bajo los rayos de Tu Gracia y de Tu amor que brotaron de Tu Corazón traspasado en la Cruz.</a:t>
            </a: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dar a conocer Tu Misericordia, por medio de las obras de misericordia corporales y espirituales, especialmente con los pecadores, consolando y asistiendo a los pobres afligidos y enfermos. Más, Tú me protegerás como cosa tuya, pues todo lo temo de mi debilidad y todo lo espero de Tu Misericordia.</a:t>
            </a: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toda la humanidad comprenda el abismo insondable de Tu Misericordia, a fin de que poniendo toda su esperanza en ella pueda ensalzarla por toda la Eternidad</a:t>
            </a:r>
            <a:r>
              <a:rPr lang="es-ES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Amén</a:t>
            </a:r>
            <a:r>
              <a:rPr lang="en-US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DD13056-4195-4D00-BDEE-677F5F2C47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" y="304800"/>
            <a:ext cx="3590223" cy="60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Opcional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Online Media 4" title="El Amor Misericordioso de Nuestro Señor Jesucristo (Divina Misericordia)">
            <a:hlinkClick r:id="" action="ppaction://media"/>
            <a:extLst>
              <a:ext uri="{FF2B5EF4-FFF2-40B4-BE49-F238E27FC236}">
                <a16:creationId xmlns:a16="http://schemas.microsoft.com/office/drawing/2014/main" id="{69F14866-751E-4D74-9E24-E7087ED4D30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1133475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Domingo de Pascua</a:t>
            </a:r>
          </a:p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A65CD31-4D89-4890-8A01-D5C1BB0E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3" y="1295400"/>
            <a:ext cx="2513559" cy="32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2791726" y="1090636"/>
            <a:ext cx="62975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- </a:t>
            </a:r>
            <a:r>
              <a:rPr lang="es-PA" sz="2500" dirty="0">
                <a:latin typeface="Berlin Sans FB" panose="020E0602020502020306" pitchFamily="34" charset="0"/>
              </a:rPr>
              <a:t>Santa Faustina nació en Polonia en 1.905</a:t>
            </a:r>
          </a:p>
          <a:p>
            <a:r>
              <a:rPr lang="es-PA" sz="2500" dirty="0">
                <a:latin typeface="Berlin Sans FB" panose="020E0602020502020306" pitchFamily="34" charset="0"/>
              </a:rPr>
              <a:t>- A sus 7 años escucha por primera vez la voz de Dios que la invitaba a una vida más perfecta</a:t>
            </a:r>
          </a:p>
          <a:p>
            <a:r>
              <a:rPr lang="es-PA" sz="2500" dirty="0">
                <a:latin typeface="Berlin Sans FB" panose="020E0602020502020306" pitchFamily="34" charset="0"/>
              </a:rPr>
              <a:t>- A sus 15 años comienza a trabajar como empleada doméstica y siente fuertemente el llamado a la vocación religiosa, pero sus padres se niegan.</a:t>
            </a:r>
          </a:p>
          <a:p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9E29FB9-E609-4B5A-9DF0-2DF89447F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0" y="4282196"/>
            <a:ext cx="4850167" cy="25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02E7A0-C5C1-434F-91DA-5E37D94FEA8A}"/>
              </a:ext>
            </a:extLst>
          </p:cNvPr>
          <p:cNvSpPr txBox="1"/>
          <p:nvPr/>
        </p:nvSpPr>
        <p:spPr>
          <a:xfrm>
            <a:off x="419470" y="4951756"/>
            <a:ext cx="3657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erlin Sans FB" panose="020E0602020502020306" pitchFamily="34" charset="0"/>
              </a:rPr>
              <a:t>- </a:t>
            </a:r>
            <a:r>
              <a:rPr lang="es-CL" sz="2500" dirty="0">
                <a:latin typeface="Berlin Sans FB" panose="020E0602020502020306" pitchFamily="34" charset="0"/>
              </a:rPr>
              <a:t>A pesar de todo, unos años más tarde, Faustina dejó a su familia y se hizo religiosa.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26926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6200" y="-76200"/>
            <a:ext cx="88392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Segundo Domingo de Pascua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nline Media 2" title="[Pieper Junior] Coronilla de los Niños a la Divina Misericordia [en Dibujitos]">
            <a:hlinkClick r:id="" action="ppaction://media"/>
            <a:extLst>
              <a:ext uri="{FF2B5EF4-FFF2-40B4-BE49-F238E27FC236}">
                <a16:creationId xmlns:a16="http://schemas.microsoft.com/office/drawing/2014/main" id="{B093B48E-BD75-4426-A9BE-CFDC072248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8800" y="762000"/>
            <a:ext cx="8026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79899" y="-4838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Domingo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3780822" y="610515"/>
            <a:ext cx="544497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Berlin Sans FB" panose="020E0602020502020306" pitchFamily="34" charset="0"/>
              </a:rPr>
              <a:t>-</a:t>
            </a:r>
            <a:r>
              <a:rPr lang="es-BO" sz="2500" dirty="0">
                <a:latin typeface="Berlin Sans FB" panose="020E0602020502020306" pitchFamily="34" charset="0"/>
              </a:rPr>
              <a:t>Jesús, se le presentó a Sor Faustina y le dijo que a las tres de la tarde, es la hora de la gran misericordia…a esa hora murió Jesús.</a:t>
            </a:r>
          </a:p>
          <a:p>
            <a:r>
              <a:rPr lang="es-BO" sz="2500" dirty="0">
                <a:latin typeface="Berlin Sans FB" panose="020E0602020502020306" pitchFamily="34" charset="0"/>
              </a:rPr>
              <a:t>-De su corazón salieron dos rayos: uno rojo y uno blanco; simbolizando la Sangre y el agua que brotaron de su costado.</a:t>
            </a:r>
          </a:p>
          <a:p>
            <a:endParaRPr lang="es-BO" sz="2500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0006E-927E-4CA7-98DD-33CB8D1B9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3" y="764403"/>
            <a:ext cx="3693851" cy="29253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DE71F-A406-41C0-BF9F-09120E245AFE}"/>
              </a:ext>
            </a:extLst>
          </p:cNvPr>
          <p:cNvSpPr txBox="1"/>
          <p:nvPr/>
        </p:nvSpPr>
        <p:spPr>
          <a:xfrm>
            <a:off x="225656" y="4057436"/>
            <a:ext cx="56743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erlin Sans FB" panose="020E0602020502020306" pitchFamily="34" charset="0"/>
              </a:rPr>
              <a:t>-</a:t>
            </a:r>
            <a:r>
              <a:rPr lang="es-PR" sz="2500" dirty="0">
                <a:latin typeface="Berlin Sans FB" panose="020E0602020502020306" pitchFamily="34" charset="0"/>
              </a:rPr>
              <a:t>Jesús le dijo a Sor Faustina: Hija mía, pinta un cuadro de acuerdo a lo que ves y coloca: “JESUS EN TI CONFIO”. Jesús prometió grandes bendiciones para quien tenga esta imagen y la venere.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8EFC79F6-B5F3-4219-83CC-533A57DA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27" y="3347325"/>
            <a:ext cx="2377832" cy="351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7D223F-4D91-4CAB-8C6D-9B5A4657230B}"/>
              </a:ext>
            </a:extLst>
          </p:cNvPr>
          <p:cNvSpPr txBox="1"/>
          <p:nvPr/>
        </p:nvSpPr>
        <p:spPr>
          <a:xfrm>
            <a:off x="304800" y="-59068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Coronilla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Fiesta de la Divina Misericordia</a:t>
            </a:r>
          </a:p>
          <a:p>
            <a:pPr algn="ctr"/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11D78973-AA80-43E0-BB84-5B1B1BA4AA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E6330-688F-488A-8FF9-AD85260EF310}"/>
              </a:ext>
            </a:extLst>
          </p:cNvPr>
          <p:cNvSpPr txBox="1"/>
          <p:nvPr/>
        </p:nvSpPr>
        <p:spPr>
          <a:xfrm>
            <a:off x="4244174" y="598944"/>
            <a:ext cx="47591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latin typeface="Berlin Sans FB" panose="020E0602020502020306" pitchFamily="34" charset="0"/>
              </a:rPr>
              <a:t>-</a:t>
            </a:r>
            <a:r>
              <a:rPr lang="es-ES" sz="2500" dirty="0">
                <a:latin typeface="Berlin Sans FB" panose="020E0602020502020306" pitchFamily="34" charset="0"/>
              </a:rPr>
              <a:t>Jesús, también le pidió que se rezara a las </a:t>
            </a:r>
            <a:r>
              <a:rPr lang="es-ES" sz="2500" dirty="0">
                <a:solidFill>
                  <a:srgbClr val="FF0000"/>
                </a:solidFill>
                <a:latin typeface="Berlin Sans FB" panose="020E0602020502020306" pitchFamily="34" charset="0"/>
              </a:rPr>
              <a:t>3 de la tarde </a:t>
            </a:r>
            <a:r>
              <a:rPr lang="es-ES" sz="2500" dirty="0">
                <a:latin typeface="Berlin Sans FB" panose="020E0602020502020306" pitchFamily="34" charset="0"/>
              </a:rPr>
              <a:t>la Coronilla de la Divina Misericordia y que el 2do Domingo de Pascua se haga una GRAN FIESTA. La Fiesta de la Divina Misericordia.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EED1A2-2E6D-4A61-97DB-81B3DC6F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0" y="685800"/>
            <a:ext cx="3676650" cy="5305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86FAFF-A1B7-47D9-8710-0D9C2E1B0665}"/>
              </a:ext>
            </a:extLst>
          </p:cNvPr>
          <p:cNvSpPr txBox="1"/>
          <p:nvPr/>
        </p:nvSpPr>
        <p:spPr>
          <a:xfrm>
            <a:off x="4220314" y="3084760"/>
            <a:ext cx="47591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500" dirty="0">
                <a:latin typeface="Berlin Sans FB" panose="020E0602020502020306" pitchFamily="34" charset="0"/>
              </a:rPr>
              <a:t>En esta fiesta celebramos </a:t>
            </a:r>
            <a:r>
              <a:rPr lang="es-CL" sz="2500" dirty="0">
                <a:solidFill>
                  <a:srgbClr val="FF0000"/>
                </a:solidFill>
                <a:latin typeface="Berlin Sans FB" panose="020E0602020502020306" pitchFamily="34" charset="0"/>
              </a:rPr>
              <a:t>el Amor y la Misericordia</a:t>
            </a:r>
            <a:r>
              <a:rPr lang="es-CL" sz="2500" dirty="0">
                <a:latin typeface="Berlin Sans FB" panose="020E0602020502020306" pitchFamily="34" charset="0"/>
              </a:rPr>
              <a:t> que Jesús nos tiene y es una invitación a compartir su misericordia con los demás, especialmente con los que más nos necesitan.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A0EF1-13A0-41EA-B175-014AE90E0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266" y="5466459"/>
            <a:ext cx="1799944" cy="1268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15ED28-892C-4600-BA35-5497A26A8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994" y="5512290"/>
            <a:ext cx="1913956" cy="12684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49F982-DF6F-4BB3-8E8A-A013BCA40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735" y="5367659"/>
            <a:ext cx="1264214" cy="146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2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5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CBFB152-674D-425B-B6DC-C9B2F6A9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8" y="85725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9C5D1-7E39-4F4D-B3D3-8DE998C01C74}"/>
              </a:ext>
            </a:extLst>
          </p:cNvPr>
          <p:cNvSpPr txBox="1"/>
          <p:nvPr/>
        </p:nvSpPr>
        <p:spPr>
          <a:xfrm>
            <a:off x="5334000" y="959093"/>
            <a:ext cx="3546662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Expiraste, Jesús, pero la fuente de vida brotó para las almas y el mar de misericordia se abrió para el mundo entero. Oh fuente de vida, insondable Misericordia Divina, abarca al mundo entero y derrámate sobre nosotros (Diario, 1319).</a:t>
            </a:r>
            <a:br>
              <a:rPr lang="es-ES" sz="2100" b="1" dirty="0"/>
            </a:br>
            <a:endParaRPr lang="es-ES" sz="2100" b="1" dirty="0"/>
          </a:p>
          <a:p>
            <a:pPr algn="just"/>
            <a:r>
              <a:rPr lang="es-ES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Oh Sangre y Agua que brotaste del Corazón de Jesús, como una Fuente de Misericordia para nosotros, en Ti confío </a:t>
            </a:r>
            <a:endParaRPr 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4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>
            <a:extLst>
              <a:ext uri="{FF2B5EF4-FFF2-40B4-BE49-F238E27FC236}">
                <a16:creationId xmlns:a16="http://schemas.microsoft.com/office/drawing/2014/main" id="{15815EDD-0A0A-4E20-8072-6EECD5163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A699C7A-E2D3-442B-B5B5-013631E82FDD}"/>
              </a:ext>
            </a:extLst>
          </p:cNvPr>
          <p:cNvSpPr txBox="1"/>
          <p:nvPr/>
        </p:nvSpPr>
        <p:spPr>
          <a:xfrm>
            <a:off x="3124200" y="2276897"/>
            <a:ext cx="759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Arial Black" panose="020B0A04020102020204" pitchFamily="34" charset="0"/>
              </a:rPr>
              <a:t>PADRENUESTRO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08A876-0E59-4883-BFC1-426711991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73" y="3893659"/>
            <a:ext cx="1178026" cy="10867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9FDFAA-4363-41D6-BD27-FBE295046160}"/>
              </a:ext>
            </a:extLst>
          </p:cNvPr>
          <p:cNvSpPr txBox="1"/>
          <p:nvPr/>
        </p:nvSpPr>
        <p:spPr>
          <a:xfrm>
            <a:off x="3429000" y="4569928"/>
            <a:ext cx="7593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B0F0"/>
                </a:solidFill>
                <a:latin typeface="Arial Black" panose="020B0A04020102020204" pitchFamily="34" charset="0"/>
              </a:rPr>
              <a:t>AVE MARIA</a:t>
            </a: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46F7B5A7-A97D-4A56-817D-1CF8DE3E6A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5" name="Picture 8">
            <a:extLst>
              <a:ext uri="{FF2B5EF4-FFF2-40B4-BE49-F238E27FC236}">
                <a16:creationId xmlns:a16="http://schemas.microsoft.com/office/drawing/2014/main" id="{288E6AAD-3E13-421D-B409-4C68C71F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24" y="1500106"/>
            <a:ext cx="1097017" cy="8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435A1CC-648D-4DAB-ABD3-0ED76EB2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2" y="1353315"/>
            <a:ext cx="3752842" cy="37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" y="1549237"/>
            <a:ext cx="1166037" cy="1297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2" y="857250"/>
            <a:ext cx="2378798" cy="2595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15" y="857250"/>
            <a:ext cx="2394816" cy="2595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47" y="856382"/>
            <a:ext cx="2353562" cy="2595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" y="3428650"/>
            <a:ext cx="2196509" cy="2474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62" y="3440871"/>
            <a:ext cx="2233382" cy="2474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96" y="3418566"/>
            <a:ext cx="2265189" cy="2474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37" y="3424970"/>
            <a:ext cx="2233382" cy="24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5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2322566" cy="253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65" y="857250"/>
            <a:ext cx="2313458" cy="2532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32" y="857250"/>
            <a:ext cx="2345492" cy="2532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23" y="857250"/>
            <a:ext cx="2170784" cy="253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9434"/>
            <a:ext cx="2322566" cy="253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38" y="3384793"/>
            <a:ext cx="2348912" cy="253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04" y="3390823"/>
            <a:ext cx="2331184" cy="2526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8" y="3384794"/>
            <a:ext cx="2195949" cy="252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796</Words>
  <Application>Microsoft Office PowerPoint</Application>
  <PresentationFormat>On-screen Show (4:3)</PresentationFormat>
  <Paragraphs>47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Arial</vt:lpstr>
      <vt:lpstr>Arial Black</vt:lpstr>
      <vt:lpstr>Berlin Sans FB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</cp:revision>
  <dcterms:modified xsi:type="dcterms:W3CDTF">2023-04-10T14:01:00Z</dcterms:modified>
</cp:coreProperties>
</file>