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336" r:id="rId3"/>
    <p:sldId id="331" r:id="rId4"/>
    <p:sldId id="338" r:id="rId5"/>
    <p:sldId id="337" r:id="rId6"/>
    <p:sldId id="332" r:id="rId7"/>
    <p:sldId id="333" r:id="rId8"/>
    <p:sldId id="334" r:id="rId9"/>
    <p:sldId id="33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35" autoAdjust="0"/>
    <p:restoredTop sz="94660"/>
  </p:normalViewPr>
  <p:slideViewPr>
    <p:cSldViewPr snapToGrid="0">
      <p:cViewPr varScale="1">
        <p:scale>
          <a:sx n="84" d="100"/>
          <a:sy n="84" d="100"/>
        </p:scale>
        <p:origin x="18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F70B0DA-FF89-4FA9-8163-E4F7495A1028}" type="datetimeFigureOut">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072C7-BEA1-4EC7-93FE-7A5A649EF4E3}" type="slidenum">
              <a:rPr lang="en-US" smtClean="0"/>
              <a:t>‹#›</a:t>
            </a:fld>
            <a:endParaRPr lang="en-US"/>
          </a:p>
        </p:txBody>
      </p:sp>
    </p:spTree>
    <p:extLst>
      <p:ext uri="{BB962C8B-B14F-4D97-AF65-F5344CB8AC3E}">
        <p14:creationId xmlns:p14="http://schemas.microsoft.com/office/powerpoint/2010/main" val="245991492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70B0DA-FF89-4FA9-8163-E4F7495A1028}" type="datetimeFigureOut">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072C7-BEA1-4EC7-93FE-7A5A649EF4E3}" type="slidenum">
              <a:rPr lang="en-US" smtClean="0"/>
              <a:t>‹#›</a:t>
            </a:fld>
            <a:endParaRPr lang="en-US"/>
          </a:p>
        </p:txBody>
      </p:sp>
    </p:spTree>
    <p:extLst>
      <p:ext uri="{BB962C8B-B14F-4D97-AF65-F5344CB8AC3E}">
        <p14:creationId xmlns:p14="http://schemas.microsoft.com/office/powerpoint/2010/main" val="33490035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70B0DA-FF89-4FA9-8163-E4F7495A1028}" type="datetimeFigureOut">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072C7-BEA1-4EC7-93FE-7A5A649EF4E3}" type="slidenum">
              <a:rPr lang="en-US" smtClean="0"/>
              <a:t>‹#›</a:t>
            </a:fld>
            <a:endParaRPr lang="en-US"/>
          </a:p>
        </p:txBody>
      </p:sp>
    </p:spTree>
    <p:extLst>
      <p:ext uri="{BB962C8B-B14F-4D97-AF65-F5344CB8AC3E}">
        <p14:creationId xmlns:p14="http://schemas.microsoft.com/office/powerpoint/2010/main" val="37848141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70B0DA-FF89-4FA9-8163-E4F7495A1028}" type="datetimeFigureOut">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072C7-BEA1-4EC7-93FE-7A5A649EF4E3}" type="slidenum">
              <a:rPr lang="en-US" smtClean="0"/>
              <a:t>‹#›</a:t>
            </a:fld>
            <a:endParaRPr lang="en-US"/>
          </a:p>
        </p:txBody>
      </p:sp>
    </p:spTree>
    <p:extLst>
      <p:ext uri="{BB962C8B-B14F-4D97-AF65-F5344CB8AC3E}">
        <p14:creationId xmlns:p14="http://schemas.microsoft.com/office/powerpoint/2010/main" val="33860192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70B0DA-FF89-4FA9-8163-E4F7495A1028}" type="datetimeFigureOut">
              <a:rPr lang="en-US" smtClean="0"/>
              <a:t>4/26/2022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072C7-BEA1-4EC7-93FE-7A5A649EF4E3}" type="slidenum">
              <a:rPr lang="en-US" smtClean="0"/>
              <a:t>‹#›</a:t>
            </a:fld>
            <a:endParaRPr lang="en-US"/>
          </a:p>
        </p:txBody>
      </p:sp>
    </p:spTree>
    <p:extLst>
      <p:ext uri="{BB962C8B-B14F-4D97-AF65-F5344CB8AC3E}">
        <p14:creationId xmlns:p14="http://schemas.microsoft.com/office/powerpoint/2010/main" val="23825292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F70B0DA-FF89-4FA9-8163-E4F7495A1028}" type="datetimeFigureOut">
              <a:rPr lang="en-US" smtClean="0"/>
              <a:t>4/26/2022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A072C7-BEA1-4EC7-93FE-7A5A649EF4E3}" type="slidenum">
              <a:rPr lang="en-US" smtClean="0"/>
              <a:t>‹#›</a:t>
            </a:fld>
            <a:endParaRPr lang="en-US"/>
          </a:p>
        </p:txBody>
      </p:sp>
    </p:spTree>
    <p:extLst>
      <p:ext uri="{BB962C8B-B14F-4D97-AF65-F5344CB8AC3E}">
        <p14:creationId xmlns:p14="http://schemas.microsoft.com/office/powerpoint/2010/main" val="18579508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F70B0DA-FF89-4FA9-8163-E4F7495A1028}" type="datetimeFigureOut">
              <a:rPr lang="en-US" smtClean="0"/>
              <a:t>4/26/2022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A072C7-BEA1-4EC7-93FE-7A5A649EF4E3}" type="slidenum">
              <a:rPr lang="en-US" smtClean="0"/>
              <a:t>‹#›</a:t>
            </a:fld>
            <a:endParaRPr lang="en-US"/>
          </a:p>
        </p:txBody>
      </p:sp>
    </p:spTree>
    <p:extLst>
      <p:ext uri="{BB962C8B-B14F-4D97-AF65-F5344CB8AC3E}">
        <p14:creationId xmlns:p14="http://schemas.microsoft.com/office/powerpoint/2010/main" val="36329702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F70B0DA-FF89-4FA9-8163-E4F7495A1028}" type="datetimeFigureOut">
              <a:rPr lang="en-US" smtClean="0"/>
              <a:t>4/26/2022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A072C7-BEA1-4EC7-93FE-7A5A649EF4E3}" type="slidenum">
              <a:rPr lang="en-US" smtClean="0"/>
              <a:t>‹#›</a:t>
            </a:fld>
            <a:endParaRPr lang="en-US"/>
          </a:p>
        </p:txBody>
      </p:sp>
    </p:spTree>
    <p:extLst>
      <p:ext uri="{BB962C8B-B14F-4D97-AF65-F5344CB8AC3E}">
        <p14:creationId xmlns:p14="http://schemas.microsoft.com/office/powerpoint/2010/main" val="15204470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0B0DA-FF89-4FA9-8163-E4F7495A1028}" type="datetimeFigureOut">
              <a:rPr lang="en-US" smtClean="0"/>
              <a:t>4/26/2022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A072C7-BEA1-4EC7-93FE-7A5A649EF4E3}" type="slidenum">
              <a:rPr lang="en-US" smtClean="0"/>
              <a:t>‹#›</a:t>
            </a:fld>
            <a:endParaRPr lang="en-US"/>
          </a:p>
        </p:txBody>
      </p:sp>
    </p:spTree>
    <p:extLst>
      <p:ext uri="{BB962C8B-B14F-4D97-AF65-F5344CB8AC3E}">
        <p14:creationId xmlns:p14="http://schemas.microsoft.com/office/powerpoint/2010/main" val="39097820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70B0DA-FF89-4FA9-8163-E4F7495A1028}" type="datetimeFigureOut">
              <a:rPr lang="en-US" smtClean="0"/>
              <a:t>4/26/2022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A072C7-BEA1-4EC7-93FE-7A5A649EF4E3}" type="slidenum">
              <a:rPr lang="en-US" smtClean="0"/>
              <a:t>‹#›</a:t>
            </a:fld>
            <a:endParaRPr lang="en-US"/>
          </a:p>
        </p:txBody>
      </p:sp>
    </p:spTree>
    <p:extLst>
      <p:ext uri="{BB962C8B-B14F-4D97-AF65-F5344CB8AC3E}">
        <p14:creationId xmlns:p14="http://schemas.microsoft.com/office/powerpoint/2010/main" val="86643420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70B0DA-FF89-4FA9-8163-E4F7495A1028}" type="datetimeFigureOut">
              <a:rPr lang="en-US" smtClean="0"/>
              <a:t>4/26/2022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A072C7-BEA1-4EC7-93FE-7A5A649EF4E3}" type="slidenum">
              <a:rPr lang="en-US" smtClean="0"/>
              <a:t>‹#›</a:t>
            </a:fld>
            <a:endParaRPr lang="en-US"/>
          </a:p>
        </p:txBody>
      </p:sp>
    </p:spTree>
    <p:extLst>
      <p:ext uri="{BB962C8B-B14F-4D97-AF65-F5344CB8AC3E}">
        <p14:creationId xmlns:p14="http://schemas.microsoft.com/office/powerpoint/2010/main" val="42734056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0B0DA-FF89-4FA9-8163-E4F7495A1028}" type="datetimeFigureOut">
              <a:rPr lang="en-US" smtClean="0"/>
              <a:t>4/26/2022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072C7-BEA1-4EC7-93FE-7A5A649EF4E3}" type="slidenum">
              <a:rPr lang="en-US" smtClean="0"/>
              <a:t>‹#›</a:t>
            </a:fld>
            <a:endParaRPr lang="en-US"/>
          </a:p>
        </p:txBody>
      </p:sp>
    </p:spTree>
    <p:extLst>
      <p:ext uri="{BB962C8B-B14F-4D97-AF65-F5344CB8AC3E}">
        <p14:creationId xmlns:p14="http://schemas.microsoft.com/office/powerpoint/2010/main" val="34285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es.catholic.net/op/articulos/18025/cat/719/el-ano-liturgico-origen-y-significado.html#modal" TargetMode="External"/><Relationship Id="rId2" Type="http://schemas.openxmlformats.org/officeDocument/2006/relationships/hyperlink" Target="https://es.catholic.net/op/articulos/13799/cat/719/que-es-el-ano-liturgico.html#modal"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235200"/>
            <a:ext cx="9144000" cy="2387600"/>
          </a:xfrm>
        </p:spPr>
        <p:txBody>
          <a:bodyPr>
            <a:normAutofit/>
          </a:bodyPr>
          <a:lstStyle/>
          <a:p>
            <a:r>
              <a:rPr lang="en-US" sz="5000" dirty="0">
                <a:latin typeface="Comic Sans MS" panose="030F0702030302020204" pitchFamily="66" charset="0"/>
              </a:rPr>
              <a:t>Amigos de Jesús y María</a:t>
            </a:r>
          </a:p>
        </p:txBody>
      </p:sp>
      <p:sp>
        <p:nvSpPr>
          <p:cNvPr id="3" name="Subtitle 2"/>
          <p:cNvSpPr>
            <a:spLocks noGrp="1"/>
          </p:cNvSpPr>
          <p:nvPr>
            <p:ph type="subTitle" idx="1"/>
          </p:nvPr>
        </p:nvSpPr>
        <p:spPr>
          <a:xfrm>
            <a:off x="1524000" y="4829444"/>
            <a:ext cx="9144000" cy="1640930"/>
          </a:xfrm>
        </p:spPr>
        <p:txBody>
          <a:bodyPr>
            <a:noAutofit/>
          </a:bodyPr>
          <a:lstStyle/>
          <a:p>
            <a:r>
              <a:rPr lang="es-HN" sz="2800" dirty="0">
                <a:solidFill>
                  <a:srgbClr val="0070C0"/>
                </a:solidFill>
                <a:latin typeface="Comic Sans MS" panose="030F0702030302020204" pitchFamily="66" charset="0"/>
              </a:rPr>
              <a:t>Grupo de Oración para Niños</a:t>
            </a:r>
          </a:p>
          <a:p>
            <a:endParaRPr lang="es-HN" sz="2800" dirty="0">
              <a:latin typeface="Comic Sans MS" panose="030F0702030302020204" pitchFamily="66" charset="0"/>
            </a:endParaRPr>
          </a:p>
          <a:p>
            <a:r>
              <a:rPr lang="es-HN" sz="3800" dirty="0">
                <a:solidFill>
                  <a:srgbClr val="00B050"/>
                </a:solidFill>
                <a:latin typeface="Comic Sans MS" panose="030F0702030302020204" pitchFamily="66" charset="0"/>
              </a:rPr>
              <a:t>El Año Litúrgico</a:t>
            </a:r>
          </a:p>
          <a:p>
            <a:endParaRPr lang="en-US" sz="2800" dirty="0">
              <a:latin typeface="Comic Sans MS" panose="030F0702030302020204" pitchFamily="66" charset="0"/>
            </a:endParaRPr>
          </a:p>
          <a:p>
            <a:endParaRPr lang="en-US" sz="2800" dirty="0">
              <a:latin typeface="Comic Sans MS" panose="030F0702030302020204" pitchFamily="66"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2321" y="166769"/>
            <a:ext cx="2907357" cy="2907357"/>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42834221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258D-6D17-4419-8A86-F7BA4A406DCF}"/>
              </a:ext>
            </a:extLst>
          </p:cNvPr>
          <p:cNvSpPr>
            <a:spLocks noGrp="1"/>
          </p:cNvSpPr>
          <p:nvPr>
            <p:ph type="title"/>
          </p:nvPr>
        </p:nvSpPr>
        <p:spPr>
          <a:xfrm>
            <a:off x="838200" y="365125"/>
            <a:ext cx="10515600" cy="5269865"/>
          </a:xfrm>
        </p:spPr>
        <p:txBody>
          <a:bodyPr>
            <a:noAutofit/>
          </a:bodyPr>
          <a:lstStyle/>
          <a:p>
            <a:pPr algn="ctr"/>
            <a:r>
              <a:rPr lang="es-ES" sz="2800" b="1" i="0" dirty="0">
                <a:solidFill>
                  <a:srgbClr val="0070C0"/>
                </a:solidFill>
                <a:effectLst/>
                <a:latin typeface="Comic Sans MS" panose="030F0702030302020204" pitchFamily="66" charset="0"/>
              </a:rPr>
              <a:t>QUE ES EL AÑO LITURGICO</a:t>
            </a:r>
            <a:br>
              <a:rPr lang="es-ES" sz="2800" i="0" dirty="0">
                <a:solidFill>
                  <a:srgbClr val="00B050"/>
                </a:solidFill>
                <a:effectLst/>
                <a:latin typeface="Comic Sans MS" panose="030F0702030302020204" pitchFamily="66" charset="0"/>
              </a:rPr>
            </a:br>
            <a:br>
              <a:rPr lang="es-ES" sz="2800" i="0" dirty="0">
                <a:solidFill>
                  <a:srgbClr val="00B050"/>
                </a:solidFill>
                <a:effectLst/>
                <a:latin typeface="Comic Sans MS" panose="030F0702030302020204" pitchFamily="66" charset="0"/>
              </a:rPr>
            </a:br>
            <a:r>
              <a:rPr lang="es-ES" sz="2800" i="0" dirty="0">
                <a:solidFill>
                  <a:srgbClr val="00B050"/>
                </a:solidFill>
                <a:effectLst/>
                <a:latin typeface="Comic Sans MS" panose="030F0702030302020204" pitchFamily="66" charset="0"/>
              </a:rPr>
              <a:t>Se llama Año Litúrgico o año cristiano al tiempo que comienza con Adviento y termina con la última semana del tiempo ordinario, durante el cual la Iglesia celebra el entero misterio de Cristo, desde su nacimiento hasta su última y definitiva venida, llamada la Parusía.</a:t>
            </a:r>
            <a:br>
              <a:rPr lang="es-ES" sz="2800" i="0" dirty="0">
                <a:solidFill>
                  <a:srgbClr val="00B050"/>
                </a:solidFill>
                <a:effectLst/>
                <a:latin typeface="Comic Sans MS" panose="030F0702030302020204" pitchFamily="66" charset="0"/>
              </a:rPr>
            </a:br>
            <a:br>
              <a:rPr lang="es-ES" sz="2800" b="1" i="0" dirty="0">
                <a:solidFill>
                  <a:srgbClr val="00B050"/>
                </a:solidFill>
                <a:effectLst/>
                <a:latin typeface="Comic Sans MS" panose="030F0702030302020204" pitchFamily="66" charset="0"/>
              </a:rPr>
            </a:br>
            <a:r>
              <a:rPr lang="es-ES" sz="2800" b="1" i="0" dirty="0">
                <a:solidFill>
                  <a:srgbClr val="00B050"/>
                </a:solidFill>
                <a:effectLst/>
                <a:latin typeface="Comic Sans MS" panose="030F0702030302020204" pitchFamily="66" charset="0"/>
              </a:rPr>
              <a:t>E</a:t>
            </a:r>
            <a:r>
              <a:rPr lang="es-ES" sz="2800" dirty="0">
                <a:solidFill>
                  <a:srgbClr val="00B050"/>
                </a:solidFill>
                <a:latin typeface="Comic Sans MS" panose="030F0702030302020204" pitchFamily="66" charset="0"/>
              </a:rPr>
              <a:t>l año litúrgico es “camino a través del cual la Iglesia hace memoria del misterio pascual de Cristo y lo revive”   </a:t>
            </a:r>
            <a:br>
              <a:rPr lang="es-ES" sz="2800" dirty="0">
                <a:solidFill>
                  <a:srgbClr val="00B050"/>
                </a:solidFill>
                <a:latin typeface="Comic Sans MS" panose="030F0702030302020204" pitchFamily="66" charset="0"/>
              </a:rPr>
            </a:br>
            <a:r>
              <a:rPr lang="es-ES" sz="2800" dirty="0">
                <a:solidFill>
                  <a:srgbClr val="00B050"/>
                </a:solidFill>
                <a:latin typeface="Comic Sans MS" panose="030F0702030302020204" pitchFamily="66" charset="0"/>
              </a:rPr>
              <a:t>Juan Pablo II</a:t>
            </a:r>
            <a:endParaRPr lang="en-US" sz="2800" dirty="0">
              <a:solidFill>
                <a:srgbClr val="00B050"/>
              </a:solidFill>
              <a:latin typeface="Comic Sans MS" panose="030F0702030302020204" pitchFamily="66" charset="0"/>
            </a:endParaRPr>
          </a:p>
        </p:txBody>
      </p:sp>
    </p:spTree>
    <p:extLst>
      <p:ext uri="{BB962C8B-B14F-4D97-AF65-F5344CB8AC3E}">
        <p14:creationId xmlns:p14="http://schemas.microsoft.com/office/powerpoint/2010/main" val="5133909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27230-CEF3-4B89-9FD4-17E7BCE01964}"/>
              </a:ext>
            </a:extLst>
          </p:cNvPr>
          <p:cNvSpPr>
            <a:spLocks noGrp="1"/>
          </p:cNvSpPr>
          <p:nvPr>
            <p:ph type="title"/>
          </p:nvPr>
        </p:nvSpPr>
        <p:spPr>
          <a:xfrm>
            <a:off x="121920" y="136525"/>
            <a:ext cx="12070080" cy="610235"/>
          </a:xfrm>
        </p:spPr>
        <p:txBody>
          <a:bodyPr>
            <a:normAutofit fontScale="90000"/>
          </a:bodyPr>
          <a:lstStyle/>
          <a:p>
            <a:pPr algn="ctr"/>
            <a:r>
              <a:rPr lang="es-CU" sz="4000" b="1" dirty="0">
                <a:solidFill>
                  <a:srgbClr val="0070C0"/>
                </a:solidFill>
                <a:latin typeface="Comic Sans MS" panose="030F0702030302020204" pitchFamily="66" charset="0"/>
              </a:rPr>
              <a:t>Empezamos el Año Litúrgico en Adviento</a:t>
            </a:r>
            <a:endParaRPr lang="es-CU" sz="4000" b="1" dirty="0">
              <a:solidFill>
                <a:srgbClr val="00B050"/>
              </a:solidFill>
              <a:latin typeface="Comic Sans MS" panose="030F0702030302020204" pitchFamily="66" charset="0"/>
            </a:endParaRPr>
          </a:p>
        </p:txBody>
      </p:sp>
      <p:pic>
        <p:nvPicPr>
          <p:cNvPr id="5" name="Picture 4">
            <a:extLst>
              <a:ext uri="{FF2B5EF4-FFF2-40B4-BE49-F238E27FC236}">
                <a16:creationId xmlns:a16="http://schemas.microsoft.com/office/drawing/2014/main" id="{5E38C475-2443-4FA4-8696-38913AAF5B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3575" y="1165994"/>
            <a:ext cx="5043195" cy="5212715"/>
          </a:xfrm>
          <a:prstGeom prst="rect">
            <a:avLst/>
          </a:prstGeom>
        </p:spPr>
      </p:pic>
      <p:cxnSp>
        <p:nvCxnSpPr>
          <p:cNvPr id="8" name="Straight Arrow Connector 7">
            <a:extLst>
              <a:ext uri="{FF2B5EF4-FFF2-40B4-BE49-F238E27FC236}">
                <a16:creationId xmlns:a16="http://schemas.microsoft.com/office/drawing/2014/main" id="{951E5ED5-8457-42AE-9043-E0E74DE33AF6}"/>
              </a:ext>
            </a:extLst>
          </p:cNvPr>
          <p:cNvCxnSpPr>
            <a:cxnSpLocks/>
          </p:cNvCxnSpPr>
          <p:nvPr/>
        </p:nvCxnSpPr>
        <p:spPr>
          <a:xfrm>
            <a:off x="3234030" y="2903220"/>
            <a:ext cx="339090" cy="25146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EC222175-F240-4125-BD19-3C96201C805B}"/>
              </a:ext>
            </a:extLst>
          </p:cNvPr>
          <p:cNvSpPr txBox="1"/>
          <p:nvPr/>
        </p:nvSpPr>
        <p:spPr>
          <a:xfrm>
            <a:off x="8446770" y="956195"/>
            <a:ext cx="3573780" cy="5632311"/>
          </a:xfrm>
          <a:prstGeom prst="rect">
            <a:avLst/>
          </a:prstGeom>
          <a:noFill/>
        </p:spPr>
        <p:txBody>
          <a:bodyPr wrap="square" rtlCol="0">
            <a:spAutoFit/>
          </a:bodyPr>
          <a:lstStyle/>
          <a:p>
            <a:r>
              <a:rPr lang="es-ES" b="1" i="0" dirty="0">
                <a:solidFill>
                  <a:srgbClr val="00B050"/>
                </a:solidFill>
                <a:effectLst/>
                <a:latin typeface="Comic Sans MS" panose="030F0702030302020204" pitchFamily="66" charset="0"/>
              </a:rPr>
              <a:t>En cada tiempo litúrgico, el sacerdote se reviste con casulla de diferentes colores:</a:t>
            </a:r>
            <a:br>
              <a:rPr lang="es-ES" dirty="0">
                <a:solidFill>
                  <a:srgbClr val="00B050"/>
                </a:solidFill>
                <a:latin typeface="Comic Sans MS" panose="030F0702030302020204" pitchFamily="66" charset="0"/>
              </a:rPr>
            </a:br>
            <a:br>
              <a:rPr lang="es-ES" dirty="0">
                <a:solidFill>
                  <a:srgbClr val="00B050"/>
                </a:solidFill>
                <a:latin typeface="Comic Sans MS" panose="030F0702030302020204" pitchFamily="66" charset="0"/>
              </a:rPr>
            </a:br>
            <a:r>
              <a:rPr lang="es-ES" b="1" i="0" dirty="0">
                <a:ln>
                  <a:solidFill>
                    <a:schemeClr val="bg2">
                      <a:lumMod val="75000"/>
                    </a:schemeClr>
                  </a:solidFill>
                </a:ln>
                <a:solidFill>
                  <a:schemeClr val="bg1"/>
                </a:solidFill>
                <a:effectLst/>
                <a:latin typeface="Comic Sans MS" panose="030F0702030302020204" pitchFamily="66" charset="0"/>
              </a:rPr>
              <a:t>Blanco</a:t>
            </a:r>
            <a:r>
              <a:rPr lang="es-ES" b="0" i="0" dirty="0">
                <a:solidFill>
                  <a:srgbClr val="00B050"/>
                </a:solidFill>
                <a:effectLst/>
                <a:latin typeface="Comic Sans MS" panose="030F0702030302020204" pitchFamily="66" charset="0"/>
              </a:rPr>
              <a:t> significa alegría y pureza. Se utiliza en el tiempo de Navidad y de Pascua</a:t>
            </a:r>
            <a:br>
              <a:rPr lang="es-ES" dirty="0">
                <a:solidFill>
                  <a:srgbClr val="00B050"/>
                </a:solidFill>
                <a:latin typeface="Comic Sans MS" panose="030F0702030302020204" pitchFamily="66" charset="0"/>
              </a:rPr>
            </a:br>
            <a:br>
              <a:rPr lang="es-ES" dirty="0">
                <a:solidFill>
                  <a:srgbClr val="00B050"/>
                </a:solidFill>
                <a:latin typeface="Comic Sans MS" panose="030F0702030302020204" pitchFamily="66" charset="0"/>
              </a:rPr>
            </a:br>
            <a:r>
              <a:rPr lang="es-ES" b="1" i="0" dirty="0">
                <a:solidFill>
                  <a:srgbClr val="00B050"/>
                </a:solidFill>
                <a:effectLst/>
                <a:latin typeface="Comic Sans MS" panose="030F0702030302020204" pitchFamily="66" charset="0"/>
              </a:rPr>
              <a:t>Verde</a:t>
            </a:r>
            <a:r>
              <a:rPr lang="es-ES" b="0" i="0" dirty="0">
                <a:solidFill>
                  <a:srgbClr val="00B050"/>
                </a:solidFill>
                <a:effectLst/>
                <a:latin typeface="Comic Sans MS" panose="030F0702030302020204" pitchFamily="66" charset="0"/>
              </a:rPr>
              <a:t> significa esperanza. Se utiliza en el tiempo ordinario</a:t>
            </a:r>
            <a:br>
              <a:rPr lang="es-ES" dirty="0">
                <a:solidFill>
                  <a:srgbClr val="00B050"/>
                </a:solidFill>
                <a:latin typeface="Comic Sans MS" panose="030F0702030302020204" pitchFamily="66" charset="0"/>
              </a:rPr>
            </a:br>
            <a:br>
              <a:rPr lang="es-ES" dirty="0">
                <a:solidFill>
                  <a:srgbClr val="00B050"/>
                </a:solidFill>
                <a:latin typeface="Comic Sans MS" panose="030F0702030302020204" pitchFamily="66" charset="0"/>
              </a:rPr>
            </a:br>
            <a:r>
              <a:rPr lang="es-ES" b="1" i="0" dirty="0">
                <a:solidFill>
                  <a:srgbClr val="7030A0"/>
                </a:solidFill>
                <a:effectLst/>
                <a:latin typeface="Comic Sans MS" panose="030F0702030302020204" pitchFamily="66" charset="0"/>
              </a:rPr>
              <a:t>Morado</a:t>
            </a:r>
            <a:r>
              <a:rPr lang="es-ES" b="0" i="0" dirty="0">
                <a:solidFill>
                  <a:srgbClr val="00B050"/>
                </a:solidFill>
                <a:effectLst/>
                <a:latin typeface="Comic Sans MS" panose="030F0702030302020204" pitchFamily="66" charset="0"/>
              </a:rPr>
              <a:t> significa luto y penitencia. Se usa en Adviento, Cuaresma y Semana Santa</a:t>
            </a:r>
            <a:br>
              <a:rPr lang="es-ES" dirty="0">
                <a:solidFill>
                  <a:srgbClr val="00B050"/>
                </a:solidFill>
                <a:latin typeface="Comic Sans MS" panose="030F0702030302020204" pitchFamily="66" charset="0"/>
              </a:rPr>
            </a:br>
            <a:br>
              <a:rPr lang="es-ES" dirty="0">
                <a:solidFill>
                  <a:srgbClr val="00B050"/>
                </a:solidFill>
                <a:latin typeface="Comic Sans MS" panose="030F0702030302020204" pitchFamily="66" charset="0"/>
              </a:rPr>
            </a:br>
            <a:r>
              <a:rPr lang="es-ES" b="1" i="0" dirty="0">
                <a:solidFill>
                  <a:srgbClr val="FF0000"/>
                </a:solidFill>
                <a:effectLst/>
                <a:latin typeface="Comic Sans MS" panose="030F0702030302020204" pitchFamily="66" charset="0"/>
              </a:rPr>
              <a:t>Rojo</a:t>
            </a:r>
            <a:r>
              <a:rPr lang="es-ES" b="0" i="0" dirty="0">
                <a:solidFill>
                  <a:srgbClr val="00B050"/>
                </a:solidFill>
                <a:effectLst/>
                <a:latin typeface="Comic Sans MS" panose="030F0702030302020204" pitchFamily="66" charset="0"/>
              </a:rPr>
              <a:t> significa el fuego del Espíritu Santo y el martirio. Se utiliza en las fiestas de los santos mártires y en Pentecostés.</a:t>
            </a:r>
            <a:endParaRPr lang="en-US" dirty="0">
              <a:solidFill>
                <a:srgbClr val="00B050"/>
              </a:solidFill>
              <a:latin typeface="Comic Sans MS" panose="030F0702030302020204" pitchFamily="66" charset="0"/>
            </a:endParaRPr>
          </a:p>
        </p:txBody>
      </p:sp>
      <p:sp>
        <p:nvSpPr>
          <p:cNvPr id="11" name="TextBox 10">
            <a:extLst>
              <a:ext uri="{FF2B5EF4-FFF2-40B4-BE49-F238E27FC236}">
                <a16:creationId xmlns:a16="http://schemas.microsoft.com/office/drawing/2014/main" id="{905BE5EC-7D8D-4F4C-9F07-B27D9BF64D01}"/>
              </a:ext>
            </a:extLst>
          </p:cNvPr>
          <p:cNvSpPr txBox="1"/>
          <p:nvPr/>
        </p:nvSpPr>
        <p:spPr>
          <a:xfrm>
            <a:off x="171449" y="1005840"/>
            <a:ext cx="3232125" cy="5632311"/>
          </a:xfrm>
          <a:prstGeom prst="rect">
            <a:avLst/>
          </a:prstGeom>
          <a:noFill/>
        </p:spPr>
        <p:txBody>
          <a:bodyPr wrap="square" rtlCol="0">
            <a:spAutoFit/>
          </a:bodyPr>
          <a:lstStyle/>
          <a:p>
            <a:r>
              <a:rPr lang="es-ES" b="1" dirty="0">
                <a:solidFill>
                  <a:srgbClr val="00B050"/>
                </a:solidFill>
                <a:latin typeface="Comic Sans MS" panose="030F0702030302020204" pitchFamily="66" charset="0"/>
              </a:rPr>
              <a:t>Cada celebración litúrgica tiene un triple significado:</a:t>
            </a:r>
            <a:br>
              <a:rPr lang="es-ES" b="1" dirty="0">
                <a:solidFill>
                  <a:srgbClr val="00B050"/>
                </a:solidFill>
                <a:latin typeface="Comic Sans MS" panose="030F0702030302020204" pitchFamily="66" charset="0"/>
              </a:rPr>
            </a:br>
            <a:br>
              <a:rPr lang="es-ES" dirty="0">
                <a:solidFill>
                  <a:srgbClr val="00B050"/>
                </a:solidFill>
                <a:latin typeface="Comic Sans MS" panose="030F0702030302020204" pitchFamily="66" charset="0"/>
              </a:rPr>
            </a:br>
            <a:r>
              <a:rPr lang="es-ES" dirty="0">
                <a:solidFill>
                  <a:srgbClr val="00B050"/>
                </a:solidFill>
                <a:latin typeface="Comic Sans MS" panose="030F0702030302020204" pitchFamily="66" charset="0"/>
              </a:rPr>
              <a:t>1. </a:t>
            </a:r>
            <a:r>
              <a:rPr lang="es-ES" b="1" dirty="0">
                <a:solidFill>
                  <a:srgbClr val="00B050"/>
                </a:solidFill>
                <a:latin typeface="Comic Sans MS" panose="030F0702030302020204" pitchFamily="66" charset="0"/>
              </a:rPr>
              <a:t>Recuerdo</a:t>
            </a:r>
            <a:r>
              <a:rPr lang="es-ES" dirty="0">
                <a:solidFill>
                  <a:srgbClr val="00B050"/>
                </a:solidFill>
                <a:latin typeface="Comic Sans MS" panose="030F0702030302020204" pitchFamily="66" charset="0"/>
              </a:rPr>
              <a:t>: Todo acontecimiento importante debe ser recordado. </a:t>
            </a:r>
          </a:p>
          <a:p>
            <a:br>
              <a:rPr lang="es-ES" dirty="0">
                <a:solidFill>
                  <a:srgbClr val="00B050"/>
                </a:solidFill>
                <a:latin typeface="Comic Sans MS" panose="030F0702030302020204" pitchFamily="66" charset="0"/>
              </a:rPr>
            </a:br>
            <a:r>
              <a:rPr lang="es-ES" dirty="0">
                <a:solidFill>
                  <a:srgbClr val="00B050"/>
                </a:solidFill>
                <a:latin typeface="Comic Sans MS" panose="030F0702030302020204" pitchFamily="66" charset="0"/>
              </a:rPr>
              <a:t>2. </a:t>
            </a:r>
            <a:r>
              <a:rPr lang="es-ES" b="1" dirty="0">
                <a:solidFill>
                  <a:srgbClr val="00B050"/>
                </a:solidFill>
                <a:latin typeface="Comic Sans MS" panose="030F0702030302020204" pitchFamily="66" charset="0"/>
              </a:rPr>
              <a:t>Presencia</a:t>
            </a:r>
            <a:r>
              <a:rPr lang="es-ES" dirty="0">
                <a:solidFill>
                  <a:srgbClr val="00B050"/>
                </a:solidFill>
                <a:latin typeface="Comic Sans MS" panose="030F0702030302020204" pitchFamily="66" charset="0"/>
              </a:rPr>
              <a:t>: Es Cristo quien se hace presente concediendo gracias espirituales para salvar a todos.</a:t>
            </a:r>
            <a:br>
              <a:rPr lang="es-ES" dirty="0">
                <a:solidFill>
                  <a:srgbClr val="00B050"/>
                </a:solidFill>
                <a:latin typeface="Comic Sans MS" panose="030F0702030302020204" pitchFamily="66" charset="0"/>
              </a:rPr>
            </a:br>
            <a:br>
              <a:rPr lang="es-ES" dirty="0">
                <a:solidFill>
                  <a:srgbClr val="00B050"/>
                </a:solidFill>
                <a:latin typeface="Comic Sans MS" panose="030F0702030302020204" pitchFamily="66" charset="0"/>
              </a:rPr>
            </a:br>
            <a:r>
              <a:rPr lang="es-ES" dirty="0">
                <a:solidFill>
                  <a:srgbClr val="00B050"/>
                </a:solidFill>
                <a:latin typeface="Comic Sans MS" panose="030F0702030302020204" pitchFamily="66" charset="0"/>
              </a:rPr>
              <a:t>3. </a:t>
            </a:r>
            <a:r>
              <a:rPr lang="es-ES" b="1" dirty="0">
                <a:solidFill>
                  <a:srgbClr val="00B050"/>
                </a:solidFill>
                <a:latin typeface="Comic Sans MS" panose="030F0702030302020204" pitchFamily="66" charset="0"/>
              </a:rPr>
              <a:t>Espera</a:t>
            </a:r>
            <a:r>
              <a:rPr lang="es-ES" dirty="0">
                <a:solidFill>
                  <a:srgbClr val="00B050"/>
                </a:solidFill>
                <a:latin typeface="Comic Sans MS" panose="030F0702030302020204" pitchFamily="66" charset="0"/>
              </a:rPr>
              <a:t>: Toda celebración litúrgica es un anuncio profético de la esperanza del establecimiento del Reino de Cristo en la tierra y de llegar un día a la patria celestial.</a:t>
            </a:r>
            <a:endParaRPr lang="en-US" dirty="0">
              <a:solidFill>
                <a:srgbClr val="00B050"/>
              </a:solidFill>
              <a:latin typeface="Comic Sans MS" panose="030F0702030302020204" pitchFamily="66" charset="0"/>
            </a:endParaRPr>
          </a:p>
        </p:txBody>
      </p:sp>
    </p:spTree>
    <p:extLst>
      <p:ext uri="{BB962C8B-B14F-4D97-AF65-F5344CB8AC3E}">
        <p14:creationId xmlns:p14="http://schemas.microsoft.com/office/powerpoint/2010/main" val="426754927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45D2F-EF48-4471-B4BC-3AC8D6A0D5E2}"/>
              </a:ext>
            </a:extLst>
          </p:cNvPr>
          <p:cNvSpPr>
            <a:spLocks noGrp="1"/>
          </p:cNvSpPr>
          <p:nvPr>
            <p:ph type="title"/>
          </p:nvPr>
        </p:nvSpPr>
        <p:spPr>
          <a:xfrm>
            <a:off x="838200" y="1348740"/>
            <a:ext cx="10515600" cy="4983480"/>
          </a:xfrm>
        </p:spPr>
        <p:txBody>
          <a:bodyPr>
            <a:noAutofit/>
          </a:bodyPr>
          <a:lstStyle/>
          <a:p>
            <a:r>
              <a:rPr lang="es-ES" sz="2400" b="0" i="0" dirty="0">
                <a:solidFill>
                  <a:srgbClr val="00B050"/>
                </a:solidFill>
                <a:effectLst/>
                <a:latin typeface="Comic Sans MS" panose="030F0702030302020204" pitchFamily="66" charset="0"/>
              </a:rPr>
              <a:t>Las fiestas cristianas han surgido gradualmente a través de los siglos. Estas nacen de un deseo de la Iglesia Católica de profundizar en los diversos momentos de la vida de Cristo. Se comenzó con la fiesta del Domingo y la Pascua, luego se unió Pentecostés y, con el tiempo, otras más. </a:t>
            </a:r>
            <a:br>
              <a:rPr lang="es-ES" sz="2400" b="0" i="0" dirty="0">
                <a:solidFill>
                  <a:srgbClr val="00B050"/>
                </a:solidFill>
                <a:effectLst/>
                <a:latin typeface="Comic Sans MS" panose="030F0702030302020204" pitchFamily="66" charset="0"/>
              </a:rPr>
            </a:br>
            <a:br>
              <a:rPr lang="es-ES" sz="2400" b="0" i="0" dirty="0">
                <a:solidFill>
                  <a:srgbClr val="00B050"/>
                </a:solidFill>
                <a:effectLst/>
                <a:latin typeface="Comic Sans MS" panose="030F0702030302020204" pitchFamily="66" charset="0"/>
              </a:rPr>
            </a:br>
            <a:r>
              <a:rPr lang="es-ES" sz="2400" b="0" i="0" dirty="0">
                <a:solidFill>
                  <a:srgbClr val="00B050"/>
                </a:solidFill>
                <a:effectLst/>
                <a:latin typeface="Comic Sans MS" panose="030F0702030302020204" pitchFamily="66" charset="0"/>
              </a:rPr>
              <a:t>Los misioneros, al evangelizar, fueron introduciendo las fiestas cristianas tratando de dar un sentido diferente a las fiestas paganas del pueblo en el que se encontraban. La Iglesia tomó de algunas fiestas paganas las formas externas y les dio un contenido nuevo, el verdadero sentido cristiano.</a:t>
            </a:r>
            <a:endParaRPr lang="en-US" sz="2400" dirty="0">
              <a:solidFill>
                <a:srgbClr val="00B050"/>
              </a:solidFill>
              <a:latin typeface="Comic Sans MS" panose="030F0702030302020204" pitchFamily="66" charset="0"/>
            </a:endParaRPr>
          </a:p>
        </p:txBody>
      </p:sp>
      <p:sp>
        <p:nvSpPr>
          <p:cNvPr id="3" name="TextBox 2">
            <a:extLst>
              <a:ext uri="{FF2B5EF4-FFF2-40B4-BE49-F238E27FC236}">
                <a16:creationId xmlns:a16="http://schemas.microsoft.com/office/drawing/2014/main" id="{D073BBAB-D0E3-4A4C-82EF-EBE40EA55183}"/>
              </a:ext>
            </a:extLst>
          </p:cNvPr>
          <p:cNvSpPr txBox="1"/>
          <p:nvPr/>
        </p:nvSpPr>
        <p:spPr>
          <a:xfrm>
            <a:off x="3371850" y="308610"/>
            <a:ext cx="5520690" cy="584775"/>
          </a:xfrm>
          <a:prstGeom prst="rect">
            <a:avLst/>
          </a:prstGeom>
          <a:noFill/>
        </p:spPr>
        <p:txBody>
          <a:bodyPr wrap="square" rtlCol="0">
            <a:spAutoFit/>
          </a:bodyPr>
          <a:lstStyle/>
          <a:p>
            <a:pPr algn="ctr"/>
            <a:r>
              <a:rPr lang="es-ES" sz="3200" b="1" i="0" dirty="0">
                <a:solidFill>
                  <a:srgbClr val="0070C0"/>
                </a:solidFill>
                <a:effectLst/>
                <a:latin typeface="Comic Sans MS" panose="030F0702030302020204" pitchFamily="66" charset="0"/>
              </a:rPr>
              <a:t>Origen del Año Litúrgico</a:t>
            </a:r>
            <a:endParaRPr lang="en-US" sz="3200" dirty="0">
              <a:solidFill>
                <a:srgbClr val="0070C0"/>
              </a:solidFill>
            </a:endParaRPr>
          </a:p>
        </p:txBody>
      </p:sp>
    </p:spTree>
    <p:extLst>
      <p:ext uri="{BB962C8B-B14F-4D97-AF65-F5344CB8AC3E}">
        <p14:creationId xmlns:p14="http://schemas.microsoft.com/office/powerpoint/2010/main" val="19979399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46A25-1317-4ADE-91D4-B14EB56059EC}"/>
              </a:ext>
            </a:extLst>
          </p:cNvPr>
          <p:cNvSpPr>
            <a:spLocks noGrp="1"/>
          </p:cNvSpPr>
          <p:nvPr>
            <p:ph type="title"/>
          </p:nvPr>
        </p:nvSpPr>
        <p:spPr>
          <a:xfrm>
            <a:off x="444137" y="834072"/>
            <a:ext cx="11155680" cy="5189855"/>
          </a:xfrm>
        </p:spPr>
        <p:txBody>
          <a:bodyPr>
            <a:noAutofit/>
          </a:bodyPr>
          <a:lstStyle/>
          <a:p>
            <a:br>
              <a:rPr lang="es-ES" sz="2400" dirty="0">
                <a:solidFill>
                  <a:srgbClr val="00B050"/>
                </a:solidFill>
                <a:latin typeface="Comic Sans MS" panose="030F0702030302020204" pitchFamily="66" charset="0"/>
              </a:rPr>
            </a:br>
            <a:r>
              <a:rPr lang="es-ES" sz="2400" dirty="0">
                <a:solidFill>
                  <a:srgbClr val="00B050"/>
                </a:solidFill>
                <a:latin typeface="Comic Sans MS" panose="030F0702030302020204" pitchFamily="66" charset="0"/>
              </a:rPr>
              <a:t>a) Una finalidad catequética</a:t>
            </a:r>
            <a:br>
              <a:rPr lang="es-ES" sz="2400" dirty="0">
                <a:solidFill>
                  <a:srgbClr val="00B050"/>
                </a:solidFill>
                <a:latin typeface="Comic Sans MS" panose="030F0702030302020204" pitchFamily="66" charset="0"/>
              </a:rPr>
            </a:br>
            <a:br>
              <a:rPr lang="es-ES" sz="2400" dirty="0">
                <a:solidFill>
                  <a:srgbClr val="00B050"/>
                </a:solidFill>
                <a:latin typeface="Comic Sans MS" panose="030F0702030302020204" pitchFamily="66" charset="0"/>
              </a:rPr>
            </a:br>
            <a:r>
              <a:rPr lang="es-ES" sz="2400" dirty="0">
                <a:solidFill>
                  <a:srgbClr val="00B050"/>
                </a:solidFill>
                <a:latin typeface="Comic Sans MS" panose="030F0702030302020204" pitchFamily="66" charset="0"/>
              </a:rPr>
              <a:t>b) Una finalidad salvífica: en cada momento del año litúrgico se nos otorga la gracia especifica de ese misterio que vivimos: </a:t>
            </a:r>
            <a:br>
              <a:rPr lang="es-ES" sz="2400" dirty="0">
                <a:solidFill>
                  <a:srgbClr val="00B050"/>
                </a:solidFill>
                <a:latin typeface="Comic Sans MS" panose="030F0702030302020204" pitchFamily="66" charset="0"/>
              </a:rPr>
            </a:br>
            <a:br>
              <a:rPr lang="es-ES" sz="2400" dirty="0">
                <a:solidFill>
                  <a:srgbClr val="00B050"/>
                </a:solidFill>
                <a:latin typeface="Comic Sans MS" panose="030F0702030302020204" pitchFamily="66" charset="0"/>
              </a:rPr>
            </a:br>
            <a:r>
              <a:rPr lang="es-ES" sz="2400" dirty="0">
                <a:solidFill>
                  <a:srgbClr val="00B050"/>
                </a:solidFill>
                <a:latin typeface="Comic Sans MS" panose="030F0702030302020204" pitchFamily="66" charset="0"/>
              </a:rPr>
              <a:t>	</a:t>
            </a:r>
            <a:r>
              <a:rPr lang="es-ES" sz="2100" dirty="0">
                <a:solidFill>
                  <a:srgbClr val="00B050"/>
                </a:solidFill>
                <a:latin typeface="Comic Sans MS" panose="030F0702030302020204" pitchFamily="66" charset="0"/>
              </a:rPr>
              <a:t>*La gracia de la esperanza cristiana y la conversión del corazón para el </a:t>
            </a:r>
            <a:r>
              <a:rPr lang="es-ES" sz="2100" dirty="0">
                <a:solidFill>
                  <a:srgbClr val="7030A0"/>
                </a:solidFill>
                <a:latin typeface="Comic Sans MS" panose="030F0702030302020204" pitchFamily="66" charset="0"/>
              </a:rPr>
              <a:t>Adviento</a:t>
            </a:r>
            <a:r>
              <a:rPr lang="es-ES" sz="2100" dirty="0">
                <a:solidFill>
                  <a:srgbClr val="00B050"/>
                </a:solidFill>
                <a:latin typeface="Comic Sans MS" panose="030F0702030302020204" pitchFamily="66" charset="0"/>
              </a:rPr>
              <a:t>; </a:t>
            </a:r>
            <a:br>
              <a:rPr lang="es-ES" sz="2100" dirty="0">
                <a:solidFill>
                  <a:srgbClr val="00B050"/>
                </a:solidFill>
                <a:latin typeface="Comic Sans MS" panose="030F0702030302020204" pitchFamily="66" charset="0"/>
              </a:rPr>
            </a:br>
            <a:r>
              <a:rPr lang="es-ES" sz="2100" dirty="0">
                <a:solidFill>
                  <a:srgbClr val="00B050"/>
                </a:solidFill>
                <a:latin typeface="Comic Sans MS" panose="030F0702030302020204" pitchFamily="66" charset="0"/>
              </a:rPr>
              <a:t>	*La gracia del gozo íntimo de la salvación en la </a:t>
            </a:r>
            <a:r>
              <a:rPr lang="es-ES" sz="2100" dirty="0">
                <a:ln>
                  <a:solidFill>
                    <a:schemeClr val="bg1">
                      <a:lumMod val="65000"/>
                    </a:schemeClr>
                  </a:solidFill>
                </a:ln>
                <a:solidFill>
                  <a:schemeClr val="bg1"/>
                </a:solidFill>
                <a:latin typeface="Comic Sans MS" panose="030F0702030302020204" pitchFamily="66" charset="0"/>
              </a:rPr>
              <a:t>Navidad</a:t>
            </a:r>
            <a:r>
              <a:rPr lang="es-ES" sz="2100" dirty="0">
                <a:solidFill>
                  <a:srgbClr val="00B050"/>
                </a:solidFill>
                <a:latin typeface="Comic Sans MS" panose="030F0702030302020204" pitchFamily="66" charset="0"/>
              </a:rPr>
              <a:t>; </a:t>
            </a:r>
            <a:br>
              <a:rPr lang="es-ES" sz="2100" dirty="0">
                <a:solidFill>
                  <a:srgbClr val="00B050"/>
                </a:solidFill>
                <a:latin typeface="Comic Sans MS" panose="030F0702030302020204" pitchFamily="66" charset="0"/>
              </a:rPr>
            </a:br>
            <a:r>
              <a:rPr lang="es-ES" sz="2100" dirty="0">
                <a:solidFill>
                  <a:srgbClr val="00B050"/>
                </a:solidFill>
                <a:latin typeface="Comic Sans MS" panose="030F0702030302020204" pitchFamily="66" charset="0"/>
              </a:rPr>
              <a:t>	*La gracia de la penitencia y la conversión en la </a:t>
            </a:r>
            <a:r>
              <a:rPr lang="es-ES" sz="2100" dirty="0">
                <a:solidFill>
                  <a:srgbClr val="7030A0"/>
                </a:solidFill>
                <a:latin typeface="Comic Sans MS" panose="030F0702030302020204" pitchFamily="66" charset="0"/>
              </a:rPr>
              <a:t>Cuaresma</a:t>
            </a:r>
            <a:r>
              <a:rPr lang="es-ES" sz="2100" dirty="0">
                <a:solidFill>
                  <a:srgbClr val="00B050"/>
                </a:solidFill>
                <a:latin typeface="Comic Sans MS" panose="030F0702030302020204" pitchFamily="66" charset="0"/>
              </a:rPr>
              <a:t>; </a:t>
            </a:r>
            <a:br>
              <a:rPr lang="es-ES" sz="2100" dirty="0">
                <a:solidFill>
                  <a:srgbClr val="00B050"/>
                </a:solidFill>
                <a:latin typeface="Comic Sans MS" panose="030F0702030302020204" pitchFamily="66" charset="0"/>
              </a:rPr>
            </a:br>
            <a:r>
              <a:rPr lang="es-ES" sz="2100" dirty="0">
                <a:solidFill>
                  <a:srgbClr val="00B050"/>
                </a:solidFill>
                <a:latin typeface="Comic Sans MS" panose="030F0702030302020204" pitchFamily="66" charset="0"/>
              </a:rPr>
              <a:t>	*El triunfo de Cristo sobre el pecado y la muerte en la </a:t>
            </a:r>
            <a:r>
              <a:rPr lang="es-ES" sz="2100" dirty="0">
                <a:ln>
                  <a:solidFill>
                    <a:schemeClr val="bg1">
                      <a:lumMod val="65000"/>
                    </a:schemeClr>
                  </a:solidFill>
                </a:ln>
                <a:solidFill>
                  <a:schemeClr val="bg1"/>
                </a:solidFill>
                <a:latin typeface="Comic Sans MS" panose="030F0702030302020204" pitchFamily="66" charset="0"/>
              </a:rPr>
              <a:t>Pascua</a:t>
            </a:r>
            <a:r>
              <a:rPr lang="es-ES" sz="2100" dirty="0">
                <a:solidFill>
                  <a:srgbClr val="00B050"/>
                </a:solidFill>
                <a:latin typeface="Comic Sans MS" panose="030F0702030302020204" pitchFamily="66" charset="0"/>
              </a:rPr>
              <a:t>; </a:t>
            </a:r>
            <a:br>
              <a:rPr lang="es-ES" sz="2100" dirty="0">
                <a:solidFill>
                  <a:srgbClr val="00B050"/>
                </a:solidFill>
                <a:latin typeface="Comic Sans MS" panose="030F0702030302020204" pitchFamily="66" charset="0"/>
              </a:rPr>
            </a:br>
            <a:r>
              <a:rPr lang="es-ES" sz="2100" dirty="0">
                <a:solidFill>
                  <a:srgbClr val="00B050"/>
                </a:solidFill>
                <a:latin typeface="Comic Sans MS" panose="030F0702030302020204" pitchFamily="66" charset="0"/>
              </a:rPr>
              <a:t>	*El coraje y la valentía el día de </a:t>
            </a:r>
            <a:r>
              <a:rPr lang="es-ES" sz="2100" dirty="0">
                <a:solidFill>
                  <a:srgbClr val="FF0000"/>
                </a:solidFill>
                <a:latin typeface="Comic Sans MS" panose="030F0702030302020204" pitchFamily="66" charset="0"/>
              </a:rPr>
              <a:t>Pentecostés</a:t>
            </a:r>
            <a:r>
              <a:rPr lang="es-ES" sz="2100" dirty="0">
                <a:solidFill>
                  <a:srgbClr val="00B050"/>
                </a:solidFill>
                <a:latin typeface="Comic Sans MS" panose="030F0702030302020204" pitchFamily="66" charset="0"/>
              </a:rPr>
              <a:t> para salir a evangelizar, </a:t>
            </a:r>
            <a:br>
              <a:rPr lang="es-ES" sz="2100" dirty="0">
                <a:solidFill>
                  <a:srgbClr val="00B050"/>
                </a:solidFill>
                <a:latin typeface="Comic Sans MS" panose="030F0702030302020204" pitchFamily="66" charset="0"/>
              </a:rPr>
            </a:br>
            <a:r>
              <a:rPr lang="es-ES" sz="2100" dirty="0">
                <a:solidFill>
                  <a:srgbClr val="00B050"/>
                </a:solidFill>
                <a:latin typeface="Comic Sans MS" panose="030F0702030302020204" pitchFamily="66" charset="0"/>
              </a:rPr>
              <a:t>	*La gracia de la esperanza serena, de la honestidad en la vida de cada día y la 	donación al prójimo en el </a:t>
            </a:r>
            <a:r>
              <a:rPr lang="es-ES" sz="2100" b="1" dirty="0">
                <a:solidFill>
                  <a:srgbClr val="00B050"/>
                </a:solidFill>
                <a:latin typeface="Comic Sans MS" panose="030F0702030302020204" pitchFamily="66" charset="0"/>
              </a:rPr>
              <a:t>Tiempo Ordinario</a:t>
            </a:r>
            <a:r>
              <a:rPr lang="es-ES" sz="2100" dirty="0">
                <a:solidFill>
                  <a:srgbClr val="00B050"/>
                </a:solidFill>
                <a:latin typeface="Comic Sans MS" panose="030F0702030302020204" pitchFamily="66" charset="0"/>
              </a:rPr>
              <a:t>, etc. </a:t>
            </a:r>
            <a:br>
              <a:rPr lang="es-ES" sz="2100" dirty="0">
                <a:solidFill>
                  <a:srgbClr val="00B050"/>
                </a:solidFill>
                <a:latin typeface="Comic Sans MS" panose="030F0702030302020204" pitchFamily="66" charset="0"/>
              </a:rPr>
            </a:br>
            <a:br>
              <a:rPr lang="es-ES" sz="2400" dirty="0">
                <a:solidFill>
                  <a:srgbClr val="00B050"/>
                </a:solidFill>
                <a:latin typeface="Comic Sans MS" panose="030F0702030302020204" pitchFamily="66" charset="0"/>
              </a:rPr>
            </a:br>
            <a:r>
              <a:rPr lang="es-ES" sz="2400" dirty="0">
                <a:solidFill>
                  <a:srgbClr val="00B050"/>
                </a:solidFill>
                <a:latin typeface="Comic Sans MS" panose="030F0702030302020204" pitchFamily="66" charset="0"/>
              </a:rPr>
              <a:t>Nos apropiamos los frutos que nos trae aquí y ahora Cristo para nuestra salvación y progreso en la santidad y nos prepara para su venida gloriosa o Parusía.</a:t>
            </a:r>
            <a:endParaRPr lang="en-US" sz="2400" dirty="0">
              <a:solidFill>
                <a:srgbClr val="00B050"/>
              </a:solidFill>
              <a:latin typeface="Comic Sans MS" panose="030F0702030302020204" pitchFamily="66" charset="0"/>
            </a:endParaRPr>
          </a:p>
        </p:txBody>
      </p:sp>
      <p:sp>
        <p:nvSpPr>
          <p:cNvPr id="3" name="TextBox 2">
            <a:extLst>
              <a:ext uri="{FF2B5EF4-FFF2-40B4-BE49-F238E27FC236}">
                <a16:creationId xmlns:a16="http://schemas.microsoft.com/office/drawing/2014/main" id="{743258BC-136F-4526-A16A-4D75909A9881}"/>
              </a:ext>
            </a:extLst>
          </p:cNvPr>
          <p:cNvSpPr txBox="1"/>
          <p:nvPr/>
        </p:nvSpPr>
        <p:spPr>
          <a:xfrm>
            <a:off x="2849199" y="155475"/>
            <a:ext cx="6345555" cy="923330"/>
          </a:xfrm>
          <a:prstGeom prst="rect">
            <a:avLst/>
          </a:prstGeom>
          <a:noFill/>
        </p:spPr>
        <p:txBody>
          <a:bodyPr wrap="square" rtlCol="0">
            <a:spAutoFit/>
          </a:bodyPr>
          <a:lstStyle/>
          <a:p>
            <a:r>
              <a:rPr lang="es-ES" sz="3000" b="1" dirty="0">
                <a:solidFill>
                  <a:srgbClr val="0070C0"/>
                </a:solidFill>
                <a:latin typeface="Comic Sans MS" panose="030F0702030302020204" pitchFamily="66" charset="0"/>
              </a:rPr>
              <a:t>Las finalidades del Año Litúrgico</a:t>
            </a:r>
            <a:br>
              <a:rPr lang="es-ES" sz="2400" b="1" dirty="0">
                <a:solidFill>
                  <a:srgbClr val="00B050"/>
                </a:solidFill>
                <a:latin typeface="Comic Sans MS" panose="030F0702030302020204" pitchFamily="66" charset="0"/>
              </a:rPr>
            </a:br>
            <a:endParaRPr lang="en-US" sz="2400" dirty="0"/>
          </a:p>
        </p:txBody>
      </p:sp>
    </p:spTree>
    <p:extLst>
      <p:ext uri="{BB962C8B-B14F-4D97-AF65-F5344CB8AC3E}">
        <p14:creationId xmlns:p14="http://schemas.microsoft.com/office/powerpoint/2010/main" val="3544475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C7D05831-03C2-4D13-B8EC-52489867340F}"/>
              </a:ext>
            </a:extLst>
          </p:cNvPr>
          <p:cNvSpPr>
            <a:spLocks noGrp="1" noChangeArrowheads="1"/>
          </p:cNvSpPr>
          <p:nvPr>
            <p:ph type="title"/>
          </p:nvPr>
        </p:nvSpPr>
        <p:spPr bwMode="auto">
          <a:xfrm>
            <a:off x="777240" y="1512741"/>
            <a:ext cx="10576560" cy="3819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50746" rIns="0" bIns="179331"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lang="es-CL" altLang="en-US" sz="2000" dirty="0">
                <a:solidFill>
                  <a:srgbClr val="00B050"/>
                </a:solidFill>
                <a:latin typeface="Comic Sans MS" panose="030F0702030302020204" pitchFamily="66" charset="0"/>
              </a:rPr>
              <a:t>El</a:t>
            </a:r>
            <a:r>
              <a:rPr kumimoji="0" lang="es-CL" altLang="en-US" sz="2000" b="0" i="0" u="none" strike="noStrike" cap="none" normalizeH="0" baseline="0" dirty="0">
                <a:ln>
                  <a:noFill/>
                </a:ln>
                <a:solidFill>
                  <a:srgbClr val="00B050"/>
                </a:solidFill>
                <a:effectLst/>
                <a:latin typeface="Comic Sans MS" panose="030F0702030302020204" pitchFamily="66" charset="0"/>
              </a:rPr>
              <a:t> año litúrgico cristiano pasa por tres ciclos, también llamados años A, B y C.</a:t>
            </a:r>
          </a:p>
          <a:p>
            <a:pPr marL="0" marR="0" lvl="0" indent="0" defTabSz="914400" rtl="0" eaLnBrk="0" fontAlgn="base" latinLnBrk="0" hangingPunct="0">
              <a:lnSpc>
                <a:spcPct val="100000"/>
              </a:lnSpc>
              <a:spcBef>
                <a:spcPct val="0"/>
              </a:spcBef>
              <a:spcAft>
                <a:spcPct val="0"/>
              </a:spcAft>
              <a:buClrTx/>
              <a:buSzTx/>
              <a:buFontTx/>
              <a:buNone/>
              <a:tabLst/>
            </a:pPr>
            <a:br>
              <a:rPr kumimoji="0" lang="es-CL" altLang="en-US" sz="2000" b="0" i="0" u="none" strike="noStrike" cap="none" normalizeH="0" baseline="0" dirty="0">
                <a:ln>
                  <a:noFill/>
                </a:ln>
                <a:solidFill>
                  <a:srgbClr val="00B050"/>
                </a:solidFill>
                <a:effectLst/>
                <a:latin typeface="Comic Sans MS" panose="030F0702030302020204" pitchFamily="66" charset="0"/>
              </a:rPr>
            </a:br>
            <a:r>
              <a:rPr kumimoji="0" lang="es-CL" altLang="en-US" sz="2000" b="0" i="0" u="none" strike="noStrike" cap="none" normalizeH="0" baseline="0" dirty="0">
                <a:ln>
                  <a:noFill/>
                </a:ln>
                <a:solidFill>
                  <a:srgbClr val="00B050"/>
                </a:solidFill>
                <a:effectLst/>
                <a:latin typeface="Comic Sans MS" panose="030F0702030302020204" pitchFamily="66" charset="0"/>
              </a:rPr>
              <a:t>Cada ciclo tiene su propia secuencia de lecturas del Antiguo y Nuevo Testamento en la liturgia de la Iglesia, de modo que la distribución de textos bíblicos a lo largo de tres años brinda a los fieles una visión integral de toda la historia de la salvación.</a:t>
            </a:r>
          </a:p>
          <a:p>
            <a:pPr marL="0" marR="0" lvl="0" indent="0" defTabSz="914400" rtl="0" eaLnBrk="0" fontAlgn="base" latinLnBrk="0" hangingPunct="0">
              <a:lnSpc>
                <a:spcPct val="100000"/>
              </a:lnSpc>
              <a:spcBef>
                <a:spcPct val="0"/>
              </a:spcBef>
              <a:spcAft>
                <a:spcPct val="0"/>
              </a:spcAft>
              <a:buClrTx/>
              <a:buSzTx/>
              <a:buFontTx/>
              <a:buNone/>
              <a:tabLst/>
            </a:pPr>
            <a:br>
              <a:rPr kumimoji="0" lang="es-CL" altLang="en-US" sz="2000" b="0" i="0" u="none" strike="noStrike" cap="none" normalizeH="0" baseline="0" dirty="0">
                <a:ln>
                  <a:noFill/>
                </a:ln>
                <a:solidFill>
                  <a:srgbClr val="00B050"/>
                </a:solidFill>
                <a:effectLst/>
                <a:latin typeface="Comic Sans MS" panose="030F0702030302020204" pitchFamily="66" charset="0"/>
              </a:rPr>
            </a:br>
            <a:r>
              <a:rPr kumimoji="0" lang="es-CL" altLang="en-US" sz="2000" b="0" i="0" u="none" strike="noStrike" cap="none" normalizeH="0" baseline="0" dirty="0">
                <a:ln>
                  <a:noFill/>
                </a:ln>
                <a:solidFill>
                  <a:srgbClr val="00B050"/>
                </a:solidFill>
                <a:effectLst/>
                <a:latin typeface="Comic Sans MS" panose="030F0702030302020204" pitchFamily="66" charset="0"/>
              </a:rPr>
              <a:t>La Constitución del </a:t>
            </a:r>
            <a:r>
              <a:rPr kumimoji="0" lang="es-CL" altLang="en-US" sz="2000" b="0" i="0" u="none" strike="noStrike" cap="none" normalizeH="0" baseline="0" dirty="0" err="1">
                <a:ln>
                  <a:noFill/>
                </a:ln>
                <a:solidFill>
                  <a:srgbClr val="00B050"/>
                </a:solidFill>
                <a:effectLst/>
                <a:latin typeface="Comic Sans MS" panose="030F0702030302020204" pitchFamily="66" charset="0"/>
              </a:rPr>
              <a:t>Sacrosanctum</a:t>
            </a:r>
            <a:r>
              <a:rPr kumimoji="0" lang="es-CL" altLang="en-US" sz="2000" b="0" i="0" u="none" strike="noStrike" cap="none" normalizeH="0" baseline="0" dirty="0">
                <a:ln>
                  <a:noFill/>
                </a:ln>
                <a:solidFill>
                  <a:srgbClr val="00B050"/>
                </a:solidFill>
                <a:effectLst/>
                <a:latin typeface="Comic Sans MS" panose="030F0702030302020204" pitchFamily="66" charset="0"/>
              </a:rPr>
              <a:t> Concilium nos pide:</a:t>
            </a:r>
          </a:p>
          <a:p>
            <a:pPr marL="0" marR="0" lvl="0" indent="0" defTabSz="914400" rtl="0" eaLnBrk="0" fontAlgn="base" latinLnBrk="0" hangingPunct="0">
              <a:lnSpc>
                <a:spcPct val="100000"/>
              </a:lnSpc>
              <a:spcBef>
                <a:spcPct val="0"/>
              </a:spcBef>
              <a:spcAft>
                <a:spcPct val="0"/>
              </a:spcAft>
              <a:buClrTx/>
              <a:buSzTx/>
              <a:buFontTx/>
              <a:buNone/>
              <a:tabLst/>
            </a:pPr>
            <a:r>
              <a:rPr kumimoji="0" lang="es-CL" altLang="en-US" sz="2000" b="0" i="0" u="none" strike="noStrike" cap="none" normalizeH="0" baseline="0" dirty="0">
                <a:ln>
                  <a:noFill/>
                </a:ln>
                <a:solidFill>
                  <a:srgbClr val="00B050"/>
                </a:solidFill>
                <a:effectLst/>
                <a:latin typeface="Comic Sans MS" panose="030F0702030302020204" pitchFamily="66" charset="0"/>
              </a:rPr>
              <a:t>«</a:t>
            </a:r>
            <a:r>
              <a:rPr kumimoji="0" lang="es-CL" altLang="en-US" sz="2000" b="0" i="1" u="none" strike="noStrike" cap="none" normalizeH="0" baseline="0" dirty="0">
                <a:ln>
                  <a:noFill/>
                </a:ln>
                <a:solidFill>
                  <a:srgbClr val="00B050"/>
                </a:solidFill>
                <a:effectLst/>
                <a:latin typeface="Comic Sans MS" panose="030F0702030302020204" pitchFamily="66" charset="0"/>
              </a:rPr>
              <a:t>Dejen que los fieles preparen la mesa de la Palabra de Dios más abundantemente. Dejen que los tesoros de la Biblia se abran más para que dentro de un período de tiempo determinado, las partes más importantes de la Biblia sean leídas a la gente. Sagrada Escritura</a:t>
            </a:r>
            <a:r>
              <a:rPr kumimoji="0" lang="es-CL" altLang="en-US" sz="2000" b="0" i="0" u="none" strike="noStrike" cap="none" normalizeH="0" baseline="0" dirty="0">
                <a:ln>
                  <a:noFill/>
                </a:ln>
                <a:solidFill>
                  <a:srgbClr val="00B050"/>
                </a:solidFill>
                <a:effectLst/>
                <a:latin typeface="Comic Sans MS" panose="030F0702030302020204" pitchFamily="66" charset="0"/>
              </a:rPr>
              <a:t>«.</a:t>
            </a:r>
          </a:p>
        </p:txBody>
      </p:sp>
      <p:sp>
        <p:nvSpPr>
          <p:cNvPr id="4" name="TextBox 3">
            <a:extLst>
              <a:ext uri="{FF2B5EF4-FFF2-40B4-BE49-F238E27FC236}">
                <a16:creationId xmlns:a16="http://schemas.microsoft.com/office/drawing/2014/main" id="{E0D1B5BE-67C4-4A3C-A9E7-48750BFE4F70}"/>
              </a:ext>
            </a:extLst>
          </p:cNvPr>
          <p:cNvSpPr txBox="1"/>
          <p:nvPr/>
        </p:nvSpPr>
        <p:spPr>
          <a:xfrm>
            <a:off x="2101215" y="388620"/>
            <a:ext cx="7989570" cy="553998"/>
          </a:xfrm>
          <a:prstGeom prst="rect">
            <a:avLst/>
          </a:prstGeom>
          <a:noFill/>
        </p:spPr>
        <p:txBody>
          <a:bodyPr wrap="square" rtlCol="0">
            <a:spAutoFit/>
          </a:bodyPr>
          <a:lstStyle/>
          <a:p>
            <a:r>
              <a:rPr lang="es-CL" altLang="en-US" sz="3000" b="1" dirty="0">
                <a:solidFill>
                  <a:srgbClr val="0070C0"/>
                </a:solidFill>
                <a:latin typeface="Comic Sans MS" panose="030F0702030302020204" pitchFamily="66" charset="0"/>
              </a:rPr>
              <a:t>LAS ESCRITURAS DEL AÑO LITÚRGICO</a:t>
            </a:r>
            <a:endParaRPr lang="en-US" sz="3000" dirty="0">
              <a:solidFill>
                <a:srgbClr val="0070C0"/>
              </a:solidFill>
            </a:endParaRPr>
          </a:p>
        </p:txBody>
      </p:sp>
    </p:spTree>
    <p:extLst>
      <p:ext uri="{BB962C8B-B14F-4D97-AF65-F5344CB8AC3E}">
        <p14:creationId xmlns:p14="http://schemas.microsoft.com/office/powerpoint/2010/main" val="12801200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E2C05-AFC7-4039-8BDA-E9F1A8B66193}"/>
              </a:ext>
            </a:extLst>
          </p:cNvPr>
          <p:cNvSpPr>
            <a:spLocks noGrp="1"/>
          </p:cNvSpPr>
          <p:nvPr>
            <p:ph type="title"/>
          </p:nvPr>
        </p:nvSpPr>
        <p:spPr>
          <a:xfrm>
            <a:off x="838200" y="365125"/>
            <a:ext cx="10515600" cy="5818505"/>
          </a:xfrm>
        </p:spPr>
        <p:txBody>
          <a:bodyPr>
            <a:normAutofit/>
          </a:bodyPr>
          <a:lstStyle/>
          <a:p>
            <a:pPr marL="0" marR="0" lvl="0" indent="0" defTabSz="914400" rtl="0" eaLnBrk="0" fontAlgn="base" latinLnBrk="0" hangingPunct="0">
              <a:lnSpc>
                <a:spcPct val="100000"/>
              </a:lnSpc>
              <a:spcBef>
                <a:spcPct val="0"/>
              </a:spcBef>
              <a:spcAft>
                <a:spcPct val="0"/>
              </a:spcAft>
              <a:tabLst/>
            </a:pPr>
            <a:r>
              <a:rPr lang="es-HN" altLang="en-US" sz="2000" dirty="0">
                <a:solidFill>
                  <a:srgbClr val="00B050"/>
                </a:solidFill>
                <a:latin typeface="Comic Sans MS" panose="030F0702030302020204" pitchFamily="66" charset="0"/>
              </a:rPr>
              <a:t>Con este fin, el rito romano organiza las lecturas bíblicas de la celebración eucarística que se completarán cada tres años:</a:t>
            </a:r>
            <a:br>
              <a:rPr lang="es-HN" altLang="en-US" sz="2000" dirty="0">
                <a:solidFill>
                  <a:srgbClr val="00B050"/>
                </a:solidFill>
                <a:latin typeface="Comic Sans MS" panose="030F0702030302020204" pitchFamily="66" charset="0"/>
              </a:rPr>
            </a:br>
            <a:br>
              <a:rPr lang="es-HN" altLang="en-US" sz="2000" dirty="0">
                <a:solidFill>
                  <a:srgbClr val="00B050"/>
                </a:solidFill>
                <a:latin typeface="Comic Sans MS" panose="030F0702030302020204" pitchFamily="66" charset="0"/>
              </a:rPr>
            </a:br>
            <a:r>
              <a:rPr lang="es-HN" altLang="en-US" sz="2000" dirty="0">
                <a:solidFill>
                  <a:srgbClr val="00B050"/>
                </a:solidFill>
                <a:latin typeface="Comic Sans MS" panose="030F0702030302020204" pitchFamily="66" charset="0"/>
              </a:rPr>
              <a:t>En el año «A», la lectura principal (Evangelio) sigue el Evangelio de San Mateo;</a:t>
            </a:r>
            <a:br>
              <a:rPr lang="es-HN" altLang="en-US" sz="2000" dirty="0">
                <a:solidFill>
                  <a:srgbClr val="00B050"/>
                </a:solidFill>
                <a:latin typeface="Comic Sans MS" panose="030F0702030302020204" pitchFamily="66" charset="0"/>
              </a:rPr>
            </a:br>
            <a:r>
              <a:rPr lang="es-HN" altLang="en-US" sz="2000" dirty="0">
                <a:solidFill>
                  <a:srgbClr val="00B050"/>
                </a:solidFill>
                <a:latin typeface="Comic Sans MS" panose="030F0702030302020204" pitchFamily="66" charset="0"/>
              </a:rPr>
              <a:t>En el año «B», el Evangelio de San Marcos;</a:t>
            </a:r>
            <a:br>
              <a:rPr lang="es-HN" altLang="en-US" sz="2000" dirty="0">
                <a:solidFill>
                  <a:srgbClr val="00B050"/>
                </a:solidFill>
                <a:latin typeface="Comic Sans MS" panose="030F0702030302020204" pitchFamily="66" charset="0"/>
              </a:rPr>
            </a:br>
            <a:r>
              <a:rPr lang="es-HN" altLang="en-US" sz="2000" dirty="0">
                <a:solidFill>
                  <a:srgbClr val="00B050"/>
                </a:solidFill>
                <a:latin typeface="Comic Sans MS" panose="030F0702030302020204" pitchFamily="66" charset="0"/>
              </a:rPr>
              <a:t>En el año «C», el Evangelio de San Lucas.</a:t>
            </a:r>
            <a:br>
              <a:rPr lang="es-HN" altLang="en-US" sz="2000" dirty="0">
                <a:solidFill>
                  <a:srgbClr val="00B050"/>
                </a:solidFill>
                <a:latin typeface="Comic Sans MS" panose="030F0702030302020204" pitchFamily="66" charset="0"/>
              </a:rPr>
            </a:br>
            <a:br>
              <a:rPr lang="es-HN" altLang="en-US" sz="2000" dirty="0">
                <a:solidFill>
                  <a:srgbClr val="00B050"/>
                </a:solidFill>
                <a:latin typeface="Comic Sans MS" panose="030F0702030302020204" pitchFamily="66" charset="0"/>
              </a:rPr>
            </a:br>
            <a:r>
              <a:rPr lang="es-HN" altLang="en-US" sz="2000" dirty="0">
                <a:solidFill>
                  <a:srgbClr val="00B050"/>
                </a:solidFill>
                <a:latin typeface="Comic Sans MS" panose="030F0702030302020204" pitchFamily="66" charset="0"/>
              </a:rPr>
              <a:t>¿Y el Evangelio de San Juan? Está reservado para ocasiones especiales, especialmente fiestas grandes y solemnidades, con énfasis en la Semana Santa.</a:t>
            </a:r>
            <a:br>
              <a:rPr lang="es-HN" altLang="en-US" sz="2000" dirty="0">
                <a:solidFill>
                  <a:srgbClr val="00B050"/>
                </a:solidFill>
                <a:latin typeface="Comic Sans MS" panose="030F0702030302020204" pitchFamily="66" charset="0"/>
              </a:rPr>
            </a:br>
            <a:endParaRPr lang="es-HN" sz="2000" dirty="0">
              <a:solidFill>
                <a:srgbClr val="00B050"/>
              </a:solidFill>
              <a:latin typeface="Comic Sans MS" panose="030F0702030302020204" pitchFamily="66" charset="0"/>
            </a:endParaRPr>
          </a:p>
        </p:txBody>
      </p:sp>
      <p:sp>
        <p:nvSpPr>
          <p:cNvPr id="3" name="TextBox 2">
            <a:extLst>
              <a:ext uri="{FF2B5EF4-FFF2-40B4-BE49-F238E27FC236}">
                <a16:creationId xmlns:a16="http://schemas.microsoft.com/office/drawing/2014/main" id="{EFA86C44-512C-45BD-A17D-791F9ADE3BF1}"/>
              </a:ext>
            </a:extLst>
          </p:cNvPr>
          <p:cNvSpPr txBox="1"/>
          <p:nvPr/>
        </p:nvSpPr>
        <p:spPr>
          <a:xfrm>
            <a:off x="2055495" y="397371"/>
            <a:ext cx="8081010" cy="553998"/>
          </a:xfrm>
          <a:prstGeom prst="rect">
            <a:avLst/>
          </a:prstGeom>
          <a:noFill/>
        </p:spPr>
        <p:txBody>
          <a:bodyPr wrap="square" rtlCol="0">
            <a:spAutoFit/>
          </a:bodyPr>
          <a:lstStyle/>
          <a:p>
            <a:r>
              <a:rPr lang="es-CL" altLang="en-US" sz="3000" b="1" dirty="0">
                <a:solidFill>
                  <a:srgbClr val="0070C0"/>
                </a:solidFill>
                <a:latin typeface="Comic Sans MS" panose="030F0702030302020204" pitchFamily="66" charset="0"/>
              </a:rPr>
              <a:t>LAS ESCRITURAS DEL AÑO LITÚRGICO</a:t>
            </a:r>
            <a:endParaRPr lang="en-US" sz="3000" dirty="0">
              <a:solidFill>
                <a:srgbClr val="0070C0"/>
              </a:solidFill>
            </a:endParaRPr>
          </a:p>
        </p:txBody>
      </p:sp>
    </p:spTree>
    <p:extLst>
      <p:ext uri="{BB962C8B-B14F-4D97-AF65-F5344CB8AC3E}">
        <p14:creationId xmlns:p14="http://schemas.microsoft.com/office/powerpoint/2010/main" val="20411281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6F333-9432-45DD-A9D1-295113E9B9FB}"/>
              </a:ext>
            </a:extLst>
          </p:cNvPr>
          <p:cNvSpPr>
            <a:spLocks noGrp="1"/>
          </p:cNvSpPr>
          <p:nvPr>
            <p:ph type="title"/>
          </p:nvPr>
        </p:nvSpPr>
        <p:spPr>
          <a:xfrm>
            <a:off x="838200" y="1039812"/>
            <a:ext cx="10515600" cy="4778375"/>
          </a:xfrm>
        </p:spPr>
        <p:txBody>
          <a:bodyPr>
            <a:normAutofit/>
          </a:bodyPr>
          <a:lstStyle/>
          <a:p>
            <a:r>
              <a:rPr lang="es-CL" altLang="en-US" sz="2000" b="1" dirty="0">
                <a:solidFill>
                  <a:srgbClr val="00B050"/>
                </a:solidFill>
                <a:latin typeface="Comic Sans MS" panose="030F0702030302020204" pitchFamily="66" charset="0"/>
              </a:rPr>
              <a:t>¿Cómo saber si el ciclo litúrgico actual es A, B o C?</a:t>
            </a:r>
            <a:br>
              <a:rPr lang="es-CL" altLang="en-US" sz="2000" b="1" dirty="0">
                <a:solidFill>
                  <a:srgbClr val="00B050"/>
                </a:solidFill>
                <a:latin typeface="Comic Sans MS" panose="030F0702030302020204" pitchFamily="66" charset="0"/>
              </a:rPr>
            </a:br>
            <a:br>
              <a:rPr lang="es-CL" altLang="en-US" sz="2000" dirty="0">
                <a:solidFill>
                  <a:srgbClr val="00B050"/>
                </a:solidFill>
                <a:latin typeface="Comic Sans MS" panose="030F0702030302020204" pitchFamily="66" charset="0"/>
              </a:rPr>
            </a:br>
            <a:r>
              <a:rPr lang="es-CL" altLang="en-US" sz="2000" dirty="0">
                <a:solidFill>
                  <a:srgbClr val="00B050"/>
                </a:solidFill>
                <a:latin typeface="Comic Sans MS" panose="030F0702030302020204" pitchFamily="66" charset="0"/>
              </a:rPr>
              <a:t>Solo agregue los dígitos del año.</a:t>
            </a:r>
            <a:br>
              <a:rPr lang="es-CL" altLang="en-US" sz="2000" dirty="0">
                <a:solidFill>
                  <a:srgbClr val="00B050"/>
                </a:solidFill>
                <a:latin typeface="Comic Sans MS" panose="030F0702030302020204" pitchFamily="66" charset="0"/>
              </a:rPr>
            </a:br>
            <a:br>
              <a:rPr lang="es-CL" altLang="en-US" sz="2000" dirty="0">
                <a:solidFill>
                  <a:srgbClr val="00B050"/>
                </a:solidFill>
                <a:latin typeface="Comic Sans MS" panose="030F0702030302020204" pitchFamily="66" charset="0"/>
              </a:rPr>
            </a:br>
            <a:r>
              <a:rPr lang="es-CL" altLang="en-US" sz="2000" dirty="0">
                <a:solidFill>
                  <a:srgbClr val="00B050"/>
                </a:solidFill>
                <a:latin typeface="Comic Sans MS" panose="030F0702030302020204" pitchFamily="66" charset="0"/>
              </a:rPr>
              <a:t>La referencia es el ciclo C, que se aplica a años cuya suma de dígitos es divisible por 3.</a:t>
            </a:r>
            <a:br>
              <a:rPr lang="es-CL" altLang="en-US" sz="2000" dirty="0">
                <a:solidFill>
                  <a:srgbClr val="00B050"/>
                </a:solidFill>
                <a:latin typeface="Comic Sans MS" panose="030F0702030302020204" pitchFamily="66" charset="0"/>
              </a:rPr>
            </a:br>
            <a:br>
              <a:rPr lang="es-CL" altLang="en-US" sz="2000" dirty="0">
                <a:solidFill>
                  <a:srgbClr val="00B050"/>
                </a:solidFill>
                <a:latin typeface="Comic Sans MS" panose="030F0702030302020204" pitchFamily="66" charset="0"/>
              </a:rPr>
            </a:br>
            <a:r>
              <a:rPr lang="es-CL" altLang="en-US" sz="2000" dirty="0">
                <a:solidFill>
                  <a:srgbClr val="00B050"/>
                </a:solidFill>
                <a:latin typeface="Comic Sans MS" panose="030F0702030302020204" pitchFamily="66" charset="0"/>
              </a:rPr>
              <a:t>Por ejemplo: 2019, 2 + 0 + 1 + 9 = 12. Dado que 12 es divisible por 3, este es un año del ciclo C.</a:t>
            </a:r>
            <a:br>
              <a:rPr lang="es-CL" altLang="en-US" sz="2000" dirty="0">
                <a:solidFill>
                  <a:srgbClr val="00B050"/>
                </a:solidFill>
                <a:latin typeface="Comic Sans MS" panose="030F0702030302020204" pitchFamily="66" charset="0"/>
              </a:rPr>
            </a:br>
            <a:br>
              <a:rPr lang="es-CL" altLang="en-US" sz="2000" dirty="0">
                <a:solidFill>
                  <a:srgbClr val="00B050"/>
                </a:solidFill>
                <a:latin typeface="Comic Sans MS" panose="030F0702030302020204" pitchFamily="66" charset="0"/>
              </a:rPr>
            </a:br>
            <a:r>
              <a:rPr lang="es-CL" altLang="en-US" sz="2000" dirty="0">
                <a:solidFill>
                  <a:srgbClr val="00B050"/>
                </a:solidFill>
                <a:latin typeface="Comic Sans MS" panose="030F0702030302020204" pitchFamily="66" charset="0"/>
              </a:rPr>
              <a:t>2020, 2+0+2+0=4  o 3+1 o ciclo A</a:t>
            </a:r>
            <a:br>
              <a:rPr lang="es-CL" altLang="en-US" sz="2000" dirty="0">
                <a:solidFill>
                  <a:srgbClr val="00B050"/>
                </a:solidFill>
                <a:latin typeface="Comic Sans MS" panose="030F0702030302020204" pitchFamily="66" charset="0"/>
              </a:rPr>
            </a:br>
            <a:br>
              <a:rPr lang="es-CL" altLang="en-US" sz="2000" dirty="0">
                <a:solidFill>
                  <a:srgbClr val="00B050"/>
                </a:solidFill>
                <a:latin typeface="Comic Sans MS" panose="030F0702030302020204" pitchFamily="66" charset="0"/>
              </a:rPr>
            </a:br>
            <a:r>
              <a:rPr lang="es-CL" altLang="en-US" sz="2000" dirty="0">
                <a:solidFill>
                  <a:srgbClr val="00B050"/>
                </a:solidFill>
                <a:latin typeface="Comic Sans MS" panose="030F0702030302020204" pitchFamily="66" charset="0"/>
              </a:rPr>
              <a:t>2021, 2+0+2+1=5 o 3+2 o ciclo B</a:t>
            </a:r>
            <a:br>
              <a:rPr lang="es-CL" altLang="en-US" sz="2000" dirty="0">
                <a:solidFill>
                  <a:srgbClr val="00B050"/>
                </a:solidFill>
                <a:latin typeface="Comic Sans MS" panose="030F0702030302020204" pitchFamily="66" charset="0"/>
              </a:rPr>
            </a:br>
            <a:br>
              <a:rPr lang="es-CL" altLang="en-US" sz="2000" dirty="0">
                <a:solidFill>
                  <a:srgbClr val="00B050"/>
                </a:solidFill>
                <a:latin typeface="Comic Sans MS" panose="030F0702030302020204" pitchFamily="66" charset="0"/>
              </a:rPr>
            </a:br>
            <a:r>
              <a:rPr lang="es-CL" altLang="en-US" sz="2000" dirty="0">
                <a:solidFill>
                  <a:srgbClr val="00B050"/>
                </a:solidFill>
                <a:latin typeface="Comic Sans MS" panose="030F0702030302020204" pitchFamily="66" charset="0"/>
              </a:rPr>
              <a:t>2022, 2+0+2+2=6 que es divisible por 3 – ciclo C</a:t>
            </a:r>
            <a:endParaRPr lang="es-CL" sz="2000" dirty="0">
              <a:solidFill>
                <a:srgbClr val="00B050"/>
              </a:solidFill>
              <a:latin typeface="Comic Sans MS" panose="030F0702030302020204" pitchFamily="66" charset="0"/>
            </a:endParaRPr>
          </a:p>
        </p:txBody>
      </p:sp>
      <p:sp>
        <p:nvSpPr>
          <p:cNvPr id="4" name="TextBox 3">
            <a:extLst>
              <a:ext uri="{FF2B5EF4-FFF2-40B4-BE49-F238E27FC236}">
                <a16:creationId xmlns:a16="http://schemas.microsoft.com/office/drawing/2014/main" id="{1E060905-A7E2-4955-AEE8-0A34C5B224BD}"/>
              </a:ext>
            </a:extLst>
          </p:cNvPr>
          <p:cNvSpPr txBox="1"/>
          <p:nvPr/>
        </p:nvSpPr>
        <p:spPr>
          <a:xfrm>
            <a:off x="2055495" y="385623"/>
            <a:ext cx="8081010" cy="553998"/>
          </a:xfrm>
          <a:prstGeom prst="rect">
            <a:avLst/>
          </a:prstGeom>
          <a:noFill/>
        </p:spPr>
        <p:txBody>
          <a:bodyPr wrap="square" rtlCol="0">
            <a:spAutoFit/>
          </a:bodyPr>
          <a:lstStyle/>
          <a:p>
            <a:r>
              <a:rPr lang="es-CL" altLang="en-US" sz="3000" b="1" dirty="0">
                <a:solidFill>
                  <a:srgbClr val="0070C0"/>
                </a:solidFill>
                <a:latin typeface="Comic Sans MS" panose="030F0702030302020204" pitchFamily="66" charset="0"/>
              </a:rPr>
              <a:t>LAS ESCRITURAS DEL AÑO LITÚRGICO</a:t>
            </a:r>
            <a:endParaRPr lang="en-US" sz="3000" dirty="0">
              <a:solidFill>
                <a:srgbClr val="0070C0"/>
              </a:solidFill>
            </a:endParaRPr>
          </a:p>
        </p:txBody>
      </p:sp>
    </p:spTree>
    <p:extLst>
      <p:ext uri="{BB962C8B-B14F-4D97-AF65-F5344CB8AC3E}">
        <p14:creationId xmlns:p14="http://schemas.microsoft.com/office/powerpoint/2010/main" val="5232417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43918-447F-476C-8A82-8978E4DA3704}"/>
              </a:ext>
            </a:extLst>
          </p:cNvPr>
          <p:cNvSpPr>
            <a:spLocks noGrp="1"/>
          </p:cNvSpPr>
          <p:nvPr>
            <p:ph type="title"/>
          </p:nvPr>
        </p:nvSpPr>
        <p:spPr>
          <a:xfrm>
            <a:off x="838200" y="1496695"/>
            <a:ext cx="10515600" cy="4858385"/>
          </a:xfrm>
        </p:spPr>
        <p:txBody>
          <a:bodyPr>
            <a:normAutofit/>
          </a:bodyPr>
          <a:lstStyle/>
          <a:p>
            <a:r>
              <a:rPr lang="es-DO" altLang="en-US" sz="2400" dirty="0">
                <a:solidFill>
                  <a:srgbClr val="00B050"/>
                </a:solidFill>
                <a:latin typeface="Comic Sans MS" panose="030F0702030302020204" pitchFamily="66" charset="0"/>
              </a:rPr>
              <a:t>PERO ATENCIÓN: cada ciclo comienza con su año litúrgico, es decir, desde la primera semana de Adviento. </a:t>
            </a:r>
            <a:br>
              <a:rPr lang="es-DO" altLang="en-US" sz="2400" dirty="0">
                <a:solidFill>
                  <a:srgbClr val="00B050"/>
                </a:solidFill>
                <a:latin typeface="Comic Sans MS" panose="030F0702030302020204" pitchFamily="66" charset="0"/>
              </a:rPr>
            </a:br>
            <a:br>
              <a:rPr lang="es-DO" altLang="en-US" sz="2400" dirty="0">
                <a:solidFill>
                  <a:srgbClr val="00B050"/>
                </a:solidFill>
                <a:latin typeface="Comic Sans MS" panose="030F0702030302020204" pitchFamily="66" charset="0"/>
              </a:rPr>
            </a:br>
            <a:r>
              <a:rPr lang="es-DO" altLang="en-US" sz="2400" dirty="0">
                <a:solidFill>
                  <a:srgbClr val="00B050"/>
                </a:solidFill>
                <a:latin typeface="Comic Sans MS" panose="030F0702030302020204" pitchFamily="66" charset="0"/>
              </a:rPr>
              <a:t>Esto significa que, litúrgicamente, el ciclo 2020 comienza ya en 2019, el primer domingo de Adviento, que fue el 1 de diciembre de 2019. </a:t>
            </a:r>
            <a:br>
              <a:rPr lang="es-DO" altLang="en-US" sz="2400" dirty="0">
                <a:solidFill>
                  <a:srgbClr val="00B050"/>
                </a:solidFill>
                <a:latin typeface="Comic Sans MS" panose="030F0702030302020204" pitchFamily="66" charset="0"/>
              </a:rPr>
            </a:br>
            <a:br>
              <a:rPr lang="es-DO" altLang="en-US" sz="2400" dirty="0">
                <a:solidFill>
                  <a:srgbClr val="00B050"/>
                </a:solidFill>
                <a:latin typeface="Comic Sans MS" panose="030F0702030302020204" pitchFamily="66" charset="0"/>
              </a:rPr>
            </a:br>
            <a:r>
              <a:rPr lang="es-DO" altLang="en-US" sz="2400" dirty="0">
                <a:solidFill>
                  <a:srgbClr val="00B050"/>
                </a:solidFill>
                <a:latin typeface="Comic Sans MS" panose="030F0702030302020204" pitchFamily="66" charset="0"/>
              </a:rPr>
              <a:t>No tenemos que esperar hasta el 1 de enero de 2020 para entrar en el ciclo A, ya que el punto de partida no se basa en el año calendario, sino, en el calendario litúrgico de la iglesia.</a:t>
            </a:r>
            <a:br>
              <a:rPr lang="es-DO" altLang="en-US" sz="2400" dirty="0">
                <a:solidFill>
                  <a:srgbClr val="00B050"/>
                </a:solidFill>
                <a:latin typeface="Comic Sans MS" panose="030F0702030302020204" pitchFamily="66" charset="0"/>
              </a:rPr>
            </a:br>
            <a:br>
              <a:rPr lang="es-DO" altLang="en-US" sz="2400" dirty="0">
                <a:solidFill>
                  <a:srgbClr val="00B050"/>
                </a:solidFill>
                <a:latin typeface="Comic Sans MS" panose="030F0702030302020204" pitchFamily="66" charset="0"/>
              </a:rPr>
            </a:br>
            <a:r>
              <a:rPr lang="es-DO" altLang="en-US" sz="1400" dirty="0">
                <a:solidFill>
                  <a:srgbClr val="FF0000"/>
                </a:solidFill>
                <a:latin typeface="Comic Sans MS" panose="030F0702030302020204" pitchFamily="66" charset="0"/>
              </a:rPr>
              <a:t>Para mas información</a:t>
            </a:r>
            <a:r>
              <a:rPr lang="es-DO" altLang="en-US" sz="1400" dirty="0">
                <a:solidFill>
                  <a:srgbClr val="00B050"/>
                </a:solidFill>
                <a:latin typeface="Comic Sans MS" panose="030F0702030302020204" pitchFamily="66" charset="0"/>
              </a:rPr>
              <a:t>: </a:t>
            </a:r>
            <a:r>
              <a:rPr lang="es-ES" sz="1400" dirty="0">
                <a:solidFill>
                  <a:srgbClr val="00B050"/>
                </a:solidFill>
                <a:latin typeface="Comic Sans MS" panose="030F0702030302020204" pitchFamily="66" charset="0"/>
              </a:rPr>
              <a:t>¿Qué es el Año Litúrgico? </a:t>
            </a:r>
            <a:r>
              <a:rPr lang="es-ES" sz="1000" dirty="0">
                <a:solidFill>
                  <a:srgbClr val="00B050"/>
                </a:solidFill>
                <a:latin typeface="Comic Sans MS" panose="030F0702030302020204" pitchFamily="66" charset="0"/>
                <a:hlinkClick r:id="rId2"/>
              </a:rPr>
              <a:t>https://es.catholic.net/op/articulos/13799/cat/719/que-es-el-ano-liturgico.html#modal</a:t>
            </a:r>
            <a:br>
              <a:rPr lang="es-ES" sz="1000" dirty="0">
                <a:solidFill>
                  <a:srgbClr val="00B050"/>
                </a:solidFill>
                <a:latin typeface="Comic Sans MS" panose="030F0702030302020204" pitchFamily="66" charset="0"/>
              </a:rPr>
            </a:br>
            <a:r>
              <a:rPr lang="es-ES" sz="1000" dirty="0">
                <a:solidFill>
                  <a:srgbClr val="00B050"/>
                </a:solidFill>
                <a:latin typeface="Comic Sans MS" panose="030F0702030302020204" pitchFamily="66" charset="0"/>
              </a:rPr>
              <a:t>	</a:t>
            </a:r>
            <a:r>
              <a:rPr lang="es-ES" sz="1400" dirty="0">
                <a:solidFill>
                  <a:srgbClr val="00B050"/>
                </a:solidFill>
                <a:latin typeface="Comic Sans MS" panose="030F0702030302020204" pitchFamily="66" charset="0"/>
              </a:rPr>
              <a:t>El año litúrgico, origen y significado </a:t>
            </a:r>
            <a:r>
              <a:rPr lang="es-ES" sz="1000" dirty="0">
                <a:solidFill>
                  <a:srgbClr val="00B050"/>
                </a:solidFill>
                <a:latin typeface="Comic Sans MS" panose="030F0702030302020204" pitchFamily="66" charset="0"/>
                <a:hlinkClick r:id="rId3"/>
              </a:rPr>
              <a:t>http://es.catholic.net/op/articulos/18025/cat/719/el-ano-liturgico-origen-y-significado.html#modal</a:t>
            </a:r>
            <a:endParaRPr lang="es-DO" sz="1000" dirty="0">
              <a:solidFill>
                <a:srgbClr val="00B050"/>
              </a:solidFill>
              <a:latin typeface="Comic Sans MS" panose="030F0702030302020204" pitchFamily="66" charset="0"/>
            </a:endParaRPr>
          </a:p>
        </p:txBody>
      </p:sp>
      <p:sp>
        <p:nvSpPr>
          <p:cNvPr id="4" name="TextBox 3">
            <a:extLst>
              <a:ext uri="{FF2B5EF4-FFF2-40B4-BE49-F238E27FC236}">
                <a16:creationId xmlns:a16="http://schemas.microsoft.com/office/drawing/2014/main" id="{35FAD155-1F79-43CF-A081-553D560FB33A}"/>
              </a:ext>
            </a:extLst>
          </p:cNvPr>
          <p:cNvSpPr txBox="1"/>
          <p:nvPr/>
        </p:nvSpPr>
        <p:spPr>
          <a:xfrm>
            <a:off x="2055495" y="397371"/>
            <a:ext cx="8081010" cy="553998"/>
          </a:xfrm>
          <a:prstGeom prst="rect">
            <a:avLst/>
          </a:prstGeom>
          <a:noFill/>
        </p:spPr>
        <p:txBody>
          <a:bodyPr wrap="square" rtlCol="0">
            <a:spAutoFit/>
          </a:bodyPr>
          <a:lstStyle/>
          <a:p>
            <a:r>
              <a:rPr lang="es-CL" altLang="en-US" sz="3000" b="1" dirty="0">
                <a:solidFill>
                  <a:srgbClr val="0070C0"/>
                </a:solidFill>
                <a:latin typeface="Comic Sans MS" panose="030F0702030302020204" pitchFamily="66" charset="0"/>
              </a:rPr>
              <a:t>LAS ESCRITURAS DEL AÑO LITÚRGICO</a:t>
            </a:r>
            <a:endParaRPr lang="en-US" sz="3000" dirty="0">
              <a:solidFill>
                <a:srgbClr val="0070C0"/>
              </a:solidFill>
            </a:endParaRPr>
          </a:p>
        </p:txBody>
      </p:sp>
    </p:spTree>
    <p:extLst>
      <p:ext uri="{BB962C8B-B14F-4D97-AF65-F5344CB8AC3E}">
        <p14:creationId xmlns:p14="http://schemas.microsoft.com/office/powerpoint/2010/main" val="36272445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2464</TotalTime>
  <Words>1090</Words>
  <Application>Microsoft Office PowerPoint</Application>
  <PresentationFormat>Widescreen</PresentationFormat>
  <Paragraphs>24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Comic Sans MS</vt:lpstr>
      <vt:lpstr>Office Theme</vt:lpstr>
      <vt:lpstr>Amigos de Jesús y María</vt:lpstr>
      <vt:lpstr>QUE ES EL AÑO LITURGICO  Se llama Año Litúrgico o año cristiano al tiempo que comienza con Adviento y termina con la última semana del tiempo ordinario, durante el cual la Iglesia celebra el entero misterio de Cristo, desde su nacimiento hasta su última y definitiva venida, llamada la Parusía.  El año litúrgico es “camino a través del cual la Iglesia hace memoria del misterio pascual de Cristo y lo revive”    Juan Pablo II</vt:lpstr>
      <vt:lpstr>Empezamos el Año Litúrgico en Adviento</vt:lpstr>
      <vt:lpstr>Las fiestas cristianas han surgido gradualmente a través de los siglos. Estas nacen de un deseo de la Iglesia Católica de profundizar en los diversos momentos de la vida de Cristo. Se comenzó con la fiesta del Domingo y la Pascua, luego se unió Pentecostés y, con el tiempo, otras más.   Los misioneros, al evangelizar, fueron introduciendo las fiestas cristianas tratando de dar un sentido diferente a las fiestas paganas del pueblo en el que se encontraban. La Iglesia tomó de algunas fiestas paganas las formas externas y les dio un contenido nuevo, el verdadero sentido cristiano.</vt:lpstr>
      <vt:lpstr> a) Una finalidad catequética  b) Una finalidad salvífica: en cada momento del año litúrgico se nos otorga la gracia especifica de ese misterio que vivimos:    *La gracia de la esperanza cristiana y la conversión del corazón para el Adviento;   *La gracia del gozo íntimo de la salvación en la Navidad;   *La gracia de la penitencia y la conversión en la Cuaresma;   *El triunfo de Cristo sobre el pecado y la muerte en la Pascua;   *El coraje y la valentía el día de Pentecostés para salir a evangelizar,   *La gracia de la esperanza serena, de la honestidad en la vida de cada día y la  donación al prójimo en el Tiempo Ordinario, etc.   Nos apropiamos los frutos que nos trae aquí y ahora Cristo para nuestra salvación y progreso en la santidad y nos prepara para su venida gloriosa o Parusía.</vt:lpstr>
      <vt:lpstr>El año litúrgico cristiano pasa por tres ciclos, también llamados años A, B y C.  Cada ciclo tiene su propia secuencia de lecturas del Antiguo y Nuevo Testamento en la liturgia de la Iglesia, de modo que la distribución de textos bíblicos a lo largo de tres años brinda a los fieles una visión integral de toda la historia de la salvación.  La Constitución del Sacrosanctum Concilium nos pide: «Dejen que los fieles preparen la mesa de la Palabra de Dios más abundantemente. Dejen que los tesoros de la Biblia se abran más para que dentro de un período de tiempo determinado, las partes más importantes de la Biblia sean leídas a la gente. Sagrada Escritura«.</vt:lpstr>
      <vt:lpstr>Con este fin, el rito romano organiza las lecturas bíblicas de la celebración eucarística que se completarán cada tres años:  En el año «A», la lectura principal (Evangelio) sigue el Evangelio de San Mateo; En el año «B», el Evangelio de San Marcos; En el año «C», el Evangelio de San Lucas.  ¿Y el Evangelio de San Juan? Está reservado para ocasiones especiales, especialmente fiestas grandes y solemnidades, con énfasis en la Semana Santa. </vt:lpstr>
      <vt:lpstr>¿Cómo saber si el ciclo litúrgico actual es A, B o C?  Solo agregue los dígitos del año.  La referencia es el ciclo C, que se aplica a años cuya suma de dígitos es divisible por 3.  Por ejemplo: 2019, 2 + 0 + 1 + 9 = 12. Dado que 12 es divisible por 3, este es un año del ciclo C.  2020, 2+0+2+0=4  o 3+1 o ciclo A  2021, 2+0+2+1=5 o 3+2 o ciclo B  2022, 2+0+2+2=6 que es divisible por 3 – ciclo C</vt:lpstr>
      <vt:lpstr>PERO ATENCIÓN: cada ciclo comienza con su año litúrgico, es decir, desde la primera semana de Adviento.   Esto significa que, litúrgicamente, el ciclo 2020 comienza ya en 2019, el primer domingo de Adviento, que fue el 1 de diciembre de 2019.   No tenemos que esperar hasta el 1 de enero de 2020 para entrar en el ciclo A, ya que el punto de partida no se basa en el año calendario, sino, en el calendario litúrgico de la iglesia.  Para mas información: ¿Qué es el Año Litúrgico? https://es.catholic.net/op/articulos/13799/cat/719/que-es-el-ano-liturgico.html#modal  El año litúrgico, origen y significado http://es.catholic.net/op/articulos/18025/cat/719/el-ano-liturgico-origen-y-significado.html#modal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Varona</dc:creator>
  <cp:lastModifiedBy>Maria Varona</cp:lastModifiedBy>
  <cp:revision>303</cp:revision>
  <dcterms:created xsi:type="dcterms:W3CDTF">2020-07-14T14:58:41Z</dcterms:created>
  <dcterms:modified xsi:type="dcterms:W3CDTF">2022-04-26T14:11:03Z</dcterms:modified>
</cp:coreProperties>
</file>