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7CF6-ACFE-4BCB-98DD-38C9DD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8720D-B60B-490E-8069-E4CB036A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EAB8BC-AAB9-401E-A12F-7B36238CF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4724" y="5829300"/>
            <a:ext cx="942974" cy="94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681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A2B-6974-436D-9B5E-0C780654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E730-F3E7-44CE-8ECE-BB58F20F2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642BA-7978-4526-8897-5B129C4A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BA49-691B-4CC3-A34F-5E108B69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9E90-FEB6-4E91-94D7-A102A05D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C0AB2-3D05-4E19-B40B-CE6F92116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9F074-19C7-422A-9B8A-A58CC240E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1A8B-B028-4A91-A687-51037B6B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8E3-298A-4E7B-B9CF-9B58BAFB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03D5-D067-4AE8-A5D9-A434ADA7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895A-453F-4F6E-9D16-E9D0A887D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926F1-4B78-4A60-B100-A6B283F5A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6864-0947-4D79-8F68-84F86706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A41D0-93AC-4C9F-A944-9BACB5CA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1667-255E-44D0-8661-044BD6C8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C3C2-EB64-495B-BE5F-EC5D0A03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4F98-AD76-49A0-BE3A-B09F4089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FBC4-5699-495F-A041-9319D81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3800-2FA3-4BB4-9983-68CC7860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7D2E-2CAE-46AA-B9AE-9531E821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6C1-9ECA-4F57-B456-89553D96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0C2D-372D-4B3A-A320-ADF650C3A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799D1-B680-49B6-ABC9-CE3248DB3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66D35-17FC-4974-8026-EA1351DC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F92A3-63C6-4E18-A97F-81477C35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42875-FFFF-405E-B5D4-76C4DBDE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C6D0-A5E9-40D5-A808-B0B69C75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34B7D-D1D4-4723-8388-BEB59811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3D60C-1914-4F9D-9E7F-B8A013734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AF629-23FA-4EB7-9CFA-2FFE4B46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DA86-B438-4D4B-BD15-61927FE9D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54767-2178-4A0C-A2F1-D41F9B1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79B61-0243-46BE-82BE-AA045361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D391D-3EB4-4061-B485-12194DDD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21D2-77E0-4A20-A416-95BD1C5D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9C488-BC7C-4512-A872-364EE0F6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DD7E-1AAC-4133-97EA-63746836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FED2-E92D-4D22-858E-CF6181F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6500D6-AB0D-411E-87B1-C2F5046D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4724" y="5829300"/>
            <a:ext cx="942974" cy="94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77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88A0-230A-4401-AB06-ADF7675D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B7CE-6A75-4016-B9AF-A084B7B1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7BA54-7762-4246-B326-895F068D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A5AE6-CCBB-4F0D-81B5-4C00431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55CF-3494-43C2-BB69-DFB34081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CDA63-CC8D-4A3E-B046-9E978909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CA9A-EB33-40FF-92D9-8C240375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D3401-EA45-4242-BB9C-5BFDA958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DA9F2-C940-465F-AE88-9127080F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56D92-1317-45AB-8C1E-EE6E8916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C8203-66E0-40D8-818F-37C5C12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FC358-07D1-4BD9-85F1-77BBF455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8D92A-394B-4D87-819B-40CCED22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2A7C-82E2-4CC2-A9C8-703381476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86FBE4-1CCD-4735-A618-F3D676C185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4724" y="5829300"/>
            <a:ext cx="942974" cy="94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70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-b5lw4gCiok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B4E2-CA00-4D28-B699-C69EE3802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Misterio de Cuaresma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D6A01-BF34-4991-BF3A-7D05D2432B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800" dirty="0">
                <a:effectLst/>
                <a:ea typeface="Times New Roman" panose="02020603050405020304" pitchFamily="18" charset="0"/>
              </a:rPr>
              <a:t>¿Cómo se preparó Jesús para su resurrección?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800" dirty="0">
                <a:ea typeface="Times New Roman" panose="02020603050405020304" pitchFamily="18" charset="0"/>
              </a:rPr>
              <a:t>¿Que hiso Jesús en cuaresma</a:t>
            </a:r>
            <a:r>
              <a:rPr lang="es-419" sz="2800" dirty="0">
                <a:effectLst/>
                <a:ea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1026" name="Picture 2" descr="Image result for mystery">
            <a:extLst>
              <a:ext uri="{FF2B5EF4-FFF2-40B4-BE49-F238E27FC236}">
                <a16:creationId xmlns:a16="http://schemas.microsoft.com/office/drawing/2014/main" id="{935C45AD-3CF0-4291-BC50-87D339C0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8987" cy="25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ystery">
            <a:extLst>
              <a:ext uri="{FF2B5EF4-FFF2-40B4-BE49-F238E27FC236}">
                <a16:creationId xmlns:a16="http://schemas.microsoft.com/office/drawing/2014/main" id="{8EB46B91-B8C5-4D5B-95AB-AC45F33C2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266700"/>
            <a:ext cx="3305175" cy="2667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7679D-712E-4910-A767-24A188488CB7}"/>
              </a:ext>
            </a:extLst>
          </p:cNvPr>
          <p:cNvSpPr txBox="1"/>
          <p:nvPr/>
        </p:nvSpPr>
        <p:spPr>
          <a:xfrm>
            <a:off x="97631" y="6378059"/>
            <a:ext cx="6196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What-did-jesus-do-for-lent.doc from SundaySchoolKids.com</a:t>
            </a:r>
          </a:p>
        </p:txBody>
      </p:sp>
    </p:spTree>
    <p:extLst>
      <p:ext uri="{BB962C8B-B14F-4D97-AF65-F5344CB8AC3E}">
        <p14:creationId xmlns:p14="http://schemas.microsoft.com/office/powerpoint/2010/main" val="155886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0B9779-A5A3-4363-A9B9-1D91DABB9F68}"/>
              </a:ext>
            </a:extLst>
          </p:cNvPr>
          <p:cNvSpPr txBox="1"/>
          <p:nvPr/>
        </p:nvSpPr>
        <p:spPr>
          <a:xfrm>
            <a:off x="1924594" y="322217"/>
            <a:ext cx="427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nline Media 1" title="CONVIÉRTETE (Cuaresma)| Unai Quirós feat. Juan Susarte">
            <a:hlinkClick r:id="" action="ppaction://media"/>
            <a:extLst>
              <a:ext uri="{FF2B5EF4-FFF2-40B4-BE49-F238E27FC236}">
                <a16:creationId xmlns:a16="http://schemas.microsoft.com/office/drawing/2014/main" id="{87EFBCC2-E20A-4402-A5FD-837B53B8E5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075" y="408389"/>
            <a:ext cx="8972218" cy="5069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9892A-5D48-437B-83F3-56FC3B3E3820}"/>
              </a:ext>
            </a:extLst>
          </p:cNvPr>
          <p:cNvSpPr txBox="1"/>
          <p:nvPr/>
        </p:nvSpPr>
        <p:spPr>
          <a:xfrm>
            <a:off x="1275805" y="5951360"/>
            <a:ext cx="7424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CONVIÉRTETE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(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Cuaresma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)| Unai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Quirós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feat. Juan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Susarte</a:t>
            </a:r>
            <a:endParaRPr lang="en-US" b="0" i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AACB-14E6-45E4-ABD5-36C61277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/>
              <a:t>¿Qué es Cuaresma?</a:t>
            </a:r>
          </a:p>
        </p:txBody>
      </p:sp>
      <p:pic>
        <p:nvPicPr>
          <p:cNvPr id="2050" name="Picture 2" descr="Image result for liturgical year for children">
            <a:extLst>
              <a:ext uri="{FF2B5EF4-FFF2-40B4-BE49-F238E27FC236}">
                <a16:creationId xmlns:a16="http://schemas.microsoft.com/office/drawing/2014/main" id="{51F467FE-EBB4-4564-885D-D1850863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4" y="1794800"/>
            <a:ext cx="4467828" cy="44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7AF8A76-ADD2-4D86-B96B-8C3D85FC722A}"/>
              </a:ext>
            </a:extLst>
          </p:cNvPr>
          <p:cNvSpPr/>
          <p:nvPr/>
        </p:nvSpPr>
        <p:spPr>
          <a:xfrm rot="1987321">
            <a:off x="4676595" y="2332362"/>
            <a:ext cx="241327" cy="1878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D177A1-0288-4F54-9D20-F5F2A54B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620" y="1682720"/>
            <a:ext cx="6762626" cy="8053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La Cuaresma es una temporada de 40 días de oración, ayuno y limosna que comienza el Miércoles de Ceniza y termina al atardecer del Jueves Santo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</a:rPr>
              <a:t>.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s-E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08720EF-66F4-403A-AC92-25386C12F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354" y="2765031"/>
            <a:ext cx="6898793" cy="10823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Es un período de preparación para celebrar la Resurrección del Señor en Pascua. Durante la Cuaresma, buscamos al Señor en oración leyendo la Sagrada Escritura; servimos dando limosna; y practicamos el autocontrol mediante el ayuno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83510C7-8F12-4FE4-BE99-53F867CB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780" y="4191387"/>
            <a:ext cx="7025220" cy="8053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Estamos llamados no solo a abstenernos de lujos durante la Cuaresma, sino a una verdadera conversión interior de corazón mientras buscamos seguir la voluntad de Cristo más fielmente.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D265549-FC4E-4CE8-8918-ACDCC782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780" y="5266776"/>
            <a:ext cx="6391837" cy="8053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Recordamos las aguas del bautismo en las que también fuimos bautizados en la muerte de Cristo, morimos al pecado y al mal y comenzamos una nueva vida en Cristo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.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6D67-19B4-450C-9BF3-8AE3D1DA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14834"/>
            <a:ext cx="11846106" cy="1325563"/>
          </a:xfrm>
        </p:spPr>
        <p:txBody>
          <a:bodyPr>
            <a:normAutofit/>
          </a:bodyPr>
          <a:lstStyle/>
          <a:p>
            <a:r>
              <a:rPr lang="es-419" sz="3800" dirty="0"/>
              <a:t>¿Están las palabras Cuaresma y Pascua de resurrección en la biblia?</a:t>
            </a:r>
          </a:p>
        </p:txBody>
      </p:sp>
      <p:pic>
        <p:nvPicPr>
          <p:cNvPr id="3074" name="Picture 2" descr="Image result for Words Lent in the bible">
            <a:extLst>
              <a:ext uri="{FF2B5EF4-FFF2-40B4-BE49-F238E27FC236}">
                <a16:creationId xmlns:a16="http://schemas.microsoft.com/office/drawing/2014/main" id="{83AAD4C0-1605-445C-9712-1F92B8D67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3"/>
          <a:stretch/>
        </p:blipFill>
        <p:spPr bwMode="auto">
          <a:xfrm>
            <a:off x="381000" y="1540397"/>
            <a:ext cx="3810000" cy="4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rd easter">
            <a:extLst>
              <a:ext uri="{FF2B5EF4-FFF2-40B4-BE49-F238E27FC236}">
                <a16:creationId xmlns:a16="http://schemas.microsoft.com/office/drawing/2014/main" id="{1927188E-E1F5-4690-81E3-0C798724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45" y="4223539"/>
            <a:ext cx="5967413" cy="18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3893690-2203-450A-B464-07A46BE7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13" y="1925292"/>
            <a:ext cx="7443187" cy="19133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Ni las palabras Cuaresma ni Pascua de resurrección eran palabras conocidas en la época de Jesús. ¡Ni las palabras, Cuaresma o Pascua de resurrección aparecen en ninguna parte de la Biblia! Los cristianos adoptamos esas palabras así como los nombres de los días especiales del Viernes Santo (muerte) y Jueves Santo (Última Cena).</a:t>
            </a:r>
            <a:r>
              <a:rPr kumimoji="0" lang="es-ES" alt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ood Friday">
            <a:extLst>
              <a:ext uri="{FF2B5EF4-FFF2-40B4-BE49-F238E27FC236}">
                <a16:creationId xmlns:a16="http://schemas.microsoft.com/office/drawing/2014/main" id="{AC4259EF-CB81-49CF-8DC5-14B9C0A9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91" y="2389848"/>
            <a:ext cx="4824804" cy="25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ster sunday">
            <a:extLst>
              <a:ext uri="{FF2B5EF4-FFF2-40B4-BE49-F238E27FC236}">
                <a16:creationId xmlns:a16="http://schemas.microsoft.com/office/drawing/2014/main" id="{9E1DD61C-719B-413E-B526-F7F0A50B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35" y="1515289"/>
            <a:ext cx="2685433" cy="4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38598C-E38A-4F9D-83C3-BF886ED164F0}"/>
              </a:ext>
            </a:extLst>
          </p:cNvPr>
          <p:cNvSpPr txBox="1"/>
          <p:nvPr/>
        </p:nvSpPr>
        <p:spPr>
          <a:xfrm>
            <a:off x="1185091" y="1884516"/>
            <a:ext cx="6191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dirty="0">
                <a:solidFill>
                  <a:schemeClr val="bg1"/>
                </a:solidFill>
                <a:latin typeface="Comic Sans MS" panose="030F0702030302020204" pitchFamily="66" charset="0"/>
              </a:rPr>
              <a:t>Vamos a descifrar ese misterio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46047-F323-4BF0-8265-8D628F644FBD}"/>
              </a:ext>
            </a:extLst>
          </p:cNvPr>
          <p:cNvSpPr txBox="1"/>
          <p:nvPr/>
        </p:nvSpPr>
        <p:spPr>
          <a:xfrm>
            <a:off x="605246" y="5524640"/>
            <a:ext cx="6191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 lo mismo que preguntar, “¿Cómo se preparó Jesús para su propia muerte y resurrección?”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B780C3-F413-4C30-AD2C-F06D885C9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40562"/>
            <a:ext cx="11503796" cy="11746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600" b="0" i="0" u="none" strike="noStrike" cap="none" normalizeH="0" baseline="0" dirty="0">
                <a:ln>
                  <a:noFill/>
                </a:ln>
                <a:effectLst/>
              </a:rPr>
              <a:t>Sabiendo lo que sabemos ahora, y sustituyendo nuestras palabras por lo que sucedió entonces, ¿Cómo se preparó Jesús para el Viernes Santo y la Pascua de Resurrección? </a:t>
            </a:r>
          </a:p>
        </p:txBody>
      </p:sp>
    </p:spTree>
    <p:extLst>
      <p:ext uri="{BB962C8B-B14F-4D97-AF65-F5344CB8AC3E}">
        <p14:creationId xmlns:p14="http://schemas.microsoft.com/office/powerpoint/2010/main" val="5090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iguiendo la pista">
            <a:extLst>
              <a:ext uri="{FF2B5EF4-FFF2-40B4-BE49-F238E27FC236}">
                <a16:creationId xmlns:a16="http://schemas.microsoft.com/office/drawing/2014/main" id="{C4792399-1B86-4744-A4AC-2FBC7B07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92" y="943560"/>
            <a:ext cx="1875336" cy="1872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77125-6A76-47B0-957B-7E8BB4F2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" y="495754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effectLst/>
                <a:ea typeface="Times New Roman" panose="02020603050405020304" pitchFamily="18" charset="0"/>
              </a:rPr>
              <a:t>El </a:t>
            </a:r>
            <a:r>
              <a:rPr lang="en-US" sz="6000" b="1" dirty="0" err="1">
                <a:effectLst/>
                <a:ea typeface="Times New Roman" panose="02020603050405020304" pitchFamily="18" charset="0"/>
              </a:rPr>
              <a:t>misterio</a:t>
            </a:r>
            <a:r>
              <a:rPr lang="en-US" sz="6000" b="1" dirty="0">
                <a:effectLst/>
                <a:ea typeface="Times New Roman" panose="02020603050405020304" pitchFamily="18" charset="0"/>
              </a:rPr>
              <a:t> para resolver:</a:t>
            </a:r>
            <a:br>
              <a:rPr lang="en-US" sz="6000" dirty="0">
                <a:effectLst/>
                <a:ea typeface="Times New Roman" panose="02020603050405020304" pitchFamily="18" charset="0"/>
              </a:rPr>
            </a:b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2F15F-F1F2-4F49-9FF0-CA3614A23DD1}"/>
              </a:ext>
            </a:extLst>
          </p:cNvPr>
          <p:cNvSpPr txBox="1"/>
          <p:nvPr/>
        </p:nvSpPr>
        <p:spPr>
          <a:xfrm>
            <a:off x="804453" y="2117559"/>
            <a:ext cx="6191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1.  </a:t>
            </a:r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¿Quién sabia que Jesús iba a ser crucificado? 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86DBF-E417-4D4C-9558-A522985F52E1}"/>
              </a:ext>
            </a:extLst>
          </p:cNvPr>
          <p:cNvSpPr txBox="1"/>
          <p:nvPr/>
        </p:nvSpPr>
        <p:spPr>
          <a:xfrm>
            <a:off x="804453" y="3520868"/>
            <a:ext cx="10820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marR="0" indent="-33972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3.  ¿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Estaban los apóstoles (discípulos) preparados de alguna manera para lo que sucedería a Jesús y a ellos</a:t>
            </a: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?</a:t>
            </a:r>
            <a:endParaRPr lang="en-US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A29A0-1E40-4561-80A6-166AE0013B34}"/>
              </a:ext>
            </a:extLst>
          </p:cNvPr>
          <p:cNvSpPr txBox="1"/>
          <p:nvPr/>
        </p:nvSpPr>
        <p:spPr>
          <a:xfrm>
            <a:off x="804453" y="4200041"/>
            <a:ext cx="9940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marR="0" indent="-33972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4.  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¿Cómo fueron preparados (los apóstoles</a:t>
            </a:r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) para lo que les esperaba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? ¿Qué les dijo Jesús que había que hacer?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63045-51B8-4CB7-9330-B095B5306497}"/>
              </a:ext>
            </a:extLst>
          </p:cNvPr>
          <p:cNvSpPr txBox="1"/>
          <p:nvPr/>
        </p:nvSpPr>
        <p:spPr>
          <a:xfrm>
            <a:off x="804453" y="4999136"/>
            <a:ext cx="8904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5.  </a:t>
            </a:r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¿Cómo se prepare Jesús para su muerte y su resurrección?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E01-0B52-4B80-BF6C-F766DCE36AA4}"/>
              </a:ext>
            </a:extLst>
          </p:cNvPr>
          <p:cNvSpPr txBox="1"/>
          <p:nvPr/>
        </p:nvSpPr>
        <p:spPr>
          <a:xfrm>
            <a:off x="804453" y="2733512"/>
            <a:ext cx="10269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marR="0" indent="-33972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2.  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¿Deberían los apóstoles (discípulos) haberse sorprendido de lo que sucedió el primer Viernes Santo y el primer Domingo de resurrección? 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Image result for siguiendo la pista">
            <a:extLst>
              <a:ext uri="{FF2B5EF4-FFF2-40B4-BE49-F238E27FC236}">
                <a16:creationId xmlns:a16="http://schemas.microsoft.com/office/drawing/2014/main" id="{DB47C91D-C539-42DF-8C8F-53E40069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96" y="5521233"/>
            <a:ext cx="8539844" cy="12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44B76B59-06CE-499C-A6FF-784058825542}"/>
              </a:ext>
            </a:extLst>
          </p:cNvPr>
          <p:cNvSpPr txBox="1"/>
          <p:nvPr/>
        </p:nvSpPr>
        <p:spPr>
          <a:xfrm>
            <a:off x="8510424" y="5578310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BF74EC-76B2-412E-963E-0139287152A9}"/>
              </a:ext>
            </a:extLst>
          </p:cNvPr>
          <p:cNvSpPr txBox="1"/>
          <p:nvPr/>
        </p:nvSpPr>
        <p:spPr>
          <a:xfrm>
            <a:off x="8510174" y="4253923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ACB48A-52B3-42A1-9520-76938A31CEEC}"/>
              </a:ext>
            </a:extLst>
          </p:cNvPr>
          <p:cNvSpPr txBox="1"/>
          <p:nvPr/>
        </p:nvSpPr>
        <p:spPr>
          <a:xfrm>
            <a:off x="8487897" y="2957037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032219-ECE1-4E39-A7ED-DE7C806ABE0E}"/>
              </a:ext>
            </a:extLst>
          </p:cNvPr>
          <p:cNvSpPr txBox="1"/>
          <p:nvPr/>
        </p:nvSpPr>
        <p:spPr>
          <a:xfrm>
            <a:off x="8487897" y="1631474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7008B9-6F67-48C8-A213-948A3151C993}"/>
              </a:ext>
            </a:extLst>
          </p:cNvPr>
          <p:cNvSpPr txBox="1"/>
          <p:nvPr/>
        </p:nvSpPr>
        <p:spPr>
          <a:xfrm>
            <a:off x="4749105" y="5550042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448227-1878-45B6-BB3A-EC5985377F8E}"/>
              </a:ext>
            </a:extLst>
          </p:cNvPr>
          <p:cNvSpPr txBox="1"/>
          <p:nvPr/>
        </p:nvSpPr>
        <p:spPr>
          <a:xfrm>
            <a:off x="4747819" y="4249935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BF15F1-8D51-4F0E-8C70-9714876642F2}"/>
              </a:ext>
            </a:extLst>
          </p:cNvPr>
          <p:cNvSpPr txBox="1"/>
          <p:nvPr/>
        </p:nvSpPr>
        <p:spPr>
          <a:xfrm>
            <a:off x="4754561" y="2944736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BF419B-F522-4092-AFE0-AF2DF7771B1E}"/>
              </a:ext>
            </a:extLst>
          </p:cNvPr>
          <p:cNvSpPr txBox="1"/>
          <p:nvPr/>
        </p:nvSpPr>
        <p:spPr>
          <a:xfrm>
            <a:off x="4754562" y="1631475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A1DF0A-081D-48CA-B125-8685DB3FE40B}"/>
              </a:ext>
            </a:extLst>
          </p:cNvPr>
          <p:cNvSpPr txBox="1"/>
          <p:nvPr/>
        </p:nvSpPr>
        <p:spPr>
          <a:xfrm>
            <a:off x="1155239" y="5513002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72E08B-EDC7-45B1-AC31-28D88BE419F8}"/>
              </a:ext>
            </a:extLst>
          </p:cNvPr>
          <p:cNvSpPr txBox="1"/>
          <p:nvPr/>
        </p:nvSpPr>
        <p:spPr>
          <a:xfrm>
            <a:off x="1138312" y="4247713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6885B-78D2-42CA-9289-223861AA679A}"/>
              </a:ext>
            </a:extLst>
          </p:cNvPr>
          <p:cNvSpPr txBox="1"/>
          <p:nvPr/>
        </p:nvSpPr>
        <p:spPr>
          <a:xfrm>
            <a:off x="1171503" y="2987271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A8CC0-ACEF-4719-93D2-0E1CE3EB9B82}"/>
              </a:ext>
            </a:extLst>
          </p:cNvPr>
          <p:cNvSpPr txBox="1"/>
          <p:nvPr/>
        </p:nvSpPr>
        <p:spPr>
          <a:xfrm>
            <a:off x="1156696" y="1713763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618EB-660F-4A32-9480-8746782D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Vamos a distribuir las pistas: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450A7-1746-4A57-9B06-19CA5809E71E}"/>
              </a:ext>
            </a:extLst>
          </p:cNvPr>
          <p:cNvSpPr txBox="1"/>
          <p:nvPr/>
        </p:nvSpPr>
        <p:spPr>
          <a:xfrm>
            <a:off x="1920750" y="1824308"/>
            <a:ext cx="1359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26:51-52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F6840-7BCB-493B-B4A9-41F96F24A1E6}"/>
              </a:ext>
            </a:extLst>
          </p:cNvPr>
          <p:cNvSpPr txBox="1"/>
          <p:nvPr/>
        </p:nvSpPr>
        <p:spPr>
          <a:xfrm>
            <a:off x="1525360" y="3006726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21:10-13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DA51BF-5D70-424D-AF34-80E614931755}"/>
              </a:ext>
            </a:extLst>
          </p:cNvPr>
          <p:cNvSpPr txBox="1"/>
          <p:nvPr/>
        </p:nvSpPr>
        <p:spPr>
          <a:xfrm>
            <a:off x="1590674" y="4249935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Juan 16:5-7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A660FE-7473-47F4-8FA4-70722ACA6049}"/>
              </a:ext>
            </a:extLst>
          </p:cNvPr>
          <p:cNvSpPr txBox="1"/>
          <p:nvPr/>
        </p:nvSpPr>
        <p:spPr>
          <a:xfrm>
            <a:off x="1590673" y="5548532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16:18-21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DC618C-E9F2-4F6E-9ED2-A1BC391F6A44}"/>
              </a:ext>
            </a:extLst>
          </p:cNvPr>
          <p:cNvSpPr txBox="1"/>
          <p:nvPr/>
        </p:nvSpPr>
        <p:spPr>
          <a:xfrm>
            <a:off x="5328957" y="1745753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18:18-20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126C27-5B84-4D50-A64B-F91A5C15D7A3}"/>
              </a:ext>
            </a:extLst>
          </p:cNvPr>
          <p:cNvSpPr txBox="1"/>
          <p:nvPr/>
        </p:nvSpPr>
        <p:spPr>
          <a:xfrm>
            <a:off x="5242031" y="3042697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28:17-20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157BF2-31A8-473C-8D5A-E95645D1A6C4}"/>
              </a:ext>
            </a:extLst>
          </p:cNvPr>
          <p:cNvSpPr txBox="1"/>
          <p:nvPr/>
        </p:nvSpPr>
        <p:spPr>
          <a:xfrm>
            <a:off x="5314133" y="4271435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17:22-23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386AC2-766B-4FCF-A4D3-B1498107CB57}"/>
              </a:ext>
            </a:extLst>
          </p:cNvPr>
          <p:cNvSpPr txBox="1"/>
          <p:nvPr/>
        </p:nvSpPr>
        <p:spPr>
          <a:xfrm>
            <a:off x="5328955" y="5658842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26:20-23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0C08C7-BF15-455F-87D7-739D3340BD23}"/>
              </a:ext>
            </a:extLst>
          </p:cNvPr>
          <p:cNvSpPr txBox="1"/>
          <p:nvPr/>
        </p:nvSpPr>
        <p:spPr>
          <a:xfrm>
            <a:off x="8973492" y="1758574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12:40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30A00-5026-4F7A-90C5-1D995769B8DA}"/>
              </a:ext>
            </a:extLst>
          </p:cNvPr>
          <p:cNvSpPr txBox="1"/>
          <p:nvPr/>
        </p:nvSpPr>
        <p:spPr>
          <a:xfrm>
            <a:off x="9040205" y="3108622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26:31-32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B07FA-0D8D-471E-BC81-794D9EDD3FF7}"/>
              </a:ext>
            </a:extLst>
          </p:cNvPr>
          <p:cNvSpPr txBox="1"/>
          <p:nvPr/>
        </p:nvSpPr>
        <p:spPr>
          <a:xfrm>
            <a:off x="9062232" y="4318418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Juan 12:12-16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3FCF30-B60C-402B-8A72-E582930FF5AC}"/>
              </a:ext>
            </a:extLst>
          </p:cNvPr>
          <p:cNvSpPr txBox="1"/>
          <p:nvPr/>
        </p:nvSpPr>
        <p:spPr>
          <a:xfrm>
            <a:off x="9062232" y="5655638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26:36-38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6C701-1734-4769-A892-C80610B79769}"/>
              </a:ext>
            </a:extLst>
          </p:cNvPr>
          <p:cNvSpPr txBox="1"/>
          <p:nvPr/>
        </p:nvSpPr>
        <p:spPr>
          <a:xfrm rot="21401277">
            <a:off x="2447886" y="6143257"/>
            <a:ext cx="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09A8F6-F365-441A-B5C6-81E3CF9BACBB}"/>
              </a:ext>
            </a:extLst>
          </p:cNvPr>
          <p:cNvSpPr txBox="1"/>
          <p:nvPr/>
        </p:nvSpPr>
        <p:spPr>
          <a:xfrm rot="21401277">
            <a:off x="2325356" y="3649764"/>
            <a:ext cx="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E9571-5B50-44EC-98F0-9B10892C0898}"/>
              </a:ext>
            </a:extLst>
          </p:cNvPr>
          <p:cNvSpPr txBox="1"/>
          <p:nvPr/>
        </p:nvSpPr>
        <p:spPr>
          <a:xfrm rot="21401277">
            <a:off x="2315491" y="4899967"/>
            <a:ext cx="26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D9AEE6-B180-4E10-B518-37B2EC3AEA3C}"/>
              </a:ext>
            </a:extLst>
          </p:cNvPr>
          <p:cNvSpPr txBox="1"/>
          <p:nvPr/>
        </p:nvSpPr>
        <p:spPr>
          <a:xfrm rot="21401277">
            <a:off x="2368768" y="2470338"/>
            <a:ext cx="2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B1B94A-833C-4CCD-BDD7-C2DD20179BFB}"/>
              </a:ext>
            </a:extLst>
          </p:cNvPr>
          <p:cNvSpPr txBox="1"/>
          <p:nvPr/>
        </p:nvSpPr>
        <p:spPr>
          <a:xfrm rot="21401277">
            <a:off x="5844101" y="2346508"/>
            <a:ext cx="2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A8E4B8-410A-4FB6-8777-A8FAD86035C0}"/>
              </a:ext>
            </a:extLst>
          </p:cNvPr>
          <p:cNvSpPr txBox="1"/>
          <p:nvPr/>
        </p:nvSpPr>
        <p:spPr>
          <a:xfrm rot="21401277">
            <a:off x="5866509" y="3758032"/>
            <a:ext cx="2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FAC6F-02CA-42D9-991C-3283A899AC5E}"/>
              </a:ext>
            </a:extLst>
          </p:cNvPr>
          <p:cNvSpPr txBox="1"/>
          <p:nvPr/>
        </p:nvSpPr>
        <p:spPr>
          <a:xfrm rot="21401277">
            <a:off x="5931025" y="4906380"/>
            <a:ext cx="2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0C58C-2EC7-4A6C-A257-9C30A1CD6B47}"/>
              </a:ext>
            </a:extLst>
          </p:cNvPr>
          <p:cNvSpPr txBox="1"/>
          <p:nvPr/>
        </p:nvSpPr>
        <p:spPr>
          <a:xfrm rot="21401277">
            <a:off x="5889320" y="6204121"/>
            <a:ext cx="189560" cy="38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EDC7DE-04FB-4725-B988-D2A4DB911331}"/>
              </a:ext>
            </a:extLst>
          </p:cNvPr>
          <p:cNvSpPr txBox="1"/>
          <p:nvPr/>
        </p:nvSpPr>
        <p:spPr>
          <a:xfrm rot="21401277">
            <a:off x="9575562" y="2343004"/>
            <a:ext cx="2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390942-45C9-42E7-A9E6-1BB02E9FBF4B}"/>
              </a:ext>
            </a:extLst>
          </p:cNvPr>
          <p:cNvSpPr txBox="1"/>
          <p:nvPr/>
        </p:nvSpPr>
        <p:spPr>
          <a:xfrm>
            <a:off x="9571703" y="3729904"/>
            <a:ext cx="4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E4D66-15A9-4A12-A24D-C8A07882671A}"/>
              </a:ext>
            </a:extLst>
          </p:cNvPr>
          <p:cNvSpPr txBox="1"/>
          <p:nvPr/>
        </p:nvSpPr>
        <p:spPr>
          <a:xfrm>
            <a:off x="9468215" y="4982548"/>
            <a:ext cx="4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816B43-B0D1-4E22-B244-FFD5F3D5BAB5}"/>
              </a:ext>
            </a:extLst>
          </p:cNvPr>
          <p:cNvSpPr txBox="1"/>
          <p:nvPr/>
        </p:nvSpPr>
        <p:spPr>
          <a:xfrm>
            <a:off x="9555409" y="6240225"/>
            <a:ext cx="4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A3C04CE-488B-4C30-A494-28521EA836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951" y="1993808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5C5C276-7B09-4B97-BD39-D58B15F2363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472" y="3277358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5E8D5FB-617F-4365-865D-CAE82ECC6F5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41" y="4504452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DD0F09F-A478-4EF2-A4BD-7C33B58BD10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600" y="5766576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CC47D8B-A919-485D-BCD0-1763B4FA87C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140" y="2023733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999AD47-350D-4F77-85E7-09D9A9E240C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746" y="3287083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47590C5-53F8-4437-A47D-8984FFB7255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5187" y="4577350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4907705-361D-4DCB-84EB-7A264E1299E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558" y="5899491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0014B98-460D-4C80-8BCA-888CEC40B44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8844" y="1988527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841106A-734A-4EBB-B8EA-B6C167F5299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413" y="3287083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9483E1E-E861-4975-B192-D99F84B3CC0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6817" y="4600853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6C72A2-2D3C-435B-9FCF-90A2AE8008B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134" y="5938804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1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CFB3CD2A-7EF0-4EF0-A150-49A6EF495072}"/>
              </a:ext>
            </a:extLst>
          </p:cNvPr>
          <p:cNvSpPr txBox="1"/>
          <p:nvPr/>
        </p:nvSpPr>
        <p:spPr>
          <a:xfrm>
            <a:off x="8623402" y="5569794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CDBEA-5B21-4408-AA2B-D62D517F163C}"/>
              </a:ext>
            </a:extLst>
          </p:cNvPr>
          <p:cNvSpPr txBox="1"/>
          <p:nvPr/>
        </p:nvSpPr>
        <p:spPr>
          <a:xfrm>
            <a:off x="6245964" y="4220126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092B73-D9D8-452A-AEC9-BFB1BDF1B533}"/>
              </a:ext>
            </a:extLst>
          </p:cNvPr>
          <p:cNvSpPr txBox="1"/>
          <p:nvPr/>
        </p:nvSpPr>
        <p:spPr>
          <a:xfrm>
            <a:off x="3848241" y="2824407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77CC51-701E-4351-923E-FE7C2BBFB5E3}"/>
              </a:ext>
            </a:extLst>
          </p:cNvPr>
          <p:cNvSpPr txBox="1"/>
          <p:nvPr/>
        </p:nvSpPr>
        <p:spPr>
          <a:xfrm>
            <a:off x="1116616" y="1633194"/>
            <a:ext cx="2247759" cy="1165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618EB-660F-4A32-9480-8746782D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distribute the clues: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D62B5D-6857-4B89-83B3-78871B1BC3D7}"/>
              </a:ext>
            </a:extLst>
          </p:cNvPr>
          <p:cNvSpPr txBox="1"/>
          <p:nvPr/>
        </p:nvSpPr>
        <p:spPr>
          <a:xfrm>
            <a:off x="7278280" y="4342803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26:1-2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E5DE65-5A73-4ACF-AFDE-BE76F00895DA}"/>
              </a:ext>
            </a:extLst>
          </p:cNvPr>
          <p:cNvSpPr txBox="1"/>
          <p:nvPr/>
        </p:nvSpPr>
        <p:spPr>
          <a:xfrm>
            <a:off x="4972120" y="2920831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Juan 8:20-21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764D14-13EF-4FEF-98A4-11580FE10738}"/>
              </a:ext>
            </a:extLst>
          </p:cNvPr>
          <p:cNvSpPr txBox="1"/>
          <p:nvPr/>
        </p:nvSpPr>
        <p:spPr>
          <a:xfrm>
            <a:off x="9640985" y="5671596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Juan 10:11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D9B8E3-6214-4D2C-9ACF-693AC652BCA9}"/>
              </a:ext>
            </a:extLst>
          </p:cNvPr>
          <p:cNvSpPr txBox="1"/>
          <p:nvPr/>
        </p:nvSpPr>
        <p:spPr>
          <a:xfrm>
            <a:off x="2015558" y="2372037"/>
            <a:ext cx="4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498465-ACA3-451D-8FB2-4AF9E644F4E6}"/>
              </a:ext>
            </a:extLst>
          </p:cNvPr>
          <p:cNvSpPr txBox="1"/>
          <p:nvPr/>
        </p:nvSpPr>
        <p:spPr>
          <a:xfrm>
            <a:off x="5298689" y="3444727"/>
            <a:ext cx="4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4D4B39-66A4-4DE8-9767-489CB4393854}"/>
              </a:ext>
            </a:extLst>
          </p:cNvPr>
          <p:cNvSpPr txBox="1"/>
          <p:nvPr/>
        </p:nvSpPr>
        <p:spPr>
          <a:xfrm>
            <a:off x="7654460" y="4833548"/>
            <a:ext cx="4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09FC32-7F1A-4B73-B606-40D9E27A2AC9}"/>
              </a:ext>
            </a:extLst>
          </p:cNvPr>
          <p:cNvSpPr txBox="1"/>
          <p:nvPr/>
        </p:nvSpPr>
        <p:spPr>
          <a:xfrm>
            <a:off x="9993433" y="6308209"/>
            <a:ext cx="4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E77510-A186-41B3-A3B2-FAE357881DBA}"/>
              </a:ext>
            </a:extLst>
          </p:cNvPr>
          <p:cNvSpPr txBox="1"/>
          <p:nvPr/>
        </p:nvSpPr>
        <p:spPr>
          <a:xfrm>
            <a:off x="1694313" y="1812814"/>
            <a:ext cx="16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Mateo 26:17-19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376554-6DA0-4B65-AE2F-EB3EC6FBB1A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8806" y="5825485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EA67AF7-4162-45D9-8C78-2215D2E579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1505" y="4595244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A7CD351-2035-469A-92F4-E32D29D3229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793" y="3074719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8401A32-295F-4415-A2ED-67404145C71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880" y="2006961"/>
            <a:ext cx="866775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80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7EE1-A4FD-4554-B120-F20D80BE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Categories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CC31FF4-3292-405D-AD68-7BDAFE5C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46732"/>
              </p:ext>
            </p:extLst>
          </p:nvPr>
        </p:nvGraphicFramePr>
        <p:xfrm>
          <a:off x="441063" y="548642"/>
          <a:ext cx="10811436" cy="618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906">
                  <a:extLst>
                    <a:ext uri="{9D8B030D-6E8A-4147-A177-3AD203B41FA5}">
                      <a16:colId xmlns:a16="http://schemas.microsoft.com/office/drawing/2014/main" val="2093674066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1419437274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3452932526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3840975951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3988970057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1159838466"/>
                    </a:ext>
                  </a:extLst>
                </a:gridCol>
              </a:tblGrid>
              <a:tr h="2139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prepare Jesús a sus apóstoles para su muerte?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endParaRPr lang="es-A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noProof="0"/>
                        <a:t>¿Cómo preparó Jesús a sus apóstoles para su propia resurrección?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endParaRPr lang="es-A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noProof="0"/>
                        <a:t>¿Cómo prepare Jesús a sus apóstoles para la traición que uno de ellos le haría</a:t>
                      </a:r>
                    </a:p>
                    <a:p>
                      <a:pPr algn="ctr"/>
                      <a:r>
                        <a:rPr lang="es-AR" noProof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prepare Jesús a sus apóstoles para lo  que serian sus deberes y responsabilidades cuando El se fuera al cielo?</a:t>
                      </a:r>
                    </a:p>
                    <a:p>
                      <a:pPr algn="ctr"/>
                      <a:r>
                        <a:rPr lang="es-AR" sz="1600" b="1" kern="1200" noProof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</a:t>
                      </a:r>
                      <a:endParaRPr lang="es-A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se prepare Jesús para su propio sufrimiento y muerte?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</a:p>
                    <a:p>
                      <a:endParaRPr lang="es-A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 tipo de preparación o información adicional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(F)</a:t>
                      </a:r>
                    </a:p>
                    <a:p>
                      <a:endParaRPr lang="es-A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68775"/>
                  </a:ext>
                </a:extLst>
              </a:tr>
              <a:tr h="1298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21249"/>
                  </a:ext>
                </a:extLst>
              </a:tr>
              <a:tr h="1298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507726"/>
                  </a:ext>
                </a:extLst>
              </a:tr>
              <a:tr h="1298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544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3D416A-390B-428C-8B07-AD0FD18B2EA4}"/>
              </a:ext>
            </a:extLst>
          </p:cNvPr>
          <p:cNvSpPr txBox="1"/>
          <p:nvPr/>
        </p:nvSpPr>
        <p:spPr>
          <a:xfrm>
            <a:off x="339761" y="71032"/>
            <a:ext cx="10912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Lenten Mystery - What did Jesus do for Lent? How Did Jesus Prepare for Easter?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0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iguiendo la pista">
            <a:extLst>
              <a:ext uri="{FF2B5EF4-FFF2-40B4-BE49-F238E27FC236}">
                <a16:creationId xmlns:a16="http://schemas.microsoft.com/office/drawing/2014/main" id="{C4792399-1B86-4744-A4AC-2FBC7B07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92" y="943560"/>
            <a:ext cx="1875336" cy="1872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77125-6A76-47B0-957B-7E8BB4F2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" y="495754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ea typeface="Times New Roman" panose="02020603050405020304" pitchFamily="18" charset="0"/>
              </a:rPr>
              <a:t>Basado</a:t>
            </a:r>
            <a:r>
              <a:rPr lang="en-US" sz="6000" b="1" dirty="0"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ea typeface="Times New Roman" panose="02020603050405020304" pitchFamily="18" charset="0"/>
              </a:rPr>
              <a:t>en</a:t>
            </a:r>
            <a:r>
              <a:rPr lang="en-US" sz="6000" b="1" dirty="0">
                <a:ea typeface="Times New Roman" panose="02020603050405020304" pitchFamily="18" charset="0"/>
              </a:rPr>
              <a:t> las </a:t>
            </a:r>
            <a:r>
              <a:rPr lang="en-US" sz="6000" b="1" dirty="0" err="1">
                <a:ea typeface="Times New Roman" panose="02020603050405020304" pitchFamily="18" charset="0"/>
              </a:rPr>
              <a:t>pistas</a:t>
            </a:r>
            <a:r>
              <a:rPr lang="en-US" sz="6000" b="1" dirty="0">
                <a:effectLst/>
                <a:ea typeface="Times New Roman" panose="02020603050405020304" pitchFamily="18" charset="0"/>
              </a:rPr>
              <a:t>:</a:t>
            </a:r>
            <a:br>
              <a:rPr lang="en-US" sz="6000" dirty="0">
                <a:effectLst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ea typeface="Times New Roman" panose="02020603050405020304" pitchFamily="18" charset="0"/>
              </a:rPr>
              <a:t>Veremos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hemos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descubierto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el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Misterio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2F15F-F1F2-4F49-9FF0-CA3614A23DD1}"/>
              </a:ext>
            </a:extLst>
          </p:cNvPr>
          <p:cNvSpPr txBox="1"/>
          <p:nvPr/>
        </p:nvSpPr>
        <p:spPr>
          <a:xfrm>
            <a:off x="804453" y="2117559"/>
            <a:ext cx="6191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1.  </a:t>
            </a:r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¿Quién sabia que Jesús iba a ser crucificado? 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86DBF-E417-4D4C-9558-A522985F52E1}"/>
              </a:ext>
            </a:extLst>
          </p:cNvPr>
          <p:cNvSpPr txBox="1"/>
          <p:nvPr/>
        </p:nvSpPr>
        <p:spPr>
          <a:xfrm>
            <a:off x="804453" y="3520868"/>
            <a:ext cx="10820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marR="0" indent="-33972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3.  ¿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Estaban los apóstoles (discípulos) preparados de alguna manera para lo que sucedería a Jesús y a ellos</a:t>
            </a: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? </a:t>
            </a:r>
            <a:endParaRPr lang="en-US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A29A0-1E40-4561-80A6-166AE0013B34}"/>
              </a:ext>
            </a:extLst>
          </p:cNvPr>
          <p:cNvSpPr txBox="1"/>
          <p:nvPr/>
        </p:nvSpPr>
        <p:spPr>
          <a:xfrm>
            <a:off x="804453" y="4200041"/>
            <a:ext cx="9940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marR="0" indent="-33972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4.  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¿Cómo fueron preparados (los apóstoles</a:t>
            </a:r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) para lo que les esperaba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? ¿Qué les dijo Jesús que había que hacer?  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63045-51B8-4CB7-9330-B095B5306497}"/>
              </a:ext>
            </a:extLst>
          </p:cNvPr>
          <p:cNvSpPr txBox="1"/>
          <p:nvPr/>
        </p:nvSpPr>
        <p:spPr>
          <a:xfrm>
            <a:off x="804453" y="4999136"/>
            <a:ext cx="8904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5.  </a:t>
            </a:r>
            <a:r>
              <a:rPr lang="es-419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¿Cómo se prepare Jesús para su muerte y su resurrección?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E01-0B52-4B80-BF6C-F766DCE36AA4}"/>
              </a:ext>
            </a:extLst>
          </p:cNvPr>
          <p:cNvSpPr txBox="1"/>
          <p:nvPr/>
        </p:nvSpPr>
        <p:spPr>
          <a:xfrm>
            <a:off x="804453" y="2733512"/>
            <a:ext cx="10269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marR="0" indent="-33972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2.  </a:t>
            </a:r>
            <a:r>
              <a:rPr lang="es-419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¿Deberían los apóstoles (discípulos) haberse sorprendido de lo que sucedió el primer Viernes Santo y el primer Domingo de resurrección? </a:t>
            </a:r>
            <a:endParaRPr lang="es-419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Image result for siguiendo la pista">
            <a:extLst>
              <a:ext uri="{FF2B5EF4-FFF2-40B4-BE49-F238E27FC236}">
                <a16:creationId xmlns:a16="http://schemas.microsoft.com/office/drawing/2014/main" id="{DB47C91D-C539-42DF-8C8F-53E40069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96" y="5521233"/>
            <a:ext cx="8539844" cy="12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5F2FF0-4386-4390-9B25-427F877D4A41}"/>
              </a:ext>
            </a:extLst>
          </p:cNvPr>
          <p:cNvSpPr txBox="1"/>
          <p:nvPr/>
        </p:nvSpPr>
        <p:spPr>
          <a:xfrm>
            <a:off x="6284322" y="2103132"/>
            <a:ext cx="298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Jesus </a:t>
            </a:r>
            <a:r>
              <a:rPr lang="en-US" dirty="0" err="1">
                <a:solidFill>
                  <a:srgbClr val="FFFF00"/>
                </a:solidFill>
              </a:rPr>
              <a:t>mismo</a:t>
            </a:r>
            <a:r>
              <a:rPr lang="en-US" dirty="0">
                <a:solidFill>
                  <a:srgbClr val="FFFF00"/>
                </a:solidFill>
              </a:rPr>
              <a:t> y los </a:t>
            </a:r>
            <a:r>
              <a:rPr lang="en-US" dirty="0" err="1">
                <a:solidFill>
                  <a:srgbClr val="FFFF00"/>
                </a:solidFill>
              </a:rPr>
              <a:t>apóstoles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CD69A-6A92-4BF8-AABB-6D062896AE3B}"/>
              </a:ext>
            </a:extLst>
          </p:cNvPr>
          <p:cNvSpPr txBox="1"/>
          <p:nvPr/>
        </p:nvSpPr>
        <p:spPr>
          <a:xfrm>
            <a:off x="8552641" y="30269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6AA5A3-FCE6-4AD9-8A48-AFC03B70D561}"/>
              </a:ext>
            </a:extLst>
          </p:cNvPr>
          <p:cNvSpPr txBox="1"/>
          <p:nvPr/>
        </p:nvSpPr>
        <p:spPr>
          <a:xfrm>
            <a:off x="2288474" y="37978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3477E-279E-48D0-8E85-F8D67ACA749A}"/>
              </a:ext>
            </a:extLst>
          </p:cNvPr>
          <p:cNvSpPr txBox="1"/>
          <p:nvPr/>
        </p:nvSpPr>
        <p:spPr>
          <a:xfrm>
            <a:off x="3648891" y="4509882"/>
            <a:ext cx="397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Recen</a:t>
            </a:r>
            <a:r>
              <a:rPr lang="en-US" dirty="0">
                <a:solidFill>
                  <a:srgbClr val="FFFF00"/>
                </a:solidFill>
              </a:rPr>
              <a:t> y </a:t>
            </a:r>
            <a:r>
              <a:rPr lang="en-US" dirty="0" err="1">
                <a:solidFill>
                  <a:srgbClr val="FFFF00"/>
                </a:solidFill>
              </a:rPr>
              <a:t>obedezcan</a:t>
            </a:r>
            <a:r>
              <a:rPr lang="en-US" dirty="0">
                <a:solidFill>
                  <a:srgbClr val="FFFF00"/>
                </a:solidFill>
              </a:rPr>
              <a:t> al </a:t>
            </a:r>
            <a:r>
              <a:rPr lang="en-US" dirty="0" err="1">
                <a:solidFill>
                  <a:srgbClr val="FFFF00"/>
                </a:solidFill>
              </a:rPr>
              <a:t>Espíritu</a:t>
            </a:r>
            <a:r>
              <a:rPr lang="en-US" dirty="0">
                <a:solidFill>
                  <a:srgbClr val="FFFF00"/>
                </a:solidFill>
              </a:rPr>
              <a:t> Santo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F8934-C02B-4865-B07F-3C36A984AD33}"/>
              </a:ext>
            </a:extLst>
          </p:cNvPr>
          <p:cNvSpPr txBox="1"/>
          <p:nvPr/>
        </p:nvSpPr>
        <p:spPr>
          <a:xfrm>
            <a:off x="7539988" y="5031978"/>
            <a:ext cx="455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Orando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enseñando</a:t>
            </a:r>
            <a:r>
              <a:rPr lang="en-US" dirty="0">
                <a:solidFill>
                  <a:srgbClr val="FFFF00"/>
                </a:solidFill>
              </a:rPr>
              <a:t> y </a:t>
            </a:r>
            <a:r>
              <a:rPr lang="en-US" dirty="0" err="1">
                <a:solidFill>
                  <a:srgbClr val="FFFF00"/>
                </a:solidFill>
              </a:rPr>
              <a:t>cumpliendo</a:t>
            </a:r>
            <a:r>
              <a:rPr lang="en-US" dirty="0">
                <a:solidFill>
                  <a:srgbClr val="FFFF00"/>
                </a:solidFill>
              </a:rPr>
              <a:t> la </a:t>
            </a:r>
            <a:r>
              <a:rPr lang="en-US" dirty="0" err="1">
                <a:solidFill>
                  <a:srgbClr val="FFFF00"/>
                </a:solidFill>
              </a:rPr>
              <a:t>escritura</a:t>
            </a:r>
            <a:r>
              <a:rPr lang="en-US" dirty="0">
                <a:solidFill>
                  <a:srgbClr val="FFFF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84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714</Words>
  <Application>Microsoft Office PowerPoint</Application>
  <PresentationFormat>Widescreen</PresentationFormat>
  <Paragraphs>80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Google Sans</vt:lpstr>
      <vt:lpstr>Times New Roman</vt:lpstr>
      <vt:lpstr>Office Theme</vt:lpstr>
      <vt:lpstr>Misterio de Cuaresma</vt:lpstr>
      <vt:lpstr>¿Qué es Cuaresma?</vt:lpstr>
      <vt:lpstr>¿Están las palabras Cuaresma y Pascua de resurrección en la biblia?</vt:lpstr>
      <vt:lpstr>Sabiendo lo que sabemos ahora, y sustituyendo nuestras palabras por lo que sucedió entonces, ¿Cómo se preparó Jesús para el Viernes Santo y la Pascua de Resurrección? </vt:lpstr>
      <vt:lpstr>El misterio para resolver: </vt:lpstr>
      <vt:lpstr>Vamos a distribuir las pistas:</vt:lpstr>
      <vt:lpstr>Let’s distribute the clues:</vt:lpstr>
      <vt:lpstr>Categories</vt:lpstr>
      <vt:lpstr>Basado en las pistas: Veremos si hemos descubierto el Misterio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Mistery</dc:title>
  <dc:creator>Mercedes Cristina Bermudez-Garcia</dc:creator>
  <cp:lastModifiedBy>Maria Varona</cp:lastModifiedBy>
  <cp:revision>44</cp:revision>
  <dcterms:created xsi:type="dcterms:W3CDTF">2021-02-20T22:32:49Z</dcterms:created>
  <dcterms:modified xsi:type="dcterms:W3CDTF">2021-03-12T03:49:37Z</dcterms:modified>
</cp:coreProperties>
</file>