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87" r:id="rId3"/>
    <p:sldId id="388" r:id="rId4"/>
    <p:sldId id="386" r:id="rId5"/>
    <p:sldId id="330" r:id="rId6"/>
    <p:sldId id="389" r:id="rId7"/>
    <p:sldId id="390" r:id="rId8"/>
    <p:sldId id="391" r:id="rId9"/>
    <p:sldId id="392" r:id="rId10"/>
    <p:sldId id="393" r:id="rId11"/>
    <p:sldId id="3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63" d="100"/>
          <a:sy n="63" d="100"/>
        </p:scale>
        <p:origin x="10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gy0xSo1JnW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490SDWdIG3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b2szkCm0ul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outu.be/dgEhqvydsK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4973" y="1968885"/>
            <a:ext cx="10031896" cy="2387600"/>
          </a:xfrm>
        </p:spPr>
        <p:txBody>
          <a:bodyPr/>
          <a:lstStyle/>
          <a:p>
            <a:r>
              <a:rPr lang="en-US" dirty="0">
                <a:latin typeface="Calibri" panose="020F0502020204030204" pitchFamily="34" charset="0"/>
                <a:cs typeface="Calibri" panose="020F0502020204030204" pitchFamily="34" charset="0"/>
              </a:rPr>
              <a:t>Friends of Jesus and Mary</a:t>
            </a:r>
          </a:p>
        </p:txBody>
      </p:sp>
      <p:sp>
        <p:nvSpPr>
          <p:cNvPr id="3" name="Subtitle 2"/>
          <p:cNvSpPr>
            <a:spLocks noGrp="1"/>
          </p:cNvSpPr>
          <p:nvPr>
            <p:ph type="subTitle" idx="1"/>
          </p:nvPr>
        </p:nvSpPr>
        <p:spPr>
          <a:xfrm>
            <a:off x="1524000" y="4600844"/>
            <a:ext cx="9144000" cy="713278"/>
          </a:xfrm>
        </p:spPr>
        <p:txBody>
          <a:bodyPr>
            <a:noAutofit/>
          </a:bodyPr>
          <a:lstStyle/>
          <a:p>
            <a:r>
              <a:rPr lang="en-US" sz="3600" b="1" dirty="0">
                <a:solidFill>
                  <a:srgbClr val="FF0000"/>
                </a:solidFill>
                <a:latin typeface="Calibri" panose="020F0502020204030204" pitchFamily="34" charset="0"/>
                <a:cs typeface="Calibri" panose="020F0502020204030204" pitchFamily="34" charset="0"/>
              </a:rPr>
              <a:t>The Sacrament of Reconciliation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 Steps to a Good Confession | Catholic confession, Doers of the word,  Catholic faith formation">
            <a:extLst>
              <a:ext uri="{FF2B5EF4-FFF2-40B4-BE49-F238E27FC236}">
                <a16:creationId xmlns:a16="http://schemas.microsoft.com/office/drawing/2014/main" id="{ACE8D1F3-1138-4DE5-B2BC-973FBEB33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920" y="0"/>
            <a:ext cx="7117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9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EE90-A460-45BC-BDD7-3E6DCDD58950}"/>
              </a:ext>
            </a:extLst>
          </p:cNvPr>
          <p:cNvSpPr>
            <a:spLocks noGrp="1"/>
          </p:cNvSpPr>
          <p:nvPr>
            <p:ph type="title"/>
          </p:nvPr>
        </p:nvSpPr>
        <p:spPr>
          <a:xfrm>
            <a:off x="838200" y="1416685"/>
            <a:ext cx="10515600" cy="1325563"/>
          </a:xfrm>
        </p:spPr>
        <p:txBody>
          <a:bodyPr/>
          <a:lstStyle/>
          <a:p>
            <a:pPr algn="ctr"/>
            <a:r>
              <a:rPr lang="en-US" dirty="0"/>
              <a:t>7 Steps of the Sacrament of Reconciliation</a:t>
            </a:r>
            <a:br>
              <a:rPr lang="en-US" dirty="0"/>
            </a:br>
            <a:r>
              <a:rPr lang="en-US" dirty="0">
                <a:hlinkClick r:id="rId2"/>
              </a:rPr>
              <a:t>https://youtu.be/gy0xSo1JnWs</a:t>
            </a:r>
            <a:endParaRPr lang="en-US" dirty="0"/>
          </a:p>
        </p:txBody>
      </p:sp>
    </p:spTree>
    <p:extLst>
      <p:ext uri="{BB962C8B-B14F-4D97-AF65-F5344CB8AC3E}">
        <p14:creationId xmlns:p14="http://schemas.microsoft.com/office/powerpoint/2010/main" val="41834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3FA4-4FAE-4A24-A56F-3CF2C98EAE57}"/>
              </a:ext>
            </a:extLst>
          </p:cNvPr>
          <p:cNvSpPr>
            <a:spLocks noGrp="1"/>
          </p:cNvSpPr>
          <p:nvPr>
            <p:ph type="title"/>
          </p:nvPr>
        </p:nvSpPr>
        <p:spPr>
          <a:xfrm>
            <a:off x="586409" y="0"/>
            <a:ext cx="10515600" cy="715617"/>
          </a:xfrm>
        </p:spPr>
        <p:txBody>
          <a:bodyPr>
            <a:normAutofit fontScale="90000"/>
          </a:bodyPr>
          <a:lstStyle/>
          <a:p>
            <a:pPr algn="ctr"/>
            <a:r>
              <a:rPr lang="en-US" sz="2800" b="1" dirty="0">
                <a:latin typeface="Comic Sans MS" panose="030F0702030302020204" pitchFamily="66" charset="0"/>
                <a:ea typeface="+mn-ea"/>
                <a:cs typeface="+mn-cs"/>
              </a:rPr>
              <a:t>The Birth of John the Baptist</a:t>
            </a:r>
            <a:br>
              <a:rPr lang="en-US" sz="2800" dirty="0">
                <a:latin typeface="Comic Sans MS" panose="030F0702030302020204" pitchFamily="66" charset="0"/>
                <a:ea typeface="+mn-ea"/>
                <a:cs typeface="+mn-cs"/>
              </a:rPr>
            </a:br>
            <a:r>
              <a:rPr lang="en-US" sz="2800" dirty="0">
                <a:latin typeface="Comic Sans MS" panose="030F0702030302020204" pitchFamily="66" charset="0"/>
                <a:ea typeface="+mn-ea"/>
                <a:cs typeface="+mn-cs"/>
                <a:hlinkClick r:id="rId2">
                  <a:extLst>
                    <a:ext uri="{A12FA001-AC4F-418D-AE19-62706E023703}">
                      <ahyp:hlinkClr xmlns:ahyp="http://schemas.microsoft.com/office/drawing/2018/hyperlinkcolor" val="tx"/>
                    </a:ext>
                  </a:extLst>
                </a:hlinkClick>
              </a:rPr>
              <a:t>https://youtu.be/490SDWdIG3U</a:t>
            </a:r>
            <a:endParaRPr lang="en-US" sz="2800" dirty="0">
              <a:latin typeface="Comic Sans MS" panose="030F0702030302020204" pitchFamily="66" charset="0"/>
              <a:ea typeface="+mn-ea"/>
              <a:cs typeface="+mn-cs"/>
            </a:endParaRPr>
          </a:p>
        </p:txBody>
      </p:sp>
      <p:sp>
        <p:nvSpPr>
          <p:cNvPr id="5" name="TextBox 4">
            <a:extLst>
              <a:ext uri="{FF2B5EF4-FFF2-40B4-BE49-F238E27FC236}">
                <a16:creationId xmlns:a16="http://schemas.microsoft.com/office/drawing/2014/main" id="{351630EC-E45C-4711-96C4-3DF3BBBF5C31}"/>
              </a:ext>
            </a:extLst>
          </p:cNvPr>
          <p:cNvSpPr txBox="1"/>
          <p:nvPr/>
        </p:nvSpPr>
        <p:spPr>
          <a:xfrm>
            <a:off x="1235765" y="927007"/>
            <a:ext cx="9720470" cy="5406929"/>
          </a:xfrm>
          <a:prstGeom prst="rect">
            <a:avLst/>
          </a:prstGeom>
          <a:noFill/>
        </p:spPr>
        <p:txBody>
          <a:bodyPr wrap="square" rtlCol="0">
            <a:spAutoFit/>
          </a:bodyPr>
          <a:lstStyle/>
          <a:p>
            <a:pPr algn="l" fontAlgn="base"/>
            <a:r>
              <a:rPr lang="en-US" sz="2800" b="1" i="0" dirty="0">
                <a:solidFill>
                  <a:srgbClr val="363936"/>
                </a:solidFill>
                <a:effectLst/>
                <a:latin typeface="Comic Sans MS" panose="030F0702030302020204" pitchFamily="66" charset="0"/>
              </a:rPr>
              <a:t>Luke 1: 76-79 Words of Zechariah:</a:t>
            </a:r>
          </a:p>
          <a:p>
            <a:pPr algn="l" fontAlgn="base"/>
            <a:endParaRPr lang="en-US" sz="2800" b="0" i="0" dirty="0">
              <a:solidFill>
                <a:srgbClr val="363936"/>
              </a:solidFill>
              <a:effectLst/>
              <a:latin typeface="Comic Sans MS" panose="030F0702030302020204" pitchFamily="66" charset="0"/>
            </a:endParaRPr>
          </a:p>
          <a:p>
            <a:pPr fontAlgn="base">
              <a:lnSpc>
                <a:spcPct val="150000"/>
              </a:lnSpc>
            </a:pPr>
            <a:r>
              <a:rPr lang="en-US" sz="2800" dirty="0">
                <a:effectLst/>
                <a:latin typeface="Comic Sans MS" panose="030F0702030302020204" pitchFamily="66" charset="0"/>
              </a:rPr>
              <a:t>And you, child, will be called prophet of the Most High,</a:t>
            </a:r>
          </a:p>
          <a:p>
            <a:pPr algn="l" fontAlgn="base">
              <a:lnSpc>
                <a:spcPct val="150000"/>
              </a:lnSpc>
            </a:pPr>
            <a:r>
              <a:rPr lang="en-US" sz="2800" b="0" i="0" dirty="0">
                <a:solidFill>
                  <a:srgbClr val="363936"/>
                </a:solidFill>
                <a:effectLst/>
                <a:latin typeface="Comic Sans MS" panose="030F0702030302020204" pitchFamily="66" charset="0"/>
              </a:rPr>
              <a:t>for you will go before the Lord to prepare his ways,</a:t>
            </a:r>
            <a:r>
              <a:rPr lang="en-US" sz="2800" b="0" i="0" u="none" strike="noStrike" baseline="30000" dirty="0">
                <a:solidFill>
                  <a:srgbClr val="1A6AA9"/>
                </a:solidFill>
                <a:effectLst/>
                <a:latin typeface="Comic Sans MS" panose="030F0702030302020204" pitchFamily="66" charset="0"/>
              </a:rPr>
              <a:t> </a:t>
            </a:r>
            <a:r>
              <a:rPr lang="en-US" sz="2800" dirty="0">
                <a:effectLst/>
                <a:latin typeface="Comic Sans MS" panose="030F0702030302020204" pitchFamily="66" charset="0"/>
              </a:rPr>
              <a:t>to give his people knowledge of salvation </a:t>
            </a:r>
            <a:r>
              <a:rPr lang="en-US" sz="2800" b="0" i="0" dirty="0">
                <a:solidFill>
                  <a:srgbClr val="363936"/>
                </a:solidFill>
                <a:effectLst/>
                <a:latin typeface="Comic Sans MS" panose="030F0702030302020204" pitchFamily="66" charset="0"/>
              </a:rPr>
              <a:t>through the forgiveness of their sins, </a:t>
            </a:r>
            <a:r>
              <a:rPr lang="en-US" sz="2800" dirty="0">
                <a:effectLst/>
                <a:latin typeface="Comic Sans MS" panose="030F0702030302020204" pitchFamily="66" charset="0"/>
              </a:rPr>
              <a:t>because of the tender mercy of our God </a:t>
            </a:r>
            <a:r>
              <a:rPr lang="en-US" sz="2800" b="0" i="0" dirty="0">
                <a:solidFill>
                  <a:srgbClr val="363936"/>
                </a:solidFill>
                <a:effectLst/>
                <a:latin typeface="Comic Sans MS" panose="030F0702030302020204" pitchFamily="66" charset="0"/>
              </a:rPr>
              <a:t>by which the daybreak from on high will visit us </a:t>
            </a:r>
            <a:r>
              <a:rPr lang="en-US" sz="2800" dirty="0">
                <a:effectLst/>
                <a:latin typeface="Comic Sans MS" panose="030F0702030302020204" pitchFamily="66" charset="0"/>
              </a:rPr>
              <a:t>to shine on those who sit in darkness and death’s shadow, </a:t>
            </a:r>
            <a:r>
              <a:rPr lang="en-US" sz="2800" b="0" i="0" dirty="0">
                <a:solidFill>
                  <a:srgbClr val="363936"/>
                </a:solidFill>
                <a:effectLst/>
                <a:latin typeface="Comic Sans MS" panose="030F0702030302020204" pitchFamily="66" charset="0"/>
              </a:rPr>
              <a:t>to guide our feet into the path of peace.”</a:t>
            </a:r>
          </a:p>
        </p:txBody>
      </p:sp>
    </p:spTree>
    <p:extLst>
      <p:ext uri="{BB962C8B-B14F-4D97-AF65-F5344CB8AC3E}">
        <p14:creationId xmlns:p14="http://schemas.microsoft.com/office/powerpoint/2010/main" val="193452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5733-CA97-43FA-A042-B21D951DDD94}"/>
              </a:ext>
            </a:extLst>
          </p:cNvPr>
          <p:cNvSpPr>
            <a:spLocks noGrp="1"/>
          </p:cNvSpPr>
          <p:nvPr>
            <p:ph type="title"/>
          </p:nvPr>
        </p:nvSpPr>
        <p:spPr>
          <a:xfrm>
            <a:off x="318052" y="0"/>
            <a:ext cx="11754678" cy="1325563"/>
          </a:xfrm>
        </p:spPr>
        <p:txBody>
          <a:bodyPr>
            <a:normAutofit/>
          </a:bodyPr>
          <a:lstStyle/>
          <a:p>
            <a:pPr algn="l" fontAlgn="base"/>
            <a:r>
              <a:rPr lang="en-US" sz="2500" b="1" dirty="0">
                <a:latin typeface="Comic Sans MS" panose="030F0702030302020204" pitchFamily="66" charset="0"/>
              </a:rPr>
              <a:t>Jesus gives the Apostles the power to forgive sins. (John 20: 19-23)</a:t>
            </a:r>
            <a:br>
              <a:rPr lang="en-US" sz="2500" b="1" dirty="0">
                <a:latin typeface="Comic Sans MS" panose="030F0702030302020204" pitchFamily="66" charset="0"/>
              </a:rPr>
            </a:br>
            <a:r>
              <a:rPr lang="en-US" sz="2500" dirty="0">
                <a:latin typeface="Comic Sans MS" panose="030F0702030302020204" pitchFamily="66" charset="0"/>
                <a:hlinkClick r:id="rId2"/>
              </a:rPr>
              <a:t>https://youtu.be/b2szkCm0ulY</a:t>
            </a:r>
            <a:endParaRPr lang="en-US" sz="2500" dirty="0">
              <a:latin typeface="Comic Sans MS" panose="030F0702030302020204" pitchFamily="66" charset="0"/>
            </a:endParaRPr>
          </a:p>
        </p:txBody>
      </p:sp>
      <p:sp>
        <p:nvSpPr>
          <p:cNvPr id="3" name="TextBox 2">
            <a:extLst>
              <a:ext uri="{FF2B5EF4-FFF2-40B4-BE49-F238E27FC236}">
                <a16:creationId xmlns:a16="http://schemas.microsoft.com/office/drawing/2014/main" id="{CC5865B4-0EB4-4F7E-B97B-FC13C589B4FE}"/>
              </a:ext>
            </a:extLst>
          </p:cNvPr>
          <p:cNvSpPr txBox="1"/>
          <p:nvPr/>
        </p:nvSpPr>
        <p:spPr>
          <a:xfrm>
            <a:off x="318052" y="1270480"/>
            <a:ext cx="11396870" cy="4893647"/>
          </a:xfrm>
          <a:prstGeom prst="rect">
            <a:avLst/>
          </a:prstGeom>
          <a:noFill/>
        </p:spPr>
        <p:txBody>
          <a:bodyPr wrap="square" rtlCol="0">
            <a:spAutoFit/>
          </a:bodyPr>
          <a:lstStyle/>
          <a:p>
            <a:r>
              <a:rPr lang="en-US" sz="2400" b="0" i="0" dirty="0">
                <a:solidFill>
                  <a:srgbClr val="363936"/>
                </a:solidFill>
                <a:effectLst/>
                <a:latin typeface="Comic Sans MS" panose="030F0702030302020204" pitchFamily="66" charset="0"/>
              </a:rPr>
              <a:t>On the evening of that first day of the week,</a:t>
            </a:r>
            <a:r>
              <a:rPr lang="en-US" sz="2400" b="0" i="0" u="none" strike="noStrike" baseline="30000" dirty="0">
                <a:solidFill>
                  <a:srgbClr val="1A6AA9"/>
                </a:solidFill>
                <a:effectLst/>
                <a:latin typeface="Comic Sans MS" panose="030F0702030302020204" pitchFamily="66" charset="0"/>
              </a:rPr>
              <a:t>  </a:t>
            </a:r>
            <a:r>
              <a:rPr lang="en-US" sz="2400" b="0" i="0" dirty="0">
                <a:solidFill>
                  <a:srgbClr val="363936"/>
                </a:solidFill>
                <a:effectLst/>
                <a:latin typeface="Comic Sans MS" panose="030F0702030302020204" pitchFamily="66" charset="0"/>
              </a:rPr>
              <a:t>when the doors were locked, where the disciples were, for fear of the Jews, Jesus came and stood in their midst and said to them, “Peace be with you.”</a:t>
            </a:r>
          </a:p>
          <a:p>
            <a:br>
              <a:rPr lang="en-US" sz="2400" b="0" i="0" dirty="0">
                <a:solidFill>
                  <a:srgbClr val="363936"/>
                </a:solidFill>
                <a:effectLst/>
                <a:latin typeface="Comic Sans MS" panose="030F0702030302020204" pitchFamily="66" charset="0"/>
              </a:rPr>
            </a:br>
            <a:r>
              <a:rPr lang="en-US" sz="2400" b="0" i="0" dirty="0">
                <a:solidFill>
                  <a:srgbClr val="363936"/>
                </a:solidFill>
                <a:effectLst/>
                <a:latin typeface="Comic Sans MS" panose="030F0702030302020204" pitchFamily="66" charset="0"/>
              </a:rPr>
              <a:t>When he had said this, he showed them his hands and his side. The disciples rejoiced when they saw the Lord.</a:t>
            </a:r>
          </a:p>
          <a:p>
            <a:br>
              <a:rPr lang="en-US" sz="2400" b="0" i="0" dirty="0">
                <a:solidFill>
                  <a:srgbClr val="363936"/>
                </a:solidFill>
                <a:effectLst/>
                <a:latin typeface="Comic Sans MS" panose="030F0702030302020204" pitchFamily="66" charset="0"/>
              </a:rPr>
            </a:br>
            <a:r>
              <a:rPr lang="en-US" sz="2400" b="0" i="0" dirty="0">
                <a:solidFill>
                  <a:srgbClr val="363936"/>
                </a:solidFill>
                <a:effectLst/>
                <a:latin typeface="Comic Sans MS" panose="030F0702030302020204" pitchFamily="66" charset="0"/>
              </a:rPr>
              <a:t>[Jesus] said to them again,</a:t>
            </a:r>
            <a:r>
              <a:rPr lang="en-US" sz="2400" b="0" i="0" u="none" strike="noStrike" baseline="30000" dirty="0">
                <a:solidFill>
                  <a:srgbClr val="1A6AA9"/>
                </a:solidFill>
                <a:effectLst/>
                <a:latin typeface="Comic Sans MS" panose="030F0702030302020204" pitchFamily="66" charset="0"/>
              </a:rPr>
              <a:t> </a:t>
            </a:r>
            <a:r>
              <a:rPr lang="en-US" sz="2400" b="0" i="0" dirty="0">
                <a:solidFill>
                  <a:srgbClr val="363936"/>
                </a:solidFill>
                <a:effectLst/>
                <a:latin typeface="Comic Sans MS" panose="030F0702030302020204" pitchFamily="66" charset="0"/>
              </a:rPr>
              <a:t> “Peace be with you. As the Father has sent me, so I send you.”</a:t>
            </a:r>
          </a:p>
          <a:p>
            <a:br>
              <a:rPr lang="en-US" sz="2400" b="0" i="0" dirty="0">
                <a:solidFill>
                  <a:srgbClr val="363936"/>
                </a:solidFill>
                <a:effectLst/>
                <a:latin typeface="Comic Sans MS" panose="030F0702030302020204" pitchFamily="66" charset="0"/>
              </a:rPr>
            </a:br>
            <a:r>
              <a:rPr lang="en-US" sz="2400" b="0" i="0" dirty="0">
                <a:solidFill>
                  <a:srgbClr val="363936"/>
                </a:solidFill>
                <a:effectLst/>
                <a:latin typeface="Comic Sans MS" panose="030F0702030302020204" pitchFamily="66" charset="0"/>
              </a:rPr>
              <a:t>And when he had said this, he breathed on them and said to them,</a:t>
            </a:r>
            <a:r>
              <a:rPr lang="en-US" sz="2400" b="0" i="0" u="none" strike="noStrike" baseline="30000" dirty="0">
                <a:solidFill>
                  <a:srgbClr val="1A6AA9"/>
                </a:solidFill>
                <a:effectLst/>
                <a:latin typeface="Comic Sans MS" panose="030F0702030302020204" pitchFamily="66" charset="0"/>
              </a:rPr>
              <a:t> </a:t>
            </a:r>
            <a:r>
              <a:rPr lang="en-US" sz="2400" b="0" i="0" dirty="0">
                <a:solidFill>
                  <a:srgbClr val="363936"/>
                </a:solidFill>
                <a:effectLst/>
                <a:latin typeface="Comic Sans MS" panose="030F0702030302020204" pitchFamily="66" charset="0"/>
              </a:rPr>
              <a:t> “Receive the holy Spirit. Whose sins you forgive are forgiven them, and whose sins you retain are retained.”</a:t>
            </a:r>
            <a:endParaRPr lang="en-US" sz="2400" dirty="0">
              <a:latin typeface="Comic Sans MS" panose="030F0702030302020204" pitchFamily="66" charset="0"/>
            </a:endParaRPr>
          </a:p>
        </p:txBody>
      </p:sp>
      <p:sp>
        <p:nvSpPr>
          <p:cNvPr id="4" name="TextBox 3">
            <a:extLst>
              <a:ext uri="{FF2B5EF4-FFF2-40B4-BE49-F238E27FC236}">
                <a16:creationId xmlns:a16="http://schemas.microsoft.com/office/drawing/2014/main" id="{8BB6F924-D264-49F6-B319-65EBEF63354C}"/>
              </a:ext>
            </a:extLst>
          </p:cNvPr>
          <p:cNvSpPr txBox="1"/>
          <p:nvPr/>
        </p:nvSpPr>
        <p:spPr>
          <a:xfrm>
            <a:off x="1139686" y="6164127"/>
            <a:ext cx="10575236" cy="461665"/>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THE GOSPEL OF THE LORD.   PRAISE TO YOU LORD JESUS CHRIST.</a:t>
            </a:r>
          </a:p>
        </p:txBody>
      </p:sp>
    </p:spTree>
    <p:extLst>
      <p:ext uri="{BB962C8B-B14F-4D97-AF65-F5344CB8AC3E}">
        <p14:creationId xmlns:p14="http://schemas.microsoft.com/office/powerpoint/2010/main" val="29051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9182-548F-439F-BD82-1CEEF6544E51}"/>
              </a:ext>
            </a:extLst>
          </p:cNvPr>
          <p:cNvSpPr>
            <a:spLocks noGrp="1"/>
          </p:cNvSpPr>
          <p:nvPr>
            <p:ph type="title"/>
          </p:nvPr>
        </p:nvSpPr>
        <p:spPr>
          <a:xfrm>
            <a:off x="838200" y="139567"/>
            <a:ext cx="10515600" cy="1338470"/>
          </a:xfrm>
        </p:spPr>
        <p:txBody>
          <a:bodyPr>
            <a:normAutofit/>
          </a:bodyPr>
          <a:lstStyle/>
          <a:p>
            <a:pPr algn="ctr"/>
            <a:r>
              <a:rPr lang="en-US" b="1" dirty="0"/>
              <a:t>Reconciliation is a Healing Sacrament</a:t>
            </a:r>
            <a:br>
              <a:rPr lang="en-US" b="1" dirty="0"/>
            </a:br>
            <a:r>
              <a:rPr lang="en-US" b="1" dirty="0">
                <a:hlinkClick r:id="rId2"/>
              </a:rPr>
              <a:t>https://youtu.be/dgEhqvydsK0</a:t>
            </a:r>
            <a:endParaRPr lang="en-US" b="1" dirty="0"/>
          </a:p>
        </p:txBody>
      </p:sp>
      <p:pic>
        <p:nvPicPr>
          <p:cNvPr id="3" name="Picture 2">
            <a:extLst>
              <a:ext uri="{FF2B5EF4-FFF2-40B4-BE49-F238E27FC236}">
                <a16:creationId xmlns:a16="http://schemas.microsoft.com/office/drawing/2014/main" id="{01DD2C3B-4BD0-4C3B-A2D1-B41E8AEC1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552" y="2080591"/>
            <a:ext cx="4704398" cy="4637842"/>
          </a:xfrm>
          <a:prstGeom prst="rect">
            <a:avLst/>
          </a:prstGeom>
        </p:spPr>
      </p:pic>
      <p:sp>
        <p:nvSpPr>
          <p:cNvPr id="4" name="TextBox 3">
            <a:extLst>
              <a:ext uri="{FF2B5EF4-FFF2-40B4-BE49-F238E27FC236}">
                <a16:creationId xmlns:a16="http://schemas.microsoft.com/office/drawing/2014/main" id="{AF9F4652-F4C0-4937-8708-9E848CDD4227}"/>
              </a:ext>
            </a:extLst>
          </p:cNvPr>
          <p:cNvSpPr txBox="1"/>
          <p:nvPr/>
        </p:nvSpPr>
        <p:spPr>
          <a:xfrm>
            <a:off x="4220944" y="6195213"/>
            <a:ext cx="4505613" cy="523220"/>
          </a:xfrm>
          <a:prstGeom prst="rect">
            <a:avLst/>
          </a:prstGeom>
          <a:solidFill>
            <a:schemeClr val="bg1"/>
          </a:solidFill>
        </p:spPr>
        <p:txBody>
          <a:bodyPr wrap="square" rtlCol="0">
            <a:spAutoFit/>
          </a:bodyPr>
          <a:lstStyle/>
          <a:p>
            <a:pPr algn="ctr"/>
            <a:r>
              <a:rPr lang="en-US" sz="2800" b="1" dirty="0">
                <a:latin typeface="Comic Sans MS" panose="030F0702030302020204" pitchFamily="66" charset="0"/>
              </a:rPr>
              <a:t>Reconciliation</a:t>
            </a:r>
            <a:endParaRPr lang="en-US" sz="2800" dirty="0">
              <a:latin typeface="Comic Sans MS" panose="030F0702030302020204" pitchFamily="66" charset="0"/>
            </a:endParaRPr>
          </a:p>
        </p:txBody>
      </p:sp>
    </p:spTree>
    <p:extLst>
      <p:ext uri="{BB962C8B-B14F-4D97-AF65-F5344CB8AC3E}">
        <p14:creationId xmlns:p14="http://schemas.microsoft.com/office/powerpoint/2010/main" val="196408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0821-379C-427C-B869-AAE62AFFE06D}"/>
              </a:ext>
            </a:extLst>
          </p:cNvPr>
          <p:cNvSpPr>
            <a:spLocks noGrp="1"/>
          </p:cNvSpPr>
          <p:nvPr>
            <p:ph type="title"/>
          </p:nvPr>
        </p:nvSpPr>
        <p:spPr>
          <a:xfrm>
            <a:off x="83819" y="233199"/>
            <a:ext cx="11597640" cy="1019331"/>
          </a:xfrm>
        </p:spPr>
        <p:txBody>
          <a:bodyPr>
            <a:noAutofit/>
          </a:bodyPr>
          <a:lstStyle/>
          <a:p>
            <a:pPr algn="ctr"/>
            <a:r>
              <a:rPr lang="es-ES" sz="3200" b="1" dirty="0">
                <a:solidFill>
                  <a:srgbClr val="FF0000"/>
                </a:solidFill>
                <a:latin typeface="+mn-lt"/>
              </a:rPr>
              <a:t>Original Sin </a:t>
            </a:r>
            <a:r>
              <a:rPr lang="es-ES" sz="3200" b="1" dirty="0" err="1">
                <a:solidFill>
                  <a:srgbClr val="FF0000"/>
                </a:solidFill>
                <a:latin typeface="+mn-lt"/>
              </a:rPr>
              <a:t>is</a:t>
            </a:r>
            <a:r>
              <a:rPr lang="es-ES" sz="3200" b="1" dirty="0">
                <a:solidFill>
                  <a:srgbClr val="FF0000"/>
                </a:solidFill>
                <a:latin typeface="+mn-lt"/>
              </a:rPr>
              <a:t> </a:t>
            </a:r>
            <a:r>
              <a:rPr lang="es-ES" sz="3200" b="1" dirty="0" err="1">
                <a:solidFill>
                  <a:srgbClr val="FF0000"/>
                </a:solidFill>
                <a:latin typeface="+mn-lt"/>
              </a:rPr>
              <a:t>the</a:t>
            </a:r>
            <a:r>
              <a:rPr lang="es-ES" sz="3200" b="1" dirty="0">
                <a:solidFill>
                  <a:srgbClr val="FF0000"/>
                </a:solidFill>
                <a:latin typeface="+mn-lt"/>
              </a:rPr>
              <a:t> sin </a:t>
            </a:r>
            <a:r>
              <a:rPr lang="es-ES" sz="3200" b="1" dirty="0" err="1">
                <a:solidFill>
                  <a:srgbClr val="FF0000"/>
                </a:solidFill>
                <a:latin typeface="+mn-lt"/>
              </a:rPr>
              <a:t>of</a:t>
            </a:r>
            <a:r>
              <a:rPr lang="es-ES" sz="3200" b="1" dirty="0">
                <a:solidFill>
                  <a:srgbClr val="FF0000"/>
                </a:solidFill>
                <a:latin typeface="+mn-lt"/>
              </a:rPr>
              <a:t> Adam and Eve. </a:t>
            </a:r>
            <a:br>
              <a:rPr lang="es-ES" sz="3200" b="1" dirty="0">
                <a:solidFill>
                  <a:srgbClr val="FF0000"/>
                </a:solidFill>
                <a:latin typeface="+mn-lt"/>
              </a:rPr>
            </a:br>
            <a:r>
              <a:rPr lang="es-ES" sz="3200" b="1" dirty="0" err="1">
                <a:solidFill>
                  <a:srgbClr val="FF0000"/>
                </a:solidFill>
                <a:latin typeface="+mn-lt"/>
              </a:rPr>
              <a:t>God</a:t>
            </a:r>
            <a:r>
              <a:rPr lang="es-ES" sz="3200" b="1" dirty="0">
                <a:solidFill>
                  <a:srgbClr val="FF0000"/>
                </a:solidFill>
                <a:latin typeface="+mn-lt"/>
              </a:rPr>
              <a:t> erases </a:t>
            </a:r>
            <a:r>
              <a:rPr lang="es-ES" sz="3200" b="1" dirty="0" err="1">
                <a:solidFill>
                  <a:srgbClr val="FF0000"/>
                </a:solidFill>
                <a:latin typeface="+mn-lt"/>
              </a:rPr>
              <a:t>the</a:t>
            </a:r>
            <a:r>
              <a:rPr lang="es-ES" sz="3200" b="1" dirty="0">
                <a:solidFill>
                  <a:srgbClr val="FF0000"/>
                </a:solidFill>
                <a:latin typeface="+mn-lt"/>
              </a:rPr>
              <a:t> </a:t>
            </a:r>
            <a:r>
              <a:rPr lang="es-ES" sz="3200" b="1" dirty="0" err="1">
                <a:solidFill>
                  <a:srgbClr val="FF0000"/>
                </a:solidFill>
                <a:latin typeface="+mn-lt"/>
              </a:rPr>
              <a:t>stain</a:t>
            </a:r>
            <a:r>
              <a:rPr lang="es-ES" sz="3200" b="1" dirty="0">
                <a:solidFill>
                  <a:srgbClr val="FF0000"/>
                </a:solidFill>
                <a:latin typeface="+mn-lt"/>
              </a:rPr>
              <a:t> </a:t>
            </a:r>
            <a:r>
              <a:rPr lang="es-ES" sz="3200" b="1" dirty="0" err="1">
                <a:solidFill>
                  <a:srgbClr val="FF0000"/>
                </a:solidFill>
                <a:latin typeface="+mn-lt"/>
              </a:rPr>
              <a:t>of</a:t>
            </a:r>
            <a:r>
              <a:rPr lang="es-ES" sz="3200" b="1" dirty="0">
                <a:solidFill>
                  <a:srgbClr val="FF0000"/>
                </a:solidFill>
                <a:latin typeface="+mn-lt"/>
              </a:rPr>
              <a:t> Original Sin, in </a:t>
            </a:r>
            <a:r>
              <a:rPr lang="es-ES" sz="3200" b="1" dirty="0" err="1">
                <a:solidFill>
                  <a:srgbClr val="FF0000"/>
                </a:solidFill>
                <a:latin typeface="+mn-lt"/>
              </a:rPr>
              <a:t>the</a:t>
            </a:r>
            <a:r>
              <a:rPr lang="es-ES" sz="3200" b="1" dirty="0">
                <a:solidFill>
                  <a:srgbClr val="FF0000"/>
                </a:solidFill>
                <a:latin typeface="+mn-lt"/>
              </a:rPr>
              <a:t> </a:t>
            </a:r>
            <a:r>
              <a:rPr lang="es-ES" sz="3200" b="1" dirty="0" err="1">
                <a:solidFill>
                  <a:srgbClr val="FF0000"/>
                </a:solidFill>
                <a:latin typeface="+mn-lt"/>
              </a:rPr>
              <a:t>Sacrament</a:t>
            </a:r>
            <a:r>
              <a:rPr lang="es-ES" sz="3200" b="1" dirty="0">
                <a:solidFill>
                  <a:srgbClr val="FF0000"/>
                </a:solidFill>
                <a:latin typeface="+mn-lt"/>
              </a:rPr>
              <a:t> </a:t>
            </a:r>
            <a:r>
              <a:rPr lang="es-ES" sz="3200" b="1" dirty="0" err="1">
                <a:solidFill>
                  <a:srgbClr val="FF0000"/>
                </a:solidFill>
                <a:latin typeface="+mn-lt"/>
              </a:rPr>
              <a:t>of</a:t>
            </a:r>
            <a:r>
              <a:rPr lang="es-ES" sz="3200" b="1" dirty="0">
                <a:solidFill>
                  <a:srgbClr val="FF0000"/>
                </a:solidFill>
                <a:latin typeface="+mn-lt"/>
              </a:rPr>
              <a:t> </a:t>
            </a:r>
            <a:r>
              <a:rPr lang="es-ES" sz="3200" b="1" dirty="0" err="1">
                <a:solidFill>
                  <a:srgbClr val="FF0000"/>
                </a:solidFill>
                <a:latin typeface="+mn-lt"/>
              </a:rPr>
              <a:t>Baptism</a:t>
            </a:r>
            <a:r>
              <a:rPr lang="es-ES" sz="3200" b="1" dirty="0">
                <a:solidFill>
                  <a:srgbClr val="FF0000"/>
                </a:solidFill>
                <a:latin typeface="+mn-lt"/>
              </a:rPr>
              <a:t>.</a:t>
            </a:r>
            <a:endParaRPr lang="en-US" sz="3200" b="1" dirty="0">
              <a:solidFill>
                <a:srgbClr val="FF0000"/>
              </a:solidFill>
              <a:latin typeface="+mn-lt"/>
            </a:endParaRPr>
          </a:p>
        </p:txBody>
      </p:sp>
      <p:pic>
        <p:nvPicPr>
          <p:cNvPr id="4" name="Picture 10" descr="Simbolo de corazon - Descargar PNG/SVG transparente">
            <a:extLst>
              <a:ext uri="{FF2B5EF4-FFF2-40B4-BE49-F238E27FC236}">
                <a16:creationId xmlns:a16="http://schemas.microsoft.com/office/drawing/2014/main" id="{B9995AEB-98EC-4A1F-AB0F-A4183E748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408" y="1079654"/>
            <a:ext cx="5905183" cy="590518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50+ ideas de Siluetas de palomas | siluetas de palomas, dibujos de palomas,  paloma de la paz">
            <a:extLst>
              <a:ext uri="{FF2B5EF4-FFF2-40B4-BE49-F238E27FC236}">
                <a16:creationId xmlns:a16="http://schemas.microsoft.com/office/drawing/2014/main" id="{C8A3CEE6-C2AD-4620-BD43-0647F4C57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1" y="2446725"/>
            <a:ext cx="223837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2" descr="Corazón Negro De La Tinta. Resumen Ilustración Vectorial. Ilustraciones  Vectoriales, Clip Art Vectorizado Libre De Derechos. Image 22303454.">
            <a:extLst>
              <a:ext uri="{FF2B5EF4-FFF2-40B4-BE49-F238E27FC236}">
                <a16:creationId xmlns:a16="http://schemas.microsoft.com/office/drawing/2014/main" id="{1EDA3FEB-51A2-46B1-8B8E-62EB60B82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851" y="1417951"/>
            <a:ext cx="5908740" cy="52285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ve Enticing Adam To Eat Of The Forbidden Fruit In The Garden.. Stock  Photo, Picture And Royalty Free Image. Image 970555.">
            <a:extLst>
              <a:ext uri="{FF2B5EF4-FFF2-40B4-BE49-F238E27FC236}">
                <a16:creationId xmlns:a16="http://schemas.microsoft.com/office/drawing/2014/main" id="{41F5450C-01E0-4738-9281-FBC878B1D8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4939" y="3201190"/>
            <a:ext cx="1842118" cy="166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819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fade">
                                      <p:cBhvr>
                                        <p:cTn id="22" dur="1000"/>
                                        <p:tgtEl>
                                          <p:spTgt spid="8204"/>
                                        </p:tgtEl>
                                      </p:cBhvr>
                                    </p:animEffect>
                                    <p:anim calcmode="lin" valueType="num">
                                      <p:cBhvr>
                                        <p:cTn id="23" dur="1000" fill="hold"/>
                                        <p:tgtEl>
                                          <p:spTgt spid="8204"/>
                                        </p:tgtEl>
                                        <p:attrNameLst>
                                          <p:attrName>ppt_x</p:attrName>
                                        </p:attrNameLst>
                                      </p:cBhvr>
                                      <p:tavLst>
                                        <p:tav tm="0">
                                          <p:val>
                                            <p:strVal val="#ppt_x"/>
                                          </p:val>
                                        </p:tav>
                                        <p:tav tm="100000">
                                          <p:val>
                                            <p:strVal val="#ppt_x"/>
                                          </p:val>
                                        </p:tav>
                                      </p:tavLst>
                                    </p:anim>
                                    <p:anim calcmode="lin" valueType="num">
                                      <p:cBhvr>
                                        <p:cTn id="24" dur="1000" fill="hold"/>
                                        <p:tgtEl>
                                          <p:spTgt spid="82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CB4D-CB35-42DB-BF2F-275AE3BE4384}"/>
              </a:ext>
            </a:extLst>
          </p:cNvPr>
          <p:cNvSpPr>
            <a:spLocks noGrp="1"/>
          </p:cNvSpPr>
          <p:nvPr>
            <p:ph type="title"/>
          </p:nvPr>
        </p:nvSpPr>
        <p:spPr>
          <a:xfrm>
            <a:off x="838200" y="166342"/>
            <a:ext cx="10515600" cy="721553"/>
          </a:xfrm>
        </p:spPr>
        <p:txBody>
          <a:bodyPr>
            <a:normAutofit/>
          </a:bodyPr>
          <a:lstStyle/>
          <a:p>
            <a:pPr algn="ctr"/>
            <a:r>
              <a:rPr lang="en-US" sz="4000" b="1" dirty="0">
                <a:solidFill>
                  <a:srgbClr val="FF0000"/>
                </a:solidFill>
                <a:latin typeface="+mn-lt"/>
              </a:rPr>
              <a:t>Personal Sin is the sin we choose to commit.</a:t>
            </a:r>
          </a:p>
        </p:txBody>
      </p:sp>
      <p:sp>
        <p:nvSpPr>
          <p:cNvPr id="3" name="TextBox 2">
            <a:extLst>
              <a:ext uri="{FF2B5EF4-FFF2-40B4-BE49-F238E27FC236}">
                <a16:creationId xmlns:a16="http://schemas.microsoft.com/office/drawing/2014/main" id="{AF1042AA-58BF-4447-BC13-1491028619C6}"/>
              </a:ext>
            </a:extLst>
          </p:cNvPr>
          <p:cNvSpPr txBox="1"/>
          <p:nvPr/>
        </p:nvSpPr>
        <p:spPr>
          <a:xfrm>
            <a:off x="2252870" y="887895"/>
            <a:ext cx="7275444" cy="707886"/>
          </a:xfrm>
          <a:prstGeom prst="rect">
            <a:avLst/>
          </a:prstGeom>
          <a:noFill/>
        </p:spPr>
        <p:txBody>
          <a:bodyPr wrap="square" rtlCol="0">
            <a:spAutoFit/>
          </a:bodyPr>
          <a:lstStyle/>
          <a:p>
            <a:r>
              <a:rPr lang="en-US" sz="4000" b="1" dirty="0">
                <a:solidFill>
                  <a:srgbClr val="0070C0"/>
                </a:solidFill>
                <a:ea typeface="+mj-ea"/>
                <a:cs typeface="+mj-cs"/>
              </a:rPr>
              <a:t>There are 2 kinds of Personal Sin.</a:t>
            </a:r>
          </a:p>
        </p:txBody>
      </p:sp>
      <p:sp>
        <p:nvSpPr>
          <p:cNvPr id="4" name="TextBox 3">
            <a:extLst>
              <a:ext uri="{FF2B5EF4-FFF2-40B4-BE49-F238E27FC236}">
                <a16:creationId xmlns:a16="http://schemas.microsoft.com/office/drawing/2014/main" id="{97D3DDB7-1698-4984-AC05-8202F0C7ABFA}"/>
              </a:ext>
            </a:extLst>
          </p:cNvPr>
          <p:cNvSpPr txBox="1"/>
          <p:nvPr/>
        </p:nvSpPr>
        <p:spPr>
          <a:xfrm>
            <a:off x="212037" y="1874079"/>
            <a:ext cx="6016486" cy="2246769"/>
          </a:xfrm>
          <a:prstGeom prst="rect">
            <a:avLst/>
          </a:prstGeom>
          <a:noFill/>
        </p:spPr>
        <p:txBody>
          <a:bodyPr wrap="square" rtlCol="0">
            <a:spAutoFit/>
          </a:bodyPr>
          <a:lstStyle/>
          <a:p>
            <a:pPr algn="ctr"/>
            <a:r>
              <a:rPr lang="en-US" sz="3500" b="1" dirty="0">
                <a:ea typeface="+mj-ea"/>
                <a:cs typeface="+mj-cs"/>
              </a:rPr>
              <a:t>When we totally reject God, we commit a </a:t>
            </a:r>
            <a:r>
              <a:rPr lang="en-US" sz="3500" b="1" i="1" dirty="0">
                <a:solidFill>
                  <a:srgbClr val="7030A0"/>
                </a:solidFill>
                <a:ea typeface="+mj-ea"/>
                <a:cs typeface="+mj-cs"/>
              </a:rPr>
              <a:t>Mortal Sin</a:t>
            </a:r>
            <a:r>
              <a:rPr lang="en-US" sz="3500" b="1" dirty="0">
                <a:ea typeface="+mj-ea"/>
                <a:cs typeface="+mj-cs"/>
              </a:rPr>
              <a:t>. We put ourselves at risk of facing God’s judgement after death.</a:t>
            </a:r>
          </a:p>
        </p:txBody>
      </p:sp>
      <p:sp>
        <p:nvSpPr>
          <p:cNvPr id="5" name="TextBox 4">
            <a:extLst>
              <a:ext uri="{FF2B5EF4-FFF2-40B4-BE49-F238E27FC236}">
                <a16:creationId xmlns:a16="http://schemas.microsoft.com/office/drawing/2014/main" id="{79E414DD-BC1F-4EA4-A0C9-BAB4856BC2D7}"/>
              </a:ext>
            </a:extLst>
          </p:cNvPr>
          <p:cNvSpPr txBox="1"/>
          <p:nvPr/>
        </p:nvSpPr>
        <p:spPr>
          <a:xfrm>
            <a:off x="6414052" y="1874079"/>
            <a:ext cx="5565911" cy="2246769"/>
          </a:xfrm>
          <a:prstGeom prst="rect">
            <a:avLst/>
          </a:prstGeom>
          <a:noFill/>
        </p:spPr>
        <p:txBody>
          <a:bodyPr wrap="square" rtlCol="0">
            <a:spAutoFit/>
          </a:bodyPr>
          <a:lstStyle/>
          <a:p>
            <a:r>
              <a:rPr lang="en-US" sz="3500" b="1" dirty="0">
                <a:solidFill>
                  <a:srgbClr val="7030A0"/>
                </a:solidFill>
                <a:ea typeface="+mj-ea"/>
                <a:cs typeface="+mj-cs"/>
              </a:rPr>
              <a:t>Venial Sins </a:t>
            </a:r>
            <a:r>
              <a:rPr lang="en-US" sz="3500" b="1" dirty="0">
                <a:solidFill>
                  <a:schemeClr val="bg1">
                    <a:lumMod val="50000"/>
                  </a:schemeClr>
                </a:solidFill>
                <a:ea typeface="+mj-ea"/>
                <a:cs typeface="+mj-cs"/>
              </a:rPr>
              <a:t>are less serious, but they still hurt our relationship with God and others.</a:t>
            </a:r>
          </a:p>
        </p:txBody>
      </p:sp>
      <p:pic>
        <p:nvPicPr>
          <p:cNvPr id="1026" name="Picture 2" descr="Pin on Art on &quot;Separation&quot;">
            <a:extLst>
              <a:ext uri="{FF2B5EF4-FFF2-40B4-BE49-F238E27FC236}">
                <a16:creationId xmlns:a16="http://schemas.microsoft.com/office/drawing/2014/main" id="{54C275A2-799B-4BD0-B61A-713C718C99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2992" y="4207494"/>
            <a:ext cx="3414575" cy="2484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5,545 Jesus Christ Illustrations &amp; Clip Art - iStock">
            <a:extLst>
              <a:ext uri="{FF2B5EF4-FFF2-40B4-BE49-F238E27FC236}">
                <a16:creationId xmlns:a16="http://schemas.microsoft.com/office/drawing/2014/main" id="{13E6E52F-57AB-4BEC-8BAD-B2FF84E67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717" y="3954506"/>
            <a:ext cx="2737152" cy="2737152"/>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2E1C0971-BA5B-4A91-9A1C-D92E130C745B}"/>
              </a:ext>
            </a:extLst>
          </p:cNvPr>
          <p:cNvSpPr/>
          <p:nvPr/>
        </p:nvSpPr>
        <p:spPr>
          <a:xfrm>
            <a:off x="8693426" y="4399722"/>
            <a:ext cx="1985582" cy="2040835"/>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90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EE9B-0286-4988-89BA-B131426706EC}"/>
              </a:ext>
            </a:extLst>
          </p:cNvPr>
          <p:cNvSpPr>
            <a:spLocks noGrp="1"/>
          </p:cNvSpPr>
          <p:nvPr>
            <p:ph type="title"/>
          </p:nvPr>
        </p:nvSpPr>
        <p:spPr/>
        <p:txBody>
          <a:bodyPr/>
          <a:lstStyle/>
          <a:p>
            <a:r>
              <a:rPr lang="en-US" b="1" dirty="0"/>
              <a:t>Because of Jesus’ sacrifice for us, our sins are forgiven in the Sacrament of Reconciliation.</a:t>
            </a:r>
          </a:p>
        </p:txBody>
      </p:sp>
      <p:pic>
        <p:nvPicPr>
          <p:cNvPr id="2050" name="Picture 2" descr="EXPLAINING WHAT SIN IS TO CHILDREN – James 4:17 | Walking with Yeshua (  Jesus ) - Bible Stories for Kids">
            <a:extLst>
              <a:ext uri="{FF2B5EF4-FFF2-40B4-BE49-F238E27FC236}">
                <a16:creationId xmlns:a16="http://schemas.microsoft.com/office/drawing/2014/main" id="{EF3750FA-86CC-45FE-9140-59634AAF6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2016125"/>
            <a:ext cx="554355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1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FCF3-8C65-4B26-9C4B-6F795F532111}"/>
              </a:ext>
            </a:extLst>
          </p:cNvPr>
          <p:cNvSpPr>
            <a:spLocks noGrp="1"/>
          </p:cNvSpPr>
          <p:nvPr>
            <p:ph type="title"/>
          </p:nvPr>
        </p:nvSpPr>
        <p:spPr>
          <a:xfrm>
            <a:off x="4800600" y="0"/>
            <a:ext cx="7178040" cy="3612515"/>
          </a:xfrm>
        </p:spPr>
        <p:txBody>
          <a:bodyPr>
            <a:normAutofit/>
          </a:bodyPr>
          <a:lstStyle/>
          <a:p>
            <a:pPr algn="ctr"/>
            <a:r>
              <a:rPr lang="en-US" sz="3500" b="1" dirty="0"/>
              <a:t>When we sin, the Holy Spirit leads us back to God. God, in his grace, wants all his children to live with him in heaven. Guided by the Holy Spirit, we confess our sins in the Sacrament of Reconciliation.</a:t>
            </a:r>
          </a:p>
        </p:txBody>
      </p:sp>
      <p:pic>
        <p:nvPicPr>
          <p:cNvPr id="3076" name="Picture 4" descr="HOLY SPIRIT - Play Jigsaw Puzzle for free at Puzzle Factory">
            <a:extLst>
              <a:ext uri="{FF2B5EF4-FFF2-40B4-BE49-F238E27FC236}">
                <a16:creationId xmlns:a16="http://schemas.microsoft.com/office/drawing/2014/main" id="{F4956AB4-3D12-4DC5-B8A0-A4A669508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 y="555942"/>
            <a:ext cx="35052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esus Kids Stock Illustrations – 928 Jesus Kids Stock Illustrations,  Vectors &amp; Clipart - Dreamstime">
            <a:extLst>
              <a:ext uri="{FF2B5EF4-FFF2-40B4-BE49-F238E27FC236}">
                <a16:creationId xmlns:a16="http://schemas.microsoft.com/office/drawing/2014/main" id="{A5E80936-BEC9-4312-8260-D1A1678BA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80" y="3612515"/>
            <a:ext cx="5730240" cy="300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3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DBD6-E29F-42F0-A471-28B4ACD34155}"/>
              </a:ext>
            </a:extLst>
          </p:cNvPr>
          <p:cNvSpPr>
            <a:spLocks noGrp="1"/>
          </p:cNvSpPr>
          <p:nvPr>
            <p:ph type="title"/>
          </p:nvPr>
        </p:nvSpPr>
        <p:spPr>
          <a:xfrm>
            <a:off x="838200" y="883285"/>
            <a:ext cx="10515600" cy="1325563"/>
          </a:xfrm>
        </p:spPr>
        <p:txBody>
          <a:bodyPr>
            <a:normAutofit fontScale="90000"/>
          </a:bodyPr>
          <a:lstStyle/>
          <a:p>
            <a:r>
              <a:rPr lang="en-US" dirty="0"/>
              <a:t>The priest gives us a penance to make up for what we have said or done, and we receive the gift of God’s forgiveness.</a:t>
            </a:r>
            <a:br>
              <a:rPr lang="en-US" dirty="0"/>
            </a:br>
            <a:endParaRPr lang="en-US" dirty="0"/>
          </a:p>
        </p:txBody>
      </p:sp>
      <p:pic>
        <p:nvPicPr>
          <p:cNvPr id="4098" name="Picture 2" descr="Communal Reconciliation — Saint John XXIII Catholic Community">
            <a:extLst>
              <a:ext uri="{FF2B5EF4-FFF2-40B4-BE49-F238E27FC236}">
                <a16:creationId xmlns:a16="http://schemas.microsoft.com/office/drawing/2014/main" id="{D45421F2-EB5B-40E1-B0AF-3BC14F506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42223"/>
            <a:ext cx="4734873" cy="36458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D3D960-4732-498D-A976-52D6EFFBF62C}"/>
              </a:ext>
            </a:extLst>
          </p:cNvPr>
          <p:cNvSpPr txBox="1"/>
          <p:nvPr/>
        </p:nvSpPr>
        <p:spPr>
          <a:xfrm>
            <a:off x="6842760" y="2606040"/>
            <a:ext cx="4511040" cy="3170099"/>
          </a:xfrm>
          <a:prstGeom prst="rect">
            <a:avLst/>
          </a:prstGeom>
          <a:noFill/>
        </p:spPr>
        <p:txBody>
          <a:bodyPr wrap="square" rtlCol="0">
            <a:spAutoFit/>
          </a:bodyPr>
          <a:lstStyle/>
          <a:p>
            <a:pPr algn="ctr"/>
            <a:r>
              <a:rPr lang="en-US" sz="4000" dirty="0">
                <a:latin typeface="+mj-lt"/>
                <a:ea typeface="+mj-ea"/>
                <a:cs typeface="+mj-cs"/>
              </a:rPr>
              <a:t>Then we know we are at peace with God, and so at peace with ourselves and others.</a:t>
            </a:r>
          </a:p>
        </p:txBody>
      </p:sp>
    </p:spTree>
    <p:extLst>
      <p:ext uri="{BB962C8B-B14F-4D97-AF65-F5344CB8AC3E}">
        <p14:creationId xmlns:p14="http://schemas.microsoft.com/office/powerpoint/2010/main" val="282551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508</Words>
  <Application>Microsoft Office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Friends of Jesus and Mary</vt:lpstr>
      <vt:lpstr>The Birth of John the Baptist https://youtu.be/490SDWdIG3U</vt:lpstr>
      <vt:lpstr>Jesus gives the Apostles the power to forgive sins. (John 20: 19-23) https://youtu.be/b2szkCm0ulY</vt:lpstr>
      <vt:lpstr>Reconciliation is a Healing Sacrament https://youtu.be/dgEhqvydsK0</vt:lpstr>
      <vt:lpstr>Original Sin is the sin of Adam and Eve.  God erases the stain of Original Sin, in the Sacrament of Baptism.</vt:lpstr>
      <vt:lpstr>Personal Sin is the sin we choose to commit.</vt:lpstr>
      <vt:lpstr>Because of Jesus’ sacrifice for us, our sins are forgiven in the Sacrament of Reconciliation.</vt:lpstr>
      <vt:lpstr>When we sin, the Holy Spirit leads us back to God. God, in his grace, wants all his children to live with him in heaven. Guided by the Holy Spirit, we confess our sins in the Sacrament of Reconciliation.</vt:lpstr>
      <vt:lpstr>The priest gives us a penance to make up for what we have said or done, and we receive the gift of God’s forgiveness. </vt:lpstr>
      <vt:lpstr>PowerPoint Presentation</vt:lpstr>
      <vt:lpstr>7 Steps of the Sacrament of Reconciliation https://youtu.be/gy0xSo1JnWs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353</cp:revision>
  <dcterms:created xsi:type="dcterms:W3CDTF">2020-07-14T14:58:41Z</dcterms:created>
  <dcterms:modified xsi:type="dcterms:W3CDTF">2021-02-24T20:17:01Z</dcterms:modified>
</cp:coreProperties>
</file>