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98" r:id="rId5"/>
    <p:sldId id="299" r:id="rId6"/>
    <p:sldId id="257" r:id="rId7"/>
    <p:sldId id="262"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345" r:id="rId23"/>
    <p:sldId id="3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7866"/>
    <a:srgbClr val="C25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19" autoAdjust="0"/>
    <p:restoredTop sz="94660"/>
  </p:normalViewPr>
  <p:slideViewPr>
    <p:cSldViewPr>
      <p:cViewPr varScale="1">
        <p:scale>
          <a:sx n="68" d="100"/>
          <a:sy n="68" d="100"/>
        </p:scale>
        <p:origin x="18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0523AF-A54B-496E-9D1A-1C015FC6A063}" type="datetimeFigureOut">
              <a:rPr lang="en-US" smtClean="0"/>
              <a:pPr/>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0523AF-A54B-496E-9D1A-1C015FC6A063}" type="datetimeFigureOut">
              <a:rPr lang="en-US" smtClean="0"/>
              <a:pPr/>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0523AF-A54B-496E-9D1A-1C015FC6A063}" type="datetimeFigureOut">
              <a:rPr lang="en-US" smtClean="0"/>
              <a:pPr/>
              <a:t>3/25/2021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0523AF-A54B-496E-9D1A-1C015FC6A063}" type="datetimeFigureOut">
              <a:rPr lang="en-US" smtClean="0"/>
              <a:pPr/>
              <a:t>3/25/2021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0523AF-A54B-496E-9D1A-1C015FC6A063}" type="datetimeFigureOut">
              <a:rPr lang="en-US" smtClean="0"/>
              <a:pPr/>
              <a:t>3/25/2021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0523AF-A54B-496E-9D1A-1C015FC6A063}" type="datetimeFigureOut">
              <a:rPr lang="en-US" smtClean="0"/>
              <a:pPr/>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0523AF-A54B-496E-9D1A-1C015FC6A063}" type="datetimeFigureOut">
              <a:rPr lang="en-US" smtClean="0"/>
              <a:pPr/>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DFBEB-7DB2-4413-9306-CCB42A4F60D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523AF-A54B-496E-9D1A-1C015FC6A063}" type="datetimeFigureOut">
              <a:rPr lang="en-US" smtClean="0"/>
              <a:pPr/>
              <a:t>3/25/2021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DDFBEB-7DB2-4413-9306-CCB42A4F60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jpe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jpe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e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jpe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878CBA8C-A393-4297-808B-1043D0AD7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25525"/>
            <a:ext cx="9144000" cy="4805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740307"/>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1900" b="1" i="0" dirty="0">
                <a:effectLst/>
                <a:latin typeface="Cambria" panose="02040503050406030204" pitchFamily="18" charset="0"/>
                <a:ea typeface="Cambria" panose="02040503050406030204" pitchFamily="18" charset="0"/>
              </a:rPr>
              <a:t>Considera cómo los judíos, al ver que Jesús iba desfalleciendo cada vez más, temieron que se les muriese en el camino y, como deseaban verle morir en la Cruz, obligaron a Simón el Cirineo a que le ayudase a llevar aquel pesado madero</a:t>
            </a:r>
            <a:r>
              <a:rPr lang="es-ES" sz="1900" b="0" i="0" dirty="0">
                <a:solidFill>
                  <a:srgbClr val="36383D"/>
                </a:solidFill>
                <a:effectLst/>
                <a:latin typeface="Roboto"/>
              </a:rPr>
              <a:t>. </a:t>
            </a:r>
            <a:r>
              <a:rPr lang="es-ES" sz="1900" b="1" i="0" dirty="0">
                <a:effectLst/>
                <a:latin typeface="Cambria" panose="02040503050406030204" pitchFamily="18" charset="0"/>
                <a:ea typeface="Cambria" panose="02040503050406030204" pitchFamily="18" charset="0"/>
              </a:rPr>
              <a:t>Tuviste, Jesús, a Simón el Cireneo, quien –obligado- cargó la cruz. ¡Qué gracia la de éste que cruzaba por tu camino al Calvario!  Por las veces, Señor, que no me he dado cuenta que Tú has sido mi Cireneo, que has sido Tú Quien me ha ayudado a llevar mi cruz.</a:t>
            </a:r>
            <a:endParaRPr lang="es-ES" sz="1900" b="1" dirty="0">
              <a:latin typeface="Cambria" panose="02040503050406030204" pitchFamily="18" charset="0"/>
              <a:ea typeface="Cambria" panose="02040503050406030204" pitchFamily="18" charset="0"/>
            </a:endParaRPr>
          </a:p>
          <a:p>
            <a:pPr algn="just"/>
            <a:endParaRPr lang="es-ES" sz="2000" b="1" i="1" dirty="0">
              <a:solidFill>
                <a:srgbClr val="FF0000"/>
              </a:solidFill>
              <a:effectLst/>
              <a:latin typeface="Georgia" panose="02040502050405020303"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9908" y="6012506"/>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7080" y="6012506"/>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681" y="6000407"/>
            <a:ext cx="815902" cy="815902"/>
          </a:xfrm>
          <a:prstGeom prst="rect">
            <a:avLst/>
          </a:prstGeom>
        </p:spPr>
      </p:pic>
      <p:pic>
        <p:nvPicPr>
          <p:cNvPr id="6146" name="Picture 2">
            <a:extLst>
              <a:ext uri="{FF2B5EF4-FFF2-40B4-BE49-F238E27FC236}">
                <a16:creationId xmlns:a16="http://schemas.microsoft.com/office/drawing/2014/main" id="{C0C4D22D-3201-4C6D-88F8-826287F5E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4" y="0"/>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ERDON RECORTADA PARA VIA CRUCIS ZOOM">
            <a:hlinkClick r:id="" action="ppaction://media"/>
            <a:extLst>
              <a:ext uri="{FF2B5EF4-FFF2-40B4-BE49-F238E27FC236}">
                <a16:creationId xmlns:a16="http://schemas.microsoft.com/office/drawing/2014/main" id="{44103718-AF6E-4B36-A7A2-146A6AAC60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2204" y="6103558"/>
            <a:ext cx="609600" cy="609600"/>
          </a:xfrm>
          <a:prstGeom prst="rect">
            <a:avLst/>
          </a:prstGeom>
        </p:spPr>
      </p:pic>
    </p:spTree>
    <p:extLst>
      <p:ext uri="{BB962C8B-B14F-4D97-AF65-F5344CB8AC3E}">
        <p14:creationId xmlns:p14="http://schemas.microsoft.com/office/powerpoint/2010/main" val="4761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3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544764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Señor,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cómo la devota mujer Verónica, al ver a Jesús tan fatigado y con el rostro bañado en sudor y sangre, le ofreció un lienzo. Y limpiándose con él nuestro Señor, quedó impreso en éste su santa imagen.</a:t>
            </a:r>
          </a:p>
          <a:p>
            <a:pPr algn="just"/>
            <a:r>
              <a:rPr lang="es-ES" sz="2000" b="1" i="0" dirty="0">
                <a:effectLst/>
                <a:latin typeface="Cambria" panose="02040503050406030204" pitchFamily="18" charset="0"/>
              </a:rPr>
              <a:t>Por las veces que no he visto tu rostro en los que sufren, en los abandonados y débiles, en los ancianos y enfermos.</a:t>
            </a:r>
          </a:p>
          <a:p>
            <a:pPr algn="just"/>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739" y="5451366"/>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113" y="5495545"/>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5483446"/>
            <a:ext cx="815902" cy="815902"/>
          </a:xfrm>
          <a:prstGeom prst="rect">
            <a:avLst/>
          </a:prstGeom>
        </p:spPr>
      </p:pic>
      <p:pic>
        <p:nvPicPr>
          <p:cNvPr id="7170" name="Picture 2">
            <a:extLst>
              <a:ext uri="{FF2B5EF4-FFF2-40B4-BE49-F238E27FC236}">
                <a16:creationId xmlns:a16="http://schemas.microsoft.com/office/drawing/2014/main" id="{1D698D5B-1E03-4583-80F0-F0C04C047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142"/>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eque, peque Dios mio (128 kbps)">
            <a:hlinkClick r:id="" action="ppaction://media"/>
            <a:extLst>
              <a:ext uri="{FF2B5EF4-FFF2-40B4-BE49-F238E27FC236}">
                <a16:creationId xmlns:a16="http://schemas.microsoft.com/office/drawing/2014/main" id="{E2797A93-87AE-48CC-83EC-12C95330EB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15200" y="6210042"/>
            <a:ext cx="609600" cy="609600"/>
          </a:xfrm>
          <a:prstGeom prst="rect">
            <a:avLst/>
          </a:prstGeom>
        </p:spPr>
      </p:pic>
    </p:spTree>
    <p:extLst>
      <p:ext uri="{BB962C8B-B14F-4D97-AF65-F5344CB8AC3E}">
        <p14:creationId xmlns:p14="http://schemas.microsoft.com/office/powerpoint/2010/main" val="41288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67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06319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Caes, Señor, por segunda vez. El Vía Crucis nos señala tres caídas en tu caminar hacia el Calvario. Tal vez fueran más.</a:t>
            </a:r>
          </a:p>
          <a:p>
            <a:pPr algn="just"/>
            <a:r>
              <a:rPr lang="es-ES" sz="2000" b="1" i="0" dirty="0">
                <a:effectLst/>
                <a:latin typeface="Cambria" panose="02040503050406030204" pitchFamily="18" charset="0"/>
              </a:rPr>
              <a:t>No sabemos si tropezaste o si caíste por un empujón.  Por las veces que con mi ejemplo hice que otros tropezaran y cayeran, y por las veces que deliberadamente los he empujado.  Por las veces que por mi ejemplo, otros han pecado.</a:t>
            </a:r>
            <a:r>
              <a:rPr lang="es-ES" sz="2000" b="1" i="1" dirty="0">
                <a:effectLst/>
                <a:latin typeface="Cambria" panose="02040503050406030204" pitchFamily="18" charset="0"/>
                <a:ea typeface="Cambria" panose="02040503050406030204" pitchFamily="18" charset="0"/>
              </a:rPr>
              <a:t>                     </a:t>
            </a:r>
          </a:p>
          <a:p>
            <a:pPr algn="just"/>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7171" y="6020956"/>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8088" y="6024605"/>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883" y="6012506"/>
            <a:ext cx="815902" cy="815902"/>
          </a:xfrm>
          <a:prstGeom prst="rect">
            <a:avLst/>
          </a:prstGeom>
        </p:spPr>
      </p:pic>
      <p:pic>
        <p:nvPicPr>
          <p:cNvPr id="8194" name="Picture 2">
            <a:extLst>
              <a:ext uri="{FF2B5EF4-FFF2-40B4-BE49-F238E27FC236}">
                <a16:creationId xmlns:a16="http://schemas.microsoft.com/office/drawing/2014/main" id="{28C126F6-F443-4BA6-9874-D008740F1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7" y="22194"/>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eque, peque Dios mio (128 kbps)">
            <a:hlinkClick r:id="" action="ppaction://media"/>
            <a:extLst>
              <a:ext uri="{FF2B5EF4-FFF2-40B4-BE49-F238E27FC236}">
                <a16:creationId xmlns:a16="http://schemas.microsoft.com/office/drawing/2014/main" id="{67040A8F-0C02-471C-9CC2-784382EE8B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2034" y="5261040"/>
            <a:ext cx="609600" cy="609600"/>
          </a:xfrm>
          <a:prstGeom prst="rect">
            <a:avLst/>
          </a:prstGeom>
        </p:spPr>
      </p:pic>
    </p:spTree>
    <p:extLst>
      <p:ext uri="{BB962C8B-B14F-4D97-AF65-F5344CB8AC3E}">
        <p14:creationId xmlns:p14="http://schemas.microsoft.com/office/powerpoint/2010/main" val="36229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67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37097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cómo algunas piadosas mujeres, viendo a Jesús en tan lastimoso estado, que iba derramando sangre por el camino, lloraban de compasión; mas Jesús les dijo: “no lloréis por mí, sino por vosotras mismas y por vuestros hijos”.</a:t>
            </a:r>
            <a:r>
              <a:rPr lang="es-ES" sz="2000" b="0" i="0" dirty="0">
                <a:solidFill>
                  <a:srgbClr val="36383D"/>
                </a:solidFill>
                <a:effectLst/>
                <a:latin typeface="Roboto"/>
              </a:rPr>
              <a:t>   </a:t>
            </a:r>
            <a:r>
              <a:rPr lang="es-ES" sz="2000" b="1" i="0" dirty="0">
                <a:effectLst/>
                <a:latin typeface="Cambria" panose="02040503050406030204" pitchFamily="18" charset="0"/>
              </a:rPr>
              <a:t>Por las veces en que me he dejado abrumar tanto por mis problemas, que me he olvidado de los sufrimientos de los que me rodean o se han acercado a mí.</a:t>
            </a:r>
            <a:endParaRPr lang="es-ES" sz="2000" b="1" i="0" dirty="0">
              <a:effectLst/>
              <a:latin typeface="Roboto"/>
            </a:endParaRPr>
          </a:p>
          <a:p>
            <a:pPr algn="just"/>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7171" y="6020956"/>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8088" y="6024605"/>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883" y="6012506"/>
            <a:ext cx="815902" cy="815902"/>
          </a:xfrm>
          <a:prstGeom prst="rect">
            <a:avLst/>
          </a:prstGeom>
        </p:spPr>
      </p:pic>
      <p:pic>
        <p:nvPicPr>
          <p:cNvPr id="9218" name="Picture 2">
            <a:extLst>
              <a:ext uri="{FF2B5EF4-FFF2-40B4-BE49-F238E27FC236}">
                <a16:creationId xmlns:a16="http://schemas.microsoft.com/office/drawing/2014/main" id="{F7EFA6E4-8430-481B-AEC0-7DCCA5C15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937"/>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eque, peque Dios mio (128 kbps)">
            <a:hlinkClick r:id="" action="ppaction://media"/>
            <a:extLst>
              <a:ext uri="{FF2B5EF4-FFF2-40B4-BE49-F238E27FC236}">
                <a16:creationId xmlns:a16="http://schemas.microsoft.com/office/drawing/2014/main" id="{3247B124-6DBD-4F24-8D62-57AE4212DB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0567" y="5402906"/>
            <a:ext cx="609600" cy="609600"/>
          </a:xfrm>
          <a:prstGeom prst="rect">
            <a:avLst/>
          </a:prstGeom>
        </p:spPr>
      </p:pic>
    </p:spTree>
    <p:extLst>
      <p:ext uri="{BB962C8B-B14F-4D97-AF65-F5344CB8AC3E}">
        <p14:creationId xmlns:p14="http://schemas.microsoft.com/office/powerpoint/2010/main" val="317564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67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370975"/>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la tercera caída de Jesucristo. Extremada era su debilidad y excesiva la crueldad de los verdugos, que querían hacerle apresurar el paso, cuando apenas le quedaba aliento para moverse. </a:t>
            </a:r>
            <a:r>
              <a:rPr lang="es-ES" sz="2000" b="1" i="0" dirty="0">
                <a:effectLst/>
                <a:latin typeface="Cambria" panose="02040503050406030204" pitchFamily="18" charset="0"/>
              </a:rPr>
              <a:t>Y por tercera vez hace un esfuerzo inmenso y se levanta. </a:t>
            </a:r>
          </a:p>
          <a:p>
            <a:pPr algn="just"/>
            <a:r>
              <a:rPr lang="es-ES" sz="2000" b="1" i="0" dirty="0">
                <a:effectLst/>
                <a:latin typeface="Cambria" panose="02040503050406030204" pitchFamily="18" charset="0"/>
              </a:rPr>
              <a:t>Por esas ocasiones en las que, ante las dificultades, me he desanimado y no he continuado en aquello que me has pedido en favor de los demás.</a:t>
            </a:r>
            <a:r>
              <a:rPr lang="es-ES" sz="2000" b="1" i="0" dirty="0">
                <a:effectLst/>
                <a:latin typeface="Cambria" panose="02040503050406030204" pitchFamily="18" charset="0"/>
                <a:ea typeface="Cambria" panose="02040503050406030204" pitchFamily="18" charset="0"/>
              </a:rPr>
              <a:t> </a:t>
            </a:r>
          </a:p>
          <a:p>
            <a:pPr algn="just"/>
            <a:r>
              <a:rPr lang="es-ES" sz="2000" b="1" dirty="0">
                <a:solidFill>
                  <a:srgbClr val="FF0000"/>
                </a:solidFill>
                <a:latin typeface="Cambria" panose="02040503050406030204" pitchFamily="18" charset="0"/>
                <a:ea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543" y="6033516"/>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6214" y="6045615"/>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2083" y="6008220"/>
            <a:ext cx="815902" cy="815902"/>
          </a:xfrm>
          <a:prstGeom prst="rect">
            <a:avLst/>
          </a:prstGeom>
        </p:spPr>
      </p:pic>
      <p:pic>
        <p:nvPicPr>
          <p:cNvPr id="10242" name="Picture 2">
            <a:extLst>
              <a:ext uri="{FF2B5EF4-FFF2-40B4-BE49-F238E27FC236}">
                <a16:creationId xmlns:a16="http://schemas.microsoft.com/office/drawing/2014/main" id="{C69164AB-57B8-4FEA-AE4B-190BE5044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 y="22194"/>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ERDONA ATU PUEBLO RECORTADO">
            <a:hlinkClick r:id="" action="ppaction://media"/>
            <a:extLst>
              <a:ext uri="{FF2B5EF4-FFF2-40B4-BE49-F238E27FC236}">
                <a16:creationId xmlns:a16="http://schemas.microsoft.com/office/drawing/2014/main" id="{5F23F844-C7EC-4602-928A-74AD9E3140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5183" y="6045615"/>
            <a:ext cx="609600" cy="609600"/>
          </a:xfrm>
          <a:prstGeom prst="rect">
            <a:avLst/>
          </a:prstGeom>
        </p:spPr>
      </p:pic>
    </p:spTree>
    <p:extLst>
      <p:ext uri="{BB962C8B-B14F-4D97-AF65-F5344CB8AC3E}">
        <p14:creationId xmlns:p14="http://schemas.microsoft.com/office/powerpoint/2010/main" val="15220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06319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cómo al ser despojado Jesús de sus vestiduras por los verdugos, estando la túnica interior pegada a las carnes desolladas por los azotes, le arrancaran también con ella la piel de su sagrado cuerpo.</a:t>
            </a:r>
          </a:p>
          <a:p>
            <a:pPr algn="just"/>
            <a:r>
              <a:rPr lang="es-ES" sz="2000" b="1" i="0" dirty="0">
                <a:effectLst/>
                <a:latin typeface="Cambria" panose="02040503050406030204" pitchFamily="18" charset="0"/>
              </a:rPr>
              <a:t>Por las veces en que yo he despojado a otros de su fama, de su reputación, de sus bienes, de sus derechos, de sus ilusiones…</a:t>
            </a:r>
            <a:r>
              <a:rPr lang="es-ES" sz="2000" b="1" dirty="0">
                <a:latin typeface="Cambria" panose="02040503050406030204" pitchFamily="18" charset="0"/>
                <a:ea typeface="Cambria" panose="02040503050406030204" pitchFamily="18" charset="0"/>
              </a:rPr>
              <a:t> </a:t>
            </a:r>
          </a:p>
          <a:p>
            <a:pPr algn="just"/>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4039" y="5791200"/>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000" y="5803299"/>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592" y="5791200"/>
            <a:ext cx="815902" cy="815902"/>
          </a:xfrm>
          <a:prstGeom prst="rect">
            <a:avLst/>
          </a:prstGeom>
        </p:spPr>
      </p:pic>
      <p:pic>
        <p:nvPicPr>
          <p:cNvPr id="11266" name="Picture 2">
            <a:extLst>
              <a:ext uri="{FF2B5EF4-FFF2-40B4-BE49-F238E27FC236}">
                <a16:creationId xmlns:a16="http://schemas.microsoft.com/office/drawing/2014/main" id="{B7F07197-A32E-4B77-A97A-C4692A0A9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73" y="-7086"/>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ERDONA ATU PUEBLO RECORTADO">
            <a:hlinkClick r:id="" action="ppaction://media"/>
            <a:extLst>
              <a:ext uri="{FF2B5EF4-FFF2-40B4-BE49-F238E27FC236}">
                <a16:creationId xmlns:a16="http://schemas.microsoft.com/office/drawing/2014/main" id="{75C88DD1-9A73-426B-AE94-CBCCF90052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0139" y="5991584"/>
            <a:ext cx="609600" cy="609600"/>
          </a:xfrm>
          <a:prstGeom prst="rect">
            <a:avLst/>
          </a:prstGeom>
        </p:spPr>
      </p:pic>
    </p:spTree>
    <p:extLst>
      <p:ext uri="{BB962C8B-B14F-4D97-AF65-F5344CB8AC3E}">
        <p14:creationId xmlns:p14="http://schemas.microsoft.com/office/powerpoint/2010/main" val="4001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247864"/>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cómo Jesús, tendido sobre la Cruz, alarga sus pies y manos y ofrece al Eterno Padre el sacrificio de su vida por nuestra salvación; le enclavan aquellos bárbaros verdugos y después levantan la Cruz en alto, dejándole morir de dolor. </a:t>
            </a:r>
          </a:p>
          <a:p>
            <a:pPr algn="just"/>
            <a:endParaRPr lang="es-ES" sz="1200" b="1" i="0" dirty="0">
              <a:effectLst/>
              <a:latin typeface="Cambria" panose="02040503050406030204" pitchFamily="18" charset="0"/>
            </a:endParaRPr>
          </a:p>
          <a:p>
            <a:pPr algn="just"/>
            <a:r>
              <a:rPr lang="es-ES" sz="2000" b="1" i="0" dirty="0">
                <a:effectLst/>
                <a:latin typeface="Cambria" panose="02040503050406030204" pitchFamily="18" charset="0"/>
              </a:rPr>
              <a:t>Por las veces que no he perdonado, por mis pensamientos de represalias, por tanto resentimiento que conservo y que amarga mi alma.</a:t>
            </a:r>
          </a:p>
          <a:p>
            <a:pPr algn="just"/>
            <a:r>
              <a:rPr lang="es-ES" sz="2000" b="1" dirty="0">
                <a:latin typeface="Cambria" panose="02040503050406030204" pitchFamily="18" charset="0"/>
                <a:ea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286" y="5996222"/>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8386" y="6024605"/>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800" y="6019904"/>
            <a:ext cx="815902" cy="815902"/>
          </a:xfrm>
          <a:prstGeom prst="rect">
            <a:avLst/>
          </a:prstGeom>
        </p:spPr>
      </p:pic>
      <p:pic>
        <p:nvPicPr>
          <p:cNvPr id="12290" name="Picture 2">
            <a:extLst>
              <a:ext uri="{FF2B5EF4-FFF2-40B4-BE49-F238E27FC236}">
                <a16:creationId xmlns:a16="http://schemas.microsoft.com/office/drawing/2014/main" id="{2CF0C13F-CA74-473B-8BB7-EFCA5E26F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1" y="7937"/>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ERDONA ATU PUEBLO RECORTADO">
            <a:hlinkClick r:id="" action="ppaction://media"/>
            <a:extLst>
              <a:ext uri="{FF2B5EF4-FFF2-40B4-BE49-F238E27FC236}">
                <a16:creationId xmlns:a16="http://schemas.microsoft.com/office/drawing/2014/main" id="{55E4CDBA-09BC-4458-BBD3-158C413B6F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6379" y="6099373"/>
            <a:ext cx="609600" cy="609600"/>
          </a:xfrm>
          <a:prstGeom prst="rect">
            <a:avLst/>
          </a:prstGeom>
        </p:spPr>
      </p:pic>
    </p:spTree>
    <p:extLst>
      <p:ext uri="{BB962C8B-B14F-4D97-AF65-F5344CB8AC3E}">
        <p14:creationId xmlns:p14="http://schemas.microsoft.com/office/powerpoint/2010/main" val="38696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678751"/>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1950" b="1" i="0" dirty="0">
                <a:effectLst/>
                <a:latin typeface="Cambria" panose="02040503050406030204" pitchFamily="18" charset="0"/>
                <a:ea typeface="Cambria" panose="02040503050406030204" pitchFamily="18" charset="0"/>
              </a:rPr>
              <a:t>Considera cómo Jesús, después de tres horas de agonía, consumido de dolores y exhausto de fuerzas su cuerpo, inclina la cabeza y expía en la Cruz.</a:t>
            </a:r>
          </a:p>
          <a:p>
            <a:pPr algn="just"/>
            <a:r>
              <a:rPr lang="es-ES" sz="1950" b="1" i="0" dirty="0">
                <a:effectLst/>
                <a:latin typeface="Cambria" panose="02040503050406030204" pitchFamily="18" charset="0"/>
              </a:rPr>
              <a:t>No hay amor mayor que dar la vida por otro.  Por la facilidad con que me olvido de cuánto me amas, Señor,</a:t>
            </a:r>
            <a:r>
              <a:rPr lang="es-ES" sz="1950" b="1" dirty="0">
                <a:latin typeface="Cambria" panose="02040503050406030204" pitchFamily="18" charset="0"/>
                <a:ea typeface="Cambria" panose="02040503050406030204" pitchFamily="18" charset="0"/>
              </a:rPr>
              <a:t> p</a:t>
            </a:r>
            <a:r>
              <a:rPr lang="es-ES" sz="1950" b="1" i="0" dirty="0">
                <a:effectLst/>
                <a:latin typeface="Cambria" panose="02040503050406030204" pitchFamily="18" charset="0"/>
              </a:rPr>
              <a:t>or la poca importancia que doy a tu Pasión y Muerte que me ha redimido y por no darme cuenta de la necesidad que tengo de ser redimido por Ti.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5648" y="5990722"/>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1592" y="6020196"/>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834" y="5988595"/>
            <a:ext cx="815902" cy="815902"/>
          </a:xfrm>
          <a:prstGeom prst="rect">
            <a:avLst/>
          </a:prstGeom>
        </p:spPr>
      </p:pic>
      <p:pic>
        <p:nvPicPr>
          <p:cNvPr id="13314" name="Picture 2">
            <a:extLst>
              <a:ext uri="{FF2B5EF4-FFF2-40B4-BE49-F238E27FC236}">
                <a16:creationId xmlns:a16="http://schemas.microsoft.com/office/drawing/2014/main" id="{B3545F43-AD4F-4A8E-A6AB-6566F81CC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El diario de María Video (128 kbps)">
            <a:hlinkClick r:id="" action="ppaction://media"/>
            <a:extLst>
              <a:ext uri="{FF2B5EF4-FFF2-40B4-BE49-F238E27FC236}">
                <a16:creationId xmlns:a16="http://schemas.microsoft.com/office/drawing/2014/main" id="{87BDF9ED-84E3-47D2-A8BD-B06C2D16FB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6977" y="6289829"/>
            <a:ext cx="609600" cy="609600"/>
          </a:xfrm>
          <a:prstGeom prst="rect">
            <a:avLst/>
          </a:prstGeom>
        </p:spPr>
      </p:pic>
    </p:spTree>
    <p:extLst>
      <p:ext uri="{BB962C8B-B14F-4D97-AF65-F5344CB8AC3E}">
        <p14:creationId xmlns:p14="http://schemas.microsoft.com/office/powerpoint/2010/main" val="5419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15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06319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cómo, habiendo expirado ya el Señor, le bajaron de la Cruz dos de sus discípulos. José y Nicodemo, y le depositaran en los brazos de su afligida Madre, María, que le recibió con ternura y le estrechó contra su pecho traspasado de dolor. </a:t>
            </a:r>
          </a:p>
          <a:p>
            <a:pPr algn="just"/>
            <a:r>
              <a:rPr lang="es-ES" sz="2000" b="1" i="0" dirty="0">
                <a:effectLst/>
                <a:latin typeface="Cambria" panose="02040503050406030204" pitchFamily="18" charset="0"/>
                <a:ea typeface="Cambria" panose="02040503050406030204" pitchFamily="18" charset="0"/>
              </a:rPr>
              <a:t>Por ese tierno Niño que tú nos diste una Nochebuena y que una mala tarde te devolvimos muerto por nuestros pecados.  </a:t>
            </a:r>
          </a:p>
          <a:p>
            <a:pPr algn="just"/>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462" y="5826919"/>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5965" y="5842878"/>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6958" y="5826919"/>
            <a:ext cx="815902" cy="815902"/>
          </a:xfrm>
          <a:prstGeom prst="rect">
            <a:avLst/>
          </a:prstGeom>
        </p:spPr>
      </p:pic>
      <p:pic>
        <p:nvPicPr>
          <p:cNvPr id="14338" name="Picture 2">
            <a:extLst>
              <a:ext uri="{FF2B5EF4-FFF2-40B4-BE49-F238E27FC236}">
                <a16:creationId xmlns:a16="http://schemas.microsoft.com/office/drawing/2014/main" id="{F02AF88A-B035-47F8-9BE0-8751891645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 y="0"/>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eque, peque Dios mio (128 kbps) (mp3cut.net)">
            <a:hlinkClick r:id="" action="ppaction://media"/>
            <a:extLst>
              <a:ext uri="{FF2B5EF4-FFF2-40B4-BE49-F238E27FC236}">
                <a16:creationId xmlns:a16="http://schemas.microsoft.com/office/drawing/2014/main" id="{1419191D-3C01-44F3-9668-2EC2EF9D3D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7124" y="5867292"/>
            <a:ext cx="609600" cy="609600"/>
          </a:xfrm>
          <a:prstGeom prst="rect">
            <a:avLst/>
          </a:prstGeom>
        </p:spPr>
      </p:pic>
    </p:spTree>
    <p:extLst>
      <p:ext uri="{BB962C8B-B14F-4D97-AF65-F5344CB8AC3E}">
        <p14:creationId xmlns:p14="http://schemas.microsoft.com/office/powerpoint/2010/main" val="401636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06319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cómo los discípulos llevaron a </a:t>
            </a:r>
            <a:r>
              <a:rPr lang="es-ES" sz="2000" b="1" i="0">
                <a:effectLst/>
                <a:latin typeface="Cambria" panose="02040503050406030204" pitchFamily="18" charset="0"/>
                <a:ea typeface="Cambria" panose="02040503050406030204" pitchFamily="18" charset="0"/>
              </a:rPr>
              <a:t>enterrar a </a:t>
            </a:r>
            <a:r>
              <a:rPr lang="es-ES" sz="2000" b="1" i="0" dirty="0">
                <a:effectLst/>
                <a:latin typeface="Cambria" panose="02040503050406030204" pitchFamily="18" charset="0"/>
                <a:ea typeface="Cambria" panose="02040503050406030204" pitchFamily="18" charset="0"/>
              </a:rPr>
              <a:t>Jesús, acompañándole también su Santísima Madre, que le depositó en el sepulcro con sus propias manos. Después cerraron la puerta del sepulcro y se retiraron.</a:t>
            </a:r>
          </a:p>
          <a:p>
            <a:pPr algn="just"/>
            <a:r>
              <a:rPr lang="es-ES" sz="2000" b="1" i="0" dirty="0">
                <a:effectLst/>
                <a:latin typeface="Cambria" panose="02040503050406030204" pitchFamily="18" charset="0"/>
                <a:ea typeface="Cambria" panose="02040503050406030204" pitchFamily="18" charset="0"/>
              </a:rPr>
              <a:t>Por las veces en que he olvidado que es necesario pasar por todas esas cosas para poder entrar en la gloria.</a:t>
            </a:r>
            <a:endParaRPr lang="es-ES" sz="2000" b="1" dirty="0">
              <a:latin typeface="Cambria" panose="02040503050406030204" pitchFamily="18" charset="0"/>
              <a:ea typeface="Cambria" panose="02040503050406030204" pitchFamily="18" charset="0"/>
            </a:endParaRPr>
          </a:p>
          <a:p>
            <a:pPr algn="just"/>
            <a:br>
              <a:rPr lang="es-ES" sz="2000" dirty="0"/>
            </a:br>
            <a:r>
              <a:rPr lang="es-ES" sz="2000" dirty="0"/>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0839" y="5867400"/>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300" y="5879499"/>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190" y="5879499"/>
            <a:ext cx="815902" cy="815902"/>
          </a:xfrm>
          <a:prstGeom prst="rect">
            <a:avLst/>
          </a:prstGeom>
        </p:spPr>
      </p:pic>
      <p:pic>
        <p:nvPicPr>
          <p:cNvPr id="15362" name="Picture 2">
            <a:extLst>
              <a:ext uri="{FF2B5EF4-FFF2-40B4-BE49-F238E27FC236}">
                <a16:creationId xmlns:a16="http://schemas.microsoft.com/office/drawing/2014/main" id="{B57A26C4-6D47-4131-8C3B-A7514A5F86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 y="0"/>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ERDONA ATU PUEBLO RECORTADO">
            <a:hlinkClick r:id="" action="ppaction://media"/>
            <a:extLst>
              <a:ext uri="{FF2B5EF4-FFF2-40B4-BE49-F238E27FC236}">
                <a16:creationId xmlns:a16="http://schemas.microsoft.com/office/drawing/2014/main" id="{6D6AAB79-F285-4617-924D-952316B82C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3651" y="5970551"/>
            <a:ext cx="609600" cy="609600"/>
          </a:xfrm>
          <a:prstGeom prst="rect">
            <a:avLst/>
          </a:prstGeom>
        </p:spPr>
      </p:pic>
    </p:spTree>
    <p:extLst>
      <p:ext uri="{BB962C8B-B14F-4D97-AF65-F5344CB8AC3E}">
        <p14:creationId xmlns:p14="http://schemas.microsoft.com/office/powerpoint/2010/main" val="36733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0625"/>
            <a:ext cx="7696200" cy="6577375"/>
          </a:xfrm>
          <a:prstGeom prst="rect">
            <a:avLst/>
          </a:prstGeom>
        </p:spPr>
      </p:pic>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https://encrypted-tbn2.gstatic.com/images?q=tbn:ANd9GcQbLqMCMELo_axB5tsbB16sJp8-IPFuBM3T21tS70IcZgL0pW_r"/>
          <p:cNvPicPr/>
          <p:nvPr/>
        </p:nvPicPr>
        <p:blipFill>
          <a:blip r:embed="rId3" cstate="print"/>
          <a:srcRect/>
          <a:stretch>
            <a:fillRect/>
          </a:stretch>
        </p:blipFill>
        <p:spPr bwMode="auto">
          <a:xfrm>
            <a:off x="0" y="0"/>
            <a:ext cx="129540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4832092"/>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rPr>
              <a:t>Si Cristo no hubiera resucitado, vana sería nuestra fe.  Por las veces que he hecho vana mi fe al creer en mitos que van en contra de tu Resurrección.  Por las veces en que olvido que si no muero a mí mismo, Jesús, no podré resucitar contigo.</a:t>
            </a:r>
          </a:p>
          <a:p>
            <a:pPr algn="just"/>
            <a:br>
              <a:rPr lang="es-ES" sz="2000" dirty="0"/>
            </a:br>
            <a:r>
              <a:rPr lang="es-ES" sz="2000" dirty="0"/>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1" dirty="0">
              <a:effectLst/>
              <a:latin typeface="Cambria" panose="02040503050406030204" pitchFamily="18" charset="0"/>
              <a:ea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5762" y="4764500"/>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109" y="5194036"/>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574" y="5864066"/>
            <a:ext cx="815902" cy="815902"/>
          </a:xfrm>
          <a:prstGeom prst="rect">
            <a:avLst/>
          </a:prstGeom>
        </p:spPr>
      </p:pic>
      <p:pic>
        <p:nvPicPr>
          <p:cNvPr id="16386" name="Picture 2">
            <a:extLst>
              <a:ext uri="{FF2B5EF4-FFF2-40B4-BE49-F238E27FC236}">
                <a16:creationId xmlns:a16="http://schemas.microsoft.com/office/drawing/2014/main" id="{FB7A7614-C4FF-440F-A29F-645F4B15E0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9" y="0"/>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NUEVAME RECORTADA">
            <a:hlinkClick r:id="" action="ppaction://media"/>
            <a:extLst>
              <a:ext uri="{FF2B5EF4-FFF2-40B4-BE49-F238E27FC236}">
                <a16:creationId xmlns:a16="http://schemas.microsoft.com/office/drawing/2014/main" id="{A2B1142F-72E2-49E0-8949-BCEE41370A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8825" y="6070368"/>
            <a:ext cx="609600" cy="609600"/>
          </a:xfrm>
          <a:prstGeom prst="rect">
            <a:avLst/>
          </a:prstGeom>
        </p:spPr>
      </p:pic>
    </p:spTree>
    <p:extLst>
      <p:ext uri="{BB962C8B-B14F-4D97-AF65-F5344CB8AC3E}">
        <p14:creationId xmlns:p14="http://schemas.microsoft.com/office/powerpoint/2010/main" val="6883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8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317211" y="122093"/>
            <a:ext cx="8671214" cy="7048083"/>
          </a:xfrm>
          <a:prstGeom prst="rect">
            <a:avLst/>
          </a:prstGeom>
          <a:noFill/>
        </p:spPr>
        <p:txBody>
          <a:bodyPr wrap="square">
            <a:spAutoFit/>
          </a:bodyPr>
          <a:lstStyle/>
          <a:p>
            <a:pPr algn="just"/>
            <a:r>
              <a:rPr lang="es-ES" sz="2400" b="1" i="0" dirty="0">
                <a:effectLst/>
                <a:latin typeface="Cambria" panose="02040503050406030204" pitchFamily="18" charset="0"/>
              </a:rPr>
              <a:t>Oración final:</a:t>
            </a:r>
          </a:p>
          <a:p>
            <a:pPr algn="just"/>
            <a:endParaRPr lang="es-ES" sz="2400" b="1" i="0" dirty="0">
              <a:effectLst/>
              <a:latin typeface="Cambria" panose="02040503050406030204" pitchFamily="18" charset="0"/>
            </a:endParaRPr>
          </a:p>
          <a:p>
            <a:pPr algn="ctr"/>
            <a:r>
              <a:rPr lang="es-ES" sz="2400" b="0" i="0" dirty="0">
                <a:solidFill>
                  <a:srgbClr val="000000"/>
                </a:solidFill>
                <a:effectLst/>
                <a:latin typeface="Arial" panose="020B0604020202020204" pitchFamily="34" charset="0"/>
              </a:rPr>
              <a:t>Te suplico, Señor, que me concedas, por intercesión de tu Madre la Virgen, que cada vez que medite tu Pasión, quede grabado en mí con marca de actualidad constante, lo que Tú has hecho por mí y tus constantes beneficios. Haz, Señor, que me acompañe, durante toda mi vida, un agradecimiento inmenso a tu Bondad. Amén.</a:t>
            </a:r>
          </a:p>
          <a:p>
            <a:pPr algn="ctr"/>
            <a:br>
              <a:rPr lang="es-ES" sz="2400" b="0" i="0" dirty="0">
                <a:solidFill>
                  <a:srgbClr val="000000"/>
                </a:solidFill>
                <a:effectLst/>
                <a:latin typeface="Arial" panose="020B0604020202020204" pitchFamily="34" charset="0"/>
              </a:rPr>
            </a:br>
            <a:endParaRPr lang="es-ES" sz="2400" b="0" i="0" dirty="0">
              <a:solidFill>
                <a:srgbClr val="000000"/>
              </a:solidFill>
              <a:effectLst/>
              <a:latin typeface="Arial" panose="020B0604020202020204" pitchFamily="34" charset="0"/>
            </a:endParaRPr>
          </a:p>
          <a:p>
            <a:pPr algn="ctr"/>
            <a:r>
              <a:rPr lang="es-ES" sz="2400" b="0" i="0" dirty="0">
                <a:solidFill>
                  <a:srgbClr val="000000"/>
                </a:solidFill>
                <a:effectLst/>
                <a:latin typeface="Arial" panose="020B0604020202020204" pitchFamily="34" charset="0"/>
              </a:rPr>
              <a:t>Virgen Santísima de los Dolores, mírame cargando la cruz de mi sufrimiento; acompáñame como acompañaste a tu Hijo Jesús en el camino del Calvario; eres mi Madre y te necesito. Ayúdame a sufrir con amor y esperanza para que mi dolor sea dolor redentor que en las manos de Dios se convierta en un gran bien para la salvación de las almas. Amén.</a:t>
            </a:r>
          </a:p>
          <a:p>
            <a:pPr algn="just"/>
            <a:endParaRPr lang="es-ES" sz="2400" b="1" i="1" dirty="0">
              <a:effectLst/>
              <a:latin typeface="Cambria" panose="02040503050406030204" pitchFamily="18" charset="0"/>
            </a:endParaRPr>
          </a:p>
          <a:p>
            <a:pPr algn="just"/>
            <a:r>
              <a:rPr lang="es-ES" sz="2400" b="1" i="1" dirty="0">
                <a:effectLst/>
                <a:latin typeface="Cambria" panose="02040503050406030204" pitchFamily="18" charset="0"/>
              </a:rPr>
              <a:t>                                    Amén.</a:t>
            </a:r>
            <a:endParaRPr lang="es-ES" sz="2400" b="1" i="0" dirty="0">
              <a:effectLst/>
              <a:latin typeface="Cambria" panose="02040503050406030204" pitchFamily="18" charset="0"/>
            </a:endParaRPr>
          </a:p>
          <a:p>
            <a:pPr algn="just"/>
            <a:endParaRPr lang="es-ES" sz="2000" b="1" i="1" dirty="0">
              <a:solidFill>
                <a:srgbClr val="FF0000"/>
              </a:solidFill>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417480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DA463A7-F688-4DF7-8076-9BF777CEC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4399"/>
            <a:ext cx="9126854" cy="507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06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2786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7FC672-173A-4A5C-B246-E7D4F5C84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59738"/>
            <a:ext cx="1930893" cy="2896340"/>
          </a:xfrm>
          <a:prstGeom prst="rect">
            <a:avLst/>
          </a:prstGeom>
        </p:spPr>
      </p:pic>
      <p:sp>
        <p:nvSpPr>
          <p:cNvPr id="8" name="TextBox 7">
            <a:extLst>
              <a:ext uri="{FF2B5EF4-FFF2-40B4-BE49-F238E27FC236}">
                <a16:creationId xmlns:a16="http://schemas.microsoft.com/office/drawing/2014/main" id="{8E765008-BF71-4EA5-A194-49EC00AFCE66}"/>
              </a:ext>
            </a:extLst>
          </p:cNvPr>
          <p:cNvSpPr txBox="1"/>
          <p:nvPr/>
        </p:nvSpPr>
        <p:spPr>
          <a:xfrm>
            <a:off x="2133600" y="76200"/>
            <a:ext cx="6814351" cy="6863417"/>
          </a:xfrm>
          <a:prstGeom prst="rect">
            <a:avLst/>
          </a:prstGeom>
          <a:noFill/>
        </p:spPr>
        <p:txBody>
          <a:bodyPr wrap="square">
            <a:spAutoFit/>
          </a:bodyPr>
          <a:lstStyle/>
          <a:p>
            <a:pPr algn="just"/>
            <a:r>
              <a:rPr lang="es-ES" sz="2000" b="1" dirty="0">
                <a:solidFill>
                  <a:srgbClr val="000000"/>
                </a:solidFill>
                <a:latin typeface="Open Sans"/>
              </a:rPr>
              <a:t>A ti, bienaventurado San José, acudimos en nuestra tribulación; y después de invocar el auxilio de tu Santísima Esposa solicitamos también confiados tu patrocinio. Por aquella caridad que con la Inmaculada Virgen María, Madre de Dios, te tuvo unido, y por el paterno amor con que abrazaste al Niño Jesús, humildemente te suplicamos vuelvas benigno los ojos a la herencia que con su Sangre adquirió Jesucristo, y con tu poder y auxilio socorras nuestras necesidades.</a:t>
            </a:r>
          </a:p>
          <a:p>
            <a:pPr algn="just"/>
            <a:r>
              <a:rPr lang="es-ES" sz="2000" b="1" dirty="0">
                <a:solidFill>
                  <a:srgbClr val="000000"/>
                </a:solidFill>
                <a:latin typeface="Open Sans"/>
              </a:rPr>
              <a:t>Protege, </a:t>
            </a:r>
            <a:r>
              <a:rPr lang="es-ES" sz="2000" b="1" dirty="0" err="1">
                <a:solidFill>
                  <a:srgbClr val="000000"/>
                </a:solidFill>
                <a:latin typeface="Open Sans"/>
              </a:rPr>
              <a:t>Providentísimo</a:t>
            </a:r>
            <a:r>
              <a:rPr lang="es-ES" sz="2000" b="1" dirty="0">
                <a:solidFill>
                  <a:srgbClr val="000000"/>
                </a:solidFill>
                <a:latin typeface="Open Sans"/>
              </a:rPr>
              <a:t> Custodio de la Sagrada Familia la escogida descendencia de Jesucristo; aparta de nosotros toda mancha de error y corrupción; asístenos propicio, desde el cielo, fortísimo libertador nuestro, en esta lucha con el poder de las tinieblas: y, como en otro tiempo librasteis al Niño Jesús del inminente peligro de la vida, así ahora, defiende a la Iglesia Santa de Dios de las asechanzas de sus enemigos y de toda adversidad, y a cada uno de nosotros protégenos con el perpetuo patrocinio, para que, a tu ejemplo y sostenidos por tu auxilio, podamos santamente vivir y piadosamente morir y alcanzar en el cielo la eterna felicidad. Amén.</a:t>
            </a:r>
          </a:p>
        </p:txBody>
      </p:sp>
    </p:spTree>
    <p:extLst>
      <p:ext uri="{BB962C8B-B14F-4D97-AF65-F5344CB8AC3E}">
        <p14:creationId xmlns:p14="http://schemas.microsoft.com/office/powerpoint/2010/main" val="547726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7000">
              <a:schemeClr val="accent6">
                <a:lumMod val="60000"/>
                <a:lumOff val="40000"/>
              </a:schemeClr>
            </a:gs>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https://encrypted-tbn2.gstatic.com/images?q=tbn:ANd9GcQbLqMCMELo_axB5tsbB16sJp8-IPFuBM3T21tS70IcZgL0pW_r"/>
          <p:cNvPicPr/>
          <p:nvPr/>
        </p:nvPicPr>
        <p:blipFill>
          <a:blip r:embed="rId2" cstate="print"/>
          <a:srcRect/>
          <a:stretch>
            <a:fillRect/>
          </a:stretch>
        </p:blipFill>
        <p:spPr bwMode="auto">
          <a:xfrm>
            <a:off x="0" y="0"/>
            <a:ext cx="1295400" cy="1295400"/>
          </a:xfrm>
          <a:prstGeom prst="rect">
            <a:avLst/>
          </a:prstGeom>
          <a:noFill/>
          <a:ln w="9525">
            <a:noFill/>
            <a:miter lim="800000"/>
            <a:headEnd/>
            <a:tailEnd/>
          </a:ln>
        </p:spPr>
      </p:pic>
      <p:sp>
        <p:nvSpPr>
          <p:cNvPr id="10" name="Rectangle 9"/>
          <p:cNvSpPr/>
          <p:nvPr/>
        </p:nvSpPr>
        <p:spPr>
          <a:xfrm>
            <a:off x="0" y="152400"/>
            <a:ext cx="9143999" cy="6524863"/>
          </a:xfrm>
          <a:prstGeom prst="rect">
            <a:avLst/>
          </a:prstGeom>
        </p:spPr>
        <p:txBody>
          <a:bodyPr wrap="square">
            <a:spAutoFit/>
          </a:bodyPr>
          <a:lstStyle/>
          <a:p>
            <a:pPr algn="ctr"/>
            <a:r>
              <a:rPr lang="es-ES" sz="2200" b="1" dirty="0"/>
              <a:t>El Credo</a:t>
            </a:r>
          </a:p>
          <a:p>
            <a:pPr algn="ctr"/>
            <a:r>
              <a:rPr lang="es-ES" sz="2200" dirty="0"/>
              <a:t>Creo en Dios, Padre todopoderoso,</a:t>
            </a:r>
            <a:br>
              <a:rPr lang="es-ES" sz="2200" dirty="0"/>
            </a:br>
            <a:r>
              <a:rPr lang="es-ES" sz="2200" dirty="0"/>
              <a:t>Creador del cielo y de la tierra.</a:t>
            </a:r>
          </a:p>
          <a:p>
            <a:pPr algn="ctr"/>
            <a:r>
              <a:rPr lang="es-ES" sz="2200" dirty="0"/>
              <a:t>Creo en Jesucristo, su único Hijo, nuestro Señor,</a:t>
            </a:r>
            <a:br>
              <a:rPr lang="es-ES" sz="2200" dirty="0"/>
            </a:br>
            <a:r>
              <a:rPr lang="es-ES" sz="2200" dirty="0"/>
              <a:t>que fue concebido por obra y gracia del Espíritu Santo,</a:t>
            </a:r>
            <a:br>
              <a:rPr lang="es-ES" sz="2200" dirty="0"/>
            </a:br>
            <a:r>
              <a:rPr lang="es-ES" sz="2200" dirty="0"/>
              <a:t>nació de santa María Virgen,</a:t>
            </a:r>
            <a:br>
              <a:rPr lang="es-ES" sz="2200" dirty="0"/>
            </a:br>
            <a:r>
              <a:rPr lang="es-ES" sz="2200" dirty="0"/>
              <a:t>padeció bajo el poder de Poncio Pilato, fue crucificado, muerto y sepultado,</a:t>
            </a:r>
            <a:br>
              <a:rPr lang="es-ES" sz="2200" dirty="0"/>
            </a:br>
            <a:r>
              <a:rPr lang="es-ES" sz="2200" dirty="0"/>
              <a:t>descendió a los infiernos,</a:t>
            </a:r>
            <a:br>
              <a:rPr lang="es-ES" sz="2200" dirty="0"/>
            </a:br>
            <a:r>
              <a:rPr lang="es-ES" sz="2200" dirty="0"/>
              <a:t>al tercer día resucitó de entre los muertos,</a:t>
            </a:r>
            <a:br>
              <a:rPr lang="es-ES" sz="2200" dirty="0"/>
            </a:br>
            <a:r>
              <a:rPr lang="es-ES" sz="2200" dirty="0"/>
              <a:t>subió a los cielos</a:t>
            </a:r>
            <a:br>
              <a:rPr lang="es-ES" sz="2200" dirty="0"/>
            </a:br>
            <a:r>
              <a:rPr lang="es-ES" sz="2200" dirty="0"/>
              <a:t>y está sentado a la derecha de Dios, Padre todopoderoso.</a:t>
            </a:r>
            <a:br>
              <a:rPr lang="es-ES" sz="2200" dirty="0"/>
            </a:br>
            <a:r>
              <a:rPr lang="es-ES" sz="2200" dirty="0"/>
              <a:t>Desde allí ha de venir a juzgar a vivos y muertos.</a:t>
            </a:r>
          </a:p>
          <a:p>
            <a:pPr algn="ctr"/>
            <a:r>
              <a:rPr lang="es-ES" sz="2200" dirty="0"/>
              <a:t>Creo en el Espíritu Santo,</a:t>
            </a:r>
            <a:br>
              <a:rPr lang="es-ES" sz="2200" dirty="0"/>
            </a:br>
            <a:r>
              <a:rPr lang="es-ES" sz="2200" dirty="0"/>
              <a:t>la santa Iglesia católica,</a:t>
            </a:r>
            <a:br>
              <a:rPr lang="es-ES" sz="2200" dirty="0"/>
            </a:br>
            <a:r>
              <a:rPr lang="es-ES" sz="2200" dirty="0"/>
              <a:t>la comunión de los santos,</a:t>
            </a:r>
            <a:br>
              <a:rPr lang="es-ES" sz="2200" dirty="0"/>
            </a:br>
            <a:r>
              <a:rPr lang="es-ES" sz="2200" dirty="0"/>
              <a:t>el perdón de los pecados,</a:t>
            </a:r>
            <a:br>
              <a:rPr lang="es-ES" sz="2200" dirty="0"/>
            </a:br>
            <a:r>
              <a:rPr lang="es-ES" sz="2200" dirty="0"/>
              <a:t>la resurrección de la carne</a:t>
            </a:r>
            <a:br>
              <a:rPr lang="es-ES" sz="2200" dirty="0"/>
            </a:br>
            <a:r>
              <a:rPr lang="es-ES" sz="2200" dirty="0"/>
              <a:t>y la vida eterna.</a:t>
            </a:r>
          </a:p>
          <a:p>
            <a:pPr algn="ctr"/>
            <a:r>
              <a:rPr lang="es-ES" sz="2200" dirty="0"/>
              <a:t>Amén.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0966E52-9A14-423E-92B3-87A33E41CEE5}"/>
              </a:ext>
            </a:extLst>
          </p:cNvPr>
          <p:cNvSpPr txBox="1"/>
          <p:nvPr/>
        </p:nvSpPr>
        <p:spPr>
          <a:xfrm>
            <a:off x="2895600" y="0"/>
            <a:ext cx="5181600" cy="584775"/>
          </a:xfrm>
          <a:prstGeom prst="rect">
            <a:avLst/>
          </a:prstGeom>
          <a:noFill/>
        </p:spPr>
        <p:txBody>
          <a:bodyPr wrap="square" rtlCol="0">
            <a:spAutoFit/>
          </a:bodyPr>
          <a:lstStyle/>
          <a:p>
            <a:r>
              <a:rPr lang="en-US" sz="3200" b="1" dirty="0"/>
              <a:t>ACTO DE CONTRICCION</a:t>
            </a:r>
          </a:p>
        </p:txBody>
      </p:sp>
      <p:sp>
        <p:nvSpPr>
          <p:cNvPr id="8" name="Rectangle 7">
            <a:extLst>
              <a:ext uri="{FF2B5EF4-FFF2-40B4-BE49-F238E27FC236}">
                <a16:creationId xmlns:a16="http://schemas.microsoft.com/office/drawing/2014/main" id="{9FB03635-6DF4-4A74-AE63-F0808A9914EB}"/>
              </a:ext>
            </a:extLst>
          </p:cNvPr>
          <p:cNvSpPr/>
          <p:nvPr/>
        </p:nvSpPr>
        <p:spPr>
          <a:xfrm>
            <a:off x="-58064" y="990600"/>
            <a:ext cx="5444230" cy="5663089"/>
          </a:xfrm>
          <a:prstGeom prst="rect">
            <a:avLst/>
          </a:prstGeom>
        </p:spPr>
        <p:txBody>
          <a:bodyPr wrap="square">
            <a:spAutoFit/>
          </a:bodyPr>
          <a:lstStyle/>
          <a:p>
            <a:pPr algn="ctr"/>
            <a:r>
              <a:rPr lang="es-ES" sz="2400" dirty="0"/>
              <a:t>JESÚS, MI SEÑOR, MI REDENTOR YO ME ARREPIENTO</a:t>
            </a:r>
            <a:br>
              <a:rPr lang="es-ES" sz="2400" dirty="0"/>
            </a:br>
            <a:r>
              <a:rPr lang="es-ES" sz="2400" dirty="0"/>
              <a:t>DE TODOS LOS PECADOS QUE HE COMETIDO HASTA HOY</a:t>
            </a:r>
            <a:br>
              <a:rPr lang="es-ES" sz="2400" dirty="0"/>
            </a:br>
            <a:r>
              <a:rPr lang="es-ES" sz="2400" dirty="0"/>
              <a:t>Y ME PESA DE TODO CORAZÓN PORQUE CON ELLOS OFENDÍ</a:t>
            </a:r>
            <a:br>
              <a:rPr lang="es-ES" sz="2400" dirty="0"/>
            </a:br>
            <a:r>
              <a:rPr lang="es-ES" sz="2400" dirty="0"/>
              <a:t>A UN DIOS TAN BUENO, PROPÓNGO FIRMEMENTE</a:t>
            </a:r>
            <a:br>
              <a:rPr lang="es-ES" sz="2400" dirty="0"/>
            </a:br>
            <a:r>
              <a:rPr lang="es-ES" sz="2400" dirty="0"/>
              <a:t>NO VOLVER A PECAR, Y CONFÍO</a:t>
            </a:r>
            <a:br>
              <a:rPr lang="es-ES" sz="2400" dirty="0"/>
            </a:br>
            <a:r>
              <a:rPr lang="es-ES" sz="2400" dirty="0"/>
              <a:t>QUE POR TU INFINITA MISERICORDIA</a:t>
            </a:r>
            <a:br>
              <a:rPr lang="es-ES" sz="2400" dirty="0"/>
            </a:br>
            <a:r>
              <a:rPr lang="es-ES" sz="2400" dirty="0"/>
              <a:t>ME HAS DE CONCEDER</a:t>
            </a:r>
            <a:br>
              <a:rPr lang="es-ES" sz="2400" dirty="0"/>
            </a:br>
            <a:r>
              <a:rPr lang="es-ES" sz="2400" dirty="0"/>
              <a:t>EL PERDÓN DE MIS CULPAS</a:t>
            </a:r>
            <a:br>
              <a:rPr lang="es-ES" sz="2400" dirty="0"/>
            </a:br>
            <a:r>
              <a:rPr lang="es-ES" sz="2400" dirty="0"/>
              <a:t>Y ME HAS DE LLEVAR A LA VIDA ETERNA</a:t>
            </a:r>
            <a:br>
              <a:rPr lang="es-ES" sz="2400" dirty="0"/>
            </a:br>
            <a:br>
              <a:rPr lang="es-ES" sz="2500" dirty="0"/>
            </a:br>
            <a:endParaRPr lang="es-ES" sz="2500" dirty="0"/>
          </a:p>
        </p:txBody>
      </p:sp>
      <p:pic>
        <p:nvPicPr>
          <p:cNvPr id="10" name="Picture 9">
            <a:extLst>
              <a:ext uri="{FF2B5EF4-FFF2-40B4-BE49-F238E27FC236}">
                <a16:creationId xmlns:a16="http://schemas.microsoft.com/office/drawing/2014/main" id="{772FB83A-64EF-4310-BA42-B4F09994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676400"/>
            <a:ext cx="3707525" cy="3707525"/>
          </a:xfrm>
          <a:prstGeom prst="rect">
            <a:avLst/>
          </a:prstGeom>
        </p:spPr>
      </p:pic>
    </p:spTree>
    <p:extLst>
      <p:ext uri="{BB962C8B-B14F-4D97-AF65-F5344CB8AC3E}">
        <p14:creationId xmlns:p14="http://schemas.microsoft.com/office/powerpoint/2010/main" val="271101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0966E52-9A14-423E-92B3-87A33E41CEE5}"/>
              </a:ext>
            </a:extLst>
          </p:cNvPr>
          <p:cNvSpPr txBox="1"/>
          <p:nvPr/>
        </p:nvSpPr>
        <p:spPr>
          <a:xfrm>
            <a:off x="2895600" y="0"/>
            <a:ext cx="5181600" cy="584775"/>
          </a:xfrm>
          <a:prstGeom prst="rect">
            <a:avLst/>
          </a:prstGeom>
          <a:noFill/>
        </p:spPr>
        <p:txBody>
          <a:bodyPr wrap="square" rtlCol="0">
            <a:spAutoFit/>
          </a:bodyPr>
          <a:lstStyle/>
          <a:p>
            <a:r>
              <a:rPr lang="en-US" sz="3200" b="1" dirty="0"/>
              <a:t>ORACION INICIAL</a:t>
            </a:r>
          </a:p>
        </p:txBody>
      </p:sp>
      <p:sp>
        <p:nvSpPr>
          <p:cNvPr id="8" name="Rectangle 7">
            <a:extLst>
              <a:ext uri="{FF2B5EF4-FFF2-40B4-BE49-F238E27FC236}">
                <a16:creationId xmlns:a16="http://schemas.microsoft.com/office/drawing/2014/main" id="{9FB03635-6DF4-4A74-AE63-F0808A9914EB}"/>
              </a:ext>
            </a:extLst>
          </p:cNvPr>
          <p:cNvSpPr/>
          <p:nvPr/>
        </p:nvSpPr>
        <p:spPr>
          <a:xfrm>
            <a:off x="812229" y="4133325"/>
            <a:ext cx="7519540" cy="3046988"/>
          </a:xfrm>
          <a:prstGeom prst="rect">
            <a:avLst/>
          </a:prstGeom>
        </p:spPr>
        <p:txBody>
          <a:bodyPr wrap="square">
            <a:spAutoFit/>
          </a:bodyPr>
          <a:lstStyle/>
          <a:p>
            <a:pPr algn="ctr"/>
            <a:r>
              <a:rPr lang="es-ES" sz="3200" b="1" i="1" dirty="0"/>
              <a:t>Señor, que la meditación de tu Pasión y Muerte nos anime y ayude a tomar la cruz de cada día y seguirte, para un día resucitar contigo en la gloria. Amén.</a:t>
            </a:r>
            <a:br>
              <a:rPr lang="es-ES" sz="3200" dirty="0"/>
            </a:br>
            <a:br>
              <a:rPr lang="es-ES" sz="3200" dirty="0"/>
            </a:br>
            <a:endParaRPr lang="es-ES" sz="3200" dirty="0"/>
          </a:p>
        </p:txBody>
      </p:sp>
      <p:pic>
        <p:nvPicPr>
          <p:cNvPr id="10" name="Picture 9">
            <a:extLst>
              <a:ext uri="{FF2B5EF4-FFF2-40B4-BE49-F238E27FC236}">
                <a16:creationId xmlns:a16="http://schemas.microsoft.com/office/drawing/2014/main" id="{772FB83A-64EF-4310-BA42-B4F09994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537" y="990600"/>
            <a:ext cx="2716925" cy="2716925"/>
          </a:xfrm>
          <a:prstGeom prst="rect">
            <a:avLst/>
          </a:prstGeom>
        </p:spPr>
      </p:pic>
    </p:spTree>
    <p:extLst>
      <p:ext uri="{BB962C8B-B14F-4D97-AF65-F5344CB8AC3E}">
        <p14:creationId xmlns:p14="http://schemas.microsoft.com/office/powerpoint/2010/main" val="19756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5029200" y="214144"/>
            <a:ext cx="3973281" cy="6186309"/>
          </a:xfrm>
          <a:prstGeom prst="rect">
            <a:avLst/>
          </a:prstGeom>
          <a:noFill/>
        </p:spPr>
        <p:txBody>
          <a:bodyPr wrap="square" rtlCol="0">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1600" b="0" i="0" dirty="0">
              <a:solidFill>
                <a:srgbClr val="800000"/>
              </a:solidFill>
              <a:effectLst/>
              <a:latin typeface="Georgia" panose="02040502050405020303" pitchFamily="18" charset="0"/>
            </a:endParaRPr>
          </a:p>
          <a:p>
            <a:pPr algn="just"/>
            <a:r>
              <a:rPr lang="es-ES" sz="2000" b="1" i="0" dirty="0">
                <a:effectLst/>
                <a:latin typeface="Cambria" panose="02040503050406030204" pitchFamily="18" charset="0"/>
                <a:ea typeface="Cambria" panose="02040503050406030204" pitchFamily="18" charset="0"/>
              </a:rPr>
              <a:t>Sentenciado y no por un tribunal, sino por todos. Condenado por los mismos que le habían aclamado poco antes. Y Él calla...</a:t>
            </a:r>
          </a:p>
          <a:p>
            <a:pPr algn="just"/>
            <a:r>
              <a:rPr lang="es-ES" sz="2000" b="1" i="0" dirty="0">
                <a:effectLst/>
                <a:latin typeface="Cambria" panose="02040503050406030204" pitchFamily="18" charset="0"/>
                <a:ea typeface="Cambria" panose="02040503050406030204" pitchFamily="18" charset="0"/>
              </a:rPr>
              <a:t>Por la envidia de los Fariseos y la debilidad de Pilato, Jesús fue juzgado injustamente y condenado a muerte.  Porque yo también te he juzgado al reclamarte algo, Señor.  Porque también te he juzgado al juzgar a mis hermanos.</a:t>
            </a:r>
          </a:p>
          <a:p>
            <a:r>
              <a:rPr lang="es-ES" sz="2000" b="1" i="1" dirty="0">
                <a:solidFill>
                  <a:srgbClr val="FF0000"/>
                </a:solidFill>
                <a:effectLst/>
                <a:latin typeface="Cambria" panose="02040503050406030204" pitchFamily="18" charset="0"/>
                <a:ea typeface="Cambria" panose="02040503050406030204" pitchFamily="18" charset="0"/>
              </a:rPr>
              <a:t>                     Perdón, Señor, perdón.</a:t>
            </a:r>
            <a:br>
              <a:rPr lang="es-ES" sz="2000" b="1" dirty="0">
                <a:solidFill>
                  <a:srgbClr val="FF0000"/>
                </a:solidFill>
                <a:latin typeface="Cambria" panose="02040503050406030204" pitchFamily="18" charset="0"/>
                <a:ea typeface="Cambria" panose="02040503050406030204" pitchFamily="18" charset="0"/>
              </a:rPr>
            </a:br>
            <a:endParaRPr lang="en-US" sz="2000" b="1" dirty="0">
              <a:solidFill>
                <a:srgbClr val="FF0000"/>
              </a:solidFill>
              <a:latin typeface="Cambria" panose="02040503050406030204" pitchFamily="18" charset="0"/>
              <a:ea typeface="Cambria" panose="02040503050406030204" pitchFamily="18" charset="0"/>
            </a:endParaRPr>
          </a:p>
        </p:txBody>
      </p:sp>
      <p:pic>
        <p:nvPicPr>
          <p:cNvPr id="2050" name="Picture 2">
            <a:extLst>
              <a:ext uri="{FF2B5EF4-FFF2-40B4-BE49-F238E27FC236}">
                <a16:creationId xmlns:a16="http://schemas.microsoft.com/office/drawing/2014/main" id="{F9933E14-51C2-490C-8A32-036E1B6B4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4" y="0"/>
            <a:ext cx="4938782" cy="67817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EC91E9A-F3A3-4AD7-BD3B-ABEDF076E4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5992502"/>
            <a:ext cx="815902" cy="815902"/>
          </a:xfrm>
          <a:prstGeom prst="rect">
            <a:avLst/>
          </a:prstGeom>
        </p:spPr>
      </p:pic>
      <p:pic>
        <p:nvPicPr>
          <p:cNvPr id="18" name="Picture 17">
            <a:extLst>
              <a:ext uri="{FF2B5EF4-FFF2-40B4-BE49-F238E27FC236}">
                <a16:creationId xmlns:a16="http://schemas.microsoft.com/office/drawing/2014/main" id="{3D352434-99BB-4A6A-9CDB-4FFAC976EF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542" y="6013644"/>
            <a:ext cx="871331" cy="803803"/>
          </a:xfrm>
          <a:prstGeom prst="rect">
            <a:avLst/>
          </a:prstGeom>
        </p:spPr>
      </p:pic>
      <p:pic>
        <p:nvPicPr>
          <p:cNvPr id="19" name="Picture 18">
            <a:extLst>
              <a:ext uri="{FF2B5EF4-FFF2-40B4-BE49-F238E27FC236}">
                <a16:creationId xmlns:a16="http://schemas.microsoft.com/office/drawing/2014/main" id="{F8671CB5-6C6A-4516-9375-24E0EBD55F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2925" y="6013644"/>
            <a:ext cx="815902" cy="815902"/>
          </a:xfrm>
          <a:prstGeom prst="rect">
            <a:avLst/>
          </a:prstGeom>
        </p:spPr>
      </p:pic>
      <p:pic>
        <p:nvPicPr>
          <p:cNvPr id="3" name="PERDONA ATU PUEBLO RECORTADO">
            <a:hlinkClick r:id="" action="ppaction://media"/>
            <a:extLst>
              <a:ext uri="{FF2B5EF4-FFF2-40B4-BE49-F238E27FC236}">
                <a16:creationId xmlns:a16="http://schemas.microsoft.com/office/drawing/2014/main" id="{370DC660-7919-4C64-8BFF-6BE650FD19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0854" y="60817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4" name="Picture 2">
            <a:extLst>
              <a:ext uri="{FF2B5EF4-FFF2-40B4-BE49-F238E27FC236}">
                <a16:creationId xmlns:a16="http://schemas.microsoft.com/office/drawing/2014/main" id="{07B4BFE1-8F7A-4535-A6B2-0F1A96425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6" y="0"/>
            <a:ext cx="4994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FFE77E-6C76-4F8C-A922-41C7A68A6F20}"/>
              </a:ext>
            </a:extLst>
          </p:cNvPr>
          <p:cNvSpPr txBox="1"/>
          <p:nvPr/>
        </p:nvSpPr>
        <p:spPr>
          <a:xfrm>
            <a:off x="5105400" y="116490"/>
            <a:ext cx="3929787" cy="594008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20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cómo Jesús, andando este camino con la cruz a cuestas, iba pensando en ti y ofreciendo a su Padre por tu salvación la muerte que iba a padecer.</a:t>
            </a:r>
          </a:p>
          <a:p>
            <a:pPr algn="just"/>
            <a:r>
              <a:rPr lang="es-ES" sz="2000" b="1" i="0" dirty="0">
                <a:effectLst/>
                <a:latin typeface="Cambria" panose="02040503050406030204" pitchFamily="18" charset="0"/>
              </a:rPr>
              <a:t>Simplemente se la echaron encima sin ninguna consideración, y Él no la rechazó.  Por las veces que yo he dejado de llevar mi cruz y por las veces que he renegado de mis penas y enfermedades.</a:t>
            </a:r>
          </a:p>
          <a:p>
            <a:r>
              <a:rPr lang="es-ES" sz="2000" b="1" i="1" dirty="0">
                <a:solidFill>
                  <a:srgbClr val="FF0000"/>
                </a:solidFill>
                <a:effectLst/>
                <a:latin typeface="Cambria" panose="02040503050406030204" pitchFamily="18" charset="0"/>
                <a:ea typeface="Cambria" panose="02040503050406030204" pitchFamily="18" charset="0"/>
              </a:rPr>
              <a:t>                     Perdón, Señor, perdón.</a:t>
            </a:r>
            <a:endParaRPr lang="es-ES" sz="2000" b="1" i="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8382" y="5952643"/>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7266" y="5964742"/>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3339" y="5952643"/>
            <a:ext cx="815902" cy="815902"/>
          </a:xfrm>
          <a:prstGeom prst="rect">
            <a:avLst/>
          </a:prstGeom>
        </p:spPr>
      </p:pic>
      <p:pic>
        <p:nvPicPr>
          <p:cNvPr id="3" name="PERDONA ATU PUEBLO RECORTADO">
            <a:hlinkClick r:id="" action="ppaction://media"/>
            <a:extLst>
              <a:ext uri="{FF2B5EF4-FFF2-40B4-BE49-F238E27FC236}">
                <a16:creationId xmlns:a16="http://schemas.microsoft.com/office/drawing/2014/main" id="{8A3BDBAA-4BED-461E-9EF0-7A73E9C530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6483" y="60737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5863144"/>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1900" b="1" i="0" dirty="0">
                <a:effectLst/>
                <a:latin typeface="Cambria" panose="02040503050406030204" pitchFamily="18" charset="0"/>
                <a:ea typeface="Cambria" panose="02040503050406030204" pitchFamily="18" charset="0"/>
              </a:rPr>
              <a:t>Considera esta primera caída de Jesús. Sus carnes estaban adoloridas por los azotes; su cabeza coronada de espinas, y había ya derramado mucha sangre</a:t>
            </a:r>
            <a:r>
              <a:rPr lang="es-ES" sz="1900" b="1" dirty="0">
                <a:latin typeface="Cambria" panose="02040503050406030204" pitchFamily="18" charset="0"/>
                <a:ea typeface="Cambria" panose="02040503050406030204" pitchFamily="18" charset="0"/>
              </a:rPr>
              <a:t>.</a:t>
            </a:r>
          </a:p>
          <a:p>
            <a:pPr algn="just"/>
            <a:r>
              <a:rPr lang="es-ES" sz="1900" b="1" i="0" dirty="0">
                <a:effectLst/>
                <a:latin typeface="Cambria" panose="02040503050406030204" pitchFamily="18" charset="0"/>
                <a:ea typeface="Cambria" panose="02040503050406030204" pitchFamily="18" charset="0"/>
              </a:rPr>
              <a:t>Tú caes, Señor, para redimirme, </a:t>
            </a:r>
            <a:r>
              <a:rPr lang="es-ES" sz="1900" b="1" dirty="0">
                <a:latin typeface="Cambria" panose="02040503050406030204" pitchFamily="18" charset="0"/>
                <a:ea typeface="Cambria" panose="02040503050406030204" pitchFamily="18" charset="0"/>
              </a:rPr>
              <a:t>p</a:t>
            </a:r>
            <a:r>
              <a:rPr lang="es-ES" sz="1900" b="1" i="0" dirty="0">
                <a:effectLst/>
                <a:latin typeface="Cambria" panose="02040503050406030204" pitchFamily="18" charset="0"/>
                <a:ea typeface="Cambria" panose="02040503050406030204" pitchFamily="18" charset="0"/>
              </a:rPr>
              <a:t>ara ayudarme a levantarme en mis caídas diarias, cuando después de haberme propuesto ser fiel, vuelvo a reincidir en mis defectos cotidianos.</a:t>
            </a:r>
          </a:p>
          <a:p>
            <a:pPr algn="just"/>
            <a:r>
              <a:rPr lang="es-ES" sz="1900" b="1" i="0" dirty="0">
                <a:effectLst/>
                <a:latin typeface="Cambria" panose="02040503050406030204" pitchFamily="18" charset="0"/>
                <a:ea typeface="Cambria" panose="02040503050406030204" pitchFamily="18" charset="0"/>
              </a:rPr>
              <a:t>¡Ayúdame a levantarme siempre y a seguir mi camino hacia Ti!</a:t>
            </a:r>
            <a:r>
              <a:rPr lang="es-ES" sz="1900" b="1" i="1" dirty="0">
                <a:effectLst/>
                <a:latin typeface="Cambria" panose="02040503050406030204" pitchFamily="18" charset="0"/>
                <a:ea typeface="Cambria" panose="02040503050406030204" pitchFamily="18" charset="0"/>
              </a:rPr>
              <a:t>   </a:t>
            </a:r>
            <a:r>
              <a:rPr lang="es-ES" sz="2000" b="1" i="1" dirty="0">
                <a:effectLst/>
                <a:latin typeface="Cambria" panose="02040503050406030204" pitchFamily="18" charset="0"/>
                <a:ea typeface="Cambria" panose="02040503050406030204" pitchFamily="18" charset="0"/>
              </a:rPr>
              <a:t>                                          </a:t>
            </a:r>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665" y="5952643"/>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9040" y="5952643"/>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844" y="5909787"/>
            <a:ext cx="815902" cy="815902"/>
          </a:xfrm>
          <a:prstGeom prst="rect">
            <a:avLst/>
          </a:prstGeom>
        </p:spPr>
      </p:pic>
      <p:pic>
        <p:nvPicPr>
          <p:cNvPr id="4098" name="Picture 2">
            <a:extLst>
              <a:ext uri="{FF2B5EF4-FFF2-40B4-BE49-F238E27FC236}">
                <a16:creationId xmlns:a16="http://schemas.microsoft.com/office/drawing/2014/main" id="{6B4B2239-5DFD-42AE-B23A-9AE6BD981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 y="22194"/>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ERDONA ATU PUEBLO RECORTADO">
            <a:hlinkClick r:id="" action="ppaction://media"/>
            <a:extLst>
              <a:ext uri="{FF2B5EF4-FFF2-40B4-BE49-F238E27FC236}">
                <a16:creationId xmlns:a16="http://schemas.microsoft.com/office/drawing/2014/main" id="{ECE9AA34-C50E-4D31-A85C-2FBFCD311F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6811" y="6012938"/>
            <a:ext cx="609600" cy="609600"/>
          </a:xfrm>
          <a:prstGeom prst="rect">
            <a:avLst/>
          </a:prstGeom>
        </p:spPr>
      </p:pic>
    </p:spTree>
    <p:extLst>
      <p:ext uri="{BB962C8B-B14F-4D97-AF65-F5344CB8AC3E}">
        <p14:creationId xmlns:p14="http://schemas.microsoft.com/office/powerpoint/2010/main" val="8782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est 49+ Mary Mother of Jesus PowerPoint Background 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FFE77E-6C76-4F8C-A922-41C7A68A6F20}"/>
              </a:ext>
            </a:extLst>
          </p:cNvPr>
          <p:cNvSpPr txBox="1"/>
          <p:nvPr/>
        </p:nvSpPr>
        <p:spPr>
          <a:xfrm>
            <a:off x="5058638" y="22194"/>
            <a:ext cx="3929787" cy="6063198"/>
          </a:xfrm>
          <a:prstGeom prst="rect">
            <a:avLst/>
          </a:prstGeom>
          <a:noFill/>
        </p:spPr>
        <p:txBody>
          <a:bodyPr wrap="square">
            <a:spAutoFit/>
          </a:bodyPr>
          <a:lstStyle/>
          <a:p>
            <a:r>
              <a:rPr lang="es-ES" sz="2000" b="1" i="0" dirty="0">
                <a:solidFill>
                  <a:srgbClr val="800000"/>
                </a:solidFill>
                <a:effectLst/>
                <a:latin typeface="Cambria" panose="02040503050406030204" pitchFamily="18" charset="0"/>
                <a:ea typeface="Cambria" panose="02040503050406030204" pitchFamily="18" charset="0"/>
              </a:rPr>
              <a:t>V. Te adoramos, Cristo, y te bendecimos, </a:t>
            </a:r>
          </a:p>
          <a:p>
            <a:r>
              <a:rPr lang="es-ES" sz="2000" b="1" i="0" dirty="0">
                <a:solidFill>
                  <a:srgbClr val="FF0000"/>
                </a:solidFill>
                <a:effectLst/>
                <a:latin typeface="Cambria" panose="02040503050406030204" pitchFamily="18" charset="0"/>
                <a:ea typeface="Cambria" panose="02040503050406030204" pitchFamily="18" charset="0"/>
              </a:rPr>
              <a:t>R. Porque por tu santa cruz redimiste al mundo.</a:t>
            </a:r>
          </a:p>
          <a:p>
            <a:endParaRPr lang="es-ES" sz="800" b="1" dirty="0">
              <a:solidFill>
                <a:srgbClr val="FF0000"/>
              </a:solidFill>
              <a:latin typeface="Cambria" panose="02040503050406030204" pitchFamily="18" charset="0"/>
              <a:ea typeface="Cambria" panose="02040503050406030204" pitchFamily="18" charset="0"/>
            </a:endParaRPr>
          </a:p>
          <a:p>
            <a:pPr algn="just"/>
            <a:r>
              <a:rPr lang="es-ES" sz="2000" b="1" i="0" dirty="0">
                <a:effectLst/>
                <a:latin typeface="Cambria" panose="02040503050406030204" pitchFamily="18" charset="0"/>
                <a:ea typeface="Cambria" panose="02040503050406030204" pitchFamily="18" charset="0"/>
              </a:rPr>
              <a:t>Considera el encuentro del Hijo con su Madre en este camino. Se miraron mutuamente Jesús y María, y sus miradas fueron otras tantas flechas que traspasaron sus amantes corazones.</a:t>
            </a:r>
            <a:r>
              <a:rPr lang="es-ES" sz="2000" b="0" i="0" dirty="0">
                <a:solidFill>
                  <a:srgbClr val="800000"/>
                </a:solidFill>
                <a:effectLst/>
                <a:latin typeface="Georgia" panose="02040502050405020303" pitchFamily="18" charset="0"/>
              </a:rPr>
              <a:t> </a:t>
            </a:r>
            <a:r>
              <a:rPr lang="es-ES" sz="2000" b="1" i="0" dirty="0">
                <a:effectLst/>
                <a:latin typeface="Cambria" panose="02040503050406030204" pitchFamily="18" charset="0"/>
                <a:ea typeface="Cambria" panose="02040503050406030204" pitchFamily="18" charset="0"/>
              </a:rPr>
              <a:t>Haz Señor, que me encuentre al lado de tu Madre en todos los momentos de mi vida. Con ella, apoyándome con su cariño maternal, tengo la seguridad de llegar a Ti en el último día de mi existencia.</a:t>
            </a:r>
            <a:br>
              <a:rPr lang="es-ES" sz="2000" b="1" dirty="0">
                <a:latin typeface="Cambria" panose="02040503050406030204" pitchFamily="18" charset="0"/>
                <a:ea typeface="Cambria" panose="02040503050406030204" pitchFamily="18" charset="0"/>
              </a:rPr>
            </a:br>
            <a:r>
              <a:rPr lang="es-ES" sz="2000" b="1" i="0" dirty="0">
                <a:effectLst/>
                <a:latin typeface="Cambria" panose="02040503050406030204" pitchFamily="18" charset="0"/>
                <a:ea typeface="Cambria" panose="02040503050406030204" pitchFamily="18" charset="0"/>
              </a:rPr>
              <a:t>¡Ayúdame Madre</a:t>
            </a:r>
            <a:endParaRPr lang="es-ES" sz="1900" b="1" dirty="0">
              <a:latin typeface="Cambria" panose="02040503050406030204" pitchFamily="18" charset="0"/>
              <a:ea typeface="Cambria" panose="02040503050406030204" pitchFamily="18" charset="0"/>
            </a:endParaRPr>
          </a:p>
          <a:p>
            <a:pPr algn="just"/>
            <a:r>
              <a:rPr lang="es-ES" sz="2000" b="1" i="1" dirty="0">
                <a:solidFill>
                  <a:srgbClr val="FF0000"/>
                </a:solidFill>
                <a:effectLst/>
                <a:latin typeface="Cambria" panose="02040503050406030204" pitchFamily="18" charset="0"/>
                <a:ea typeface="Cambria" panose="02040503050406030204" pitchFamily="18" charset="0"/>
              </a:rPr>
              <a:t>Perdón, Señor, perdón.</a:t>
            </a:r>
            <a:endParaRPr lang="es-ES" sz="2000" b="1" i="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6658559-2EAD-4366-B7C8-974961C1D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0035" y="6012506"/>
            <a:ext cx="815902" cy="815902"/>
          </a:xfrm>
          <a:prstGeom prst="rect">
            <a:avLst/>
          </a:prstGeom>
        </p:spPr>
      </p:pic>
      <p:pic>
        <p:nvPicPr>
          <p:cNvPr id="11" name="Picture 10">
            <a:extLst>
              <a:ext uri="{FF2B5EF4-FFF2-40B4-BE49-F238E27FC236}">
                <a16:creationId xmlns:a16="http://schemas.microsoft.com/office/drawing/2014/main" id="{CD2C7203-48D1-497D-9AC3-1C0C86644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054197"/>
            <a:ext cx="871331" cy="803803"/>
          </a:xfrm>
          <a:prstGeom prst="rect">
            <a:avLst/>
          </a:prstGeom>
        </p:spPr>
      </p:pic>
      <p:pic>
        <p:nvPicPr>
          <p:cNvPr id="12" name="Picture 11">
            <a:extLst>
              <a:ext uri="{FF2B5EF4-FFF2-40B4-BE49-F238E27FC236}">
                <a16:creationId xmlns:a16="http://schemas.microsoft.com/office/drawing/2014/main" id="{CC1505EA-39A1-44F7-A9CE-70E08C86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4594" y="6012506"/>
            <a:ext cx="815902" cy="815902"/>
          </a:xfrm>
          <a:prstGeom prst="rect">
            <a:avLst/>
          </a:prstGeom>
        </p:spPr>
      </p:pic>
      <p:pic>
        <p:nvPicPr>
          <p:cNvPr id="5122" name="Picture 2">
            <a:extLst>
              <a:ext uri="{FF2B5EF4-FFF2-40B4-BE49-F238E27FC236}">
                <a16:creationId xmlns:a16="http://schemas.microsoft.com/office/drawing/2014/main" id="{542F98D7-F487-4863-A462-3B85BFC632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937"/>
            <a:ext cx="4994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ERDON RECORTADA PARA VIA CRUCIS ZOOM">
            <a:hlinkClick r:id="" action="ppaction://media"/>
            <a:extLst>
              <a:ext uri="{FF2B5EF4-FFF2-40B4-BE49-F238E27FC236}">
                <a16:creationId xmlns:a16="http://schemas.microsoft.com/office/drawing/2014/main" id="{4C4DB454-C7BB-41A3-96C9-F714C62AB0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8200" y="6115657"/>
            <a:ext cx="609600" cy="609600"/>
          </a:xfrm>
          <a:prstGeom prst="rect">
            <a:avLst/>
          </a:prstGeom>
        </p:spPr>
      </p:pic>
    </p:spTree>
    <p:extLst>
      <p:ext uri="{BB962C8B-B14F-4D97-AF65-F5344CB8AC3E}">
        <p14:creationId xmlns:p14="http://schemas.microsoft.com/office/powerpoint/2010/main" val="19926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3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10992</TotalTime>
  <Words>2160</Words>
  <Application>Microsoft Office PowerPoint</Application>
  <PresentationFormat>On-screen Show (4:3)</PresentationFormat>
  <Paragraphs>103</Paragraphs>
  <Slides>23</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vt:lpstr>
      <vt:lpstr>Georgia</vt:lpstr>
      <vt:lpstr>Open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Miguel Angel Di Geronimo O</dc:creator>
  <cp:lastModifiedBy>Maria Varona</cp:lastModifiedBy>
  <cp:revision>190</cp:revision>
  <dcterms:created xsi:type="dcterms:W3CDTF">2020-05-09T12:14:28Z</dcterms:created>
  <dcterms:modified xsi:type="dcterms:W3CDTF">2021-03-25T15:47:57Z</dcterms:modified>
</cp:coreProperties>
</file>