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64" r:id="rId3"/>
    <p:sldId id="277" r:id="rId4"/>
    <p:sldId id="299" r:id="rId5"/>
    <p:sldId id="256" r:id="rId6"/>
    <p:sldId id="257" r:id="rId7"/>
    <p:sldId id="292" r:id="rId8"/>
    <p:sldId id="258" r:id="rId9"/>
    <p:sldId id="259" r:id="rId10"/>
    <p:sldId id="291" r:id="rId11"/>
    <p:sldId id="293" r:id="rId12"/>
    <p:sldId id="260" r:id="rId13"/>
    <p:sldId id="261" r:id="rId14"/>
    <p:sldId id="262" r:id="rId15"/>
    <p:sldId id="295" r:id="rId16"/>
    <p:sldId id="302" r:id="rId17"/>
    <p:sldId id="289" r:id="rId18"/>
    <p:sldId id="297" r:id="rId19"/>
    <p:sldId id="263" r:id="rId20"/>
    <p:sldId id="290" r:id="rId21"/>
    <p:sldId id="301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D597C0"/>
    <a:srgbClr val="E08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5985" autoAdjust="0"/>
  </p:normalViewPr>
  <p:slideViewPr>
    <p:cSldViewPr snapToGrid="0">
      <p:cViewPr varScale="1">
        <p:scale>
          <a:sx n="106" d="100"/>
          <a:sy n="106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C531F-25CA-4340-8C3F-BD0A4880877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3E17-7CF5-4E98-BEB0-ADA0E5B3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3E17-7CF5-4E98-BEB0-ADA0E5B381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3E17-7CF5-4E98-BEB0-ADA0E5B381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Cuando</a:t>
            </a:r>
            <a:r>
              <a:rPr lang="en-US" sz="1600" dirty="0"/>
              <a:t> se </a:t>
            </a:r>
            <a:r>
              <a:rPr lang="en-US" sz="1600" dirty="0" err="1"/>
              <a:t>hace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consagración</a:t>
            </a:r>
            <a:r>
              <a:rPr lang="en-US" sz="1600" dirty="0"/>
              <a:t>, se </a:t>
            </a:r>
            <a:r>
              <a:rPr lang="en-US" sz="1600" dirty="0" err="1"/>
              <a:t>hace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oración</a:t>
            </a:r>
            <a:r>
              <a:rPr lang="en-US" sz="1600" dirty="0"/>
              <a:t> de </a:t>
            </a:r>
            <a:r>
              <a:rPr lang="en-US" sz="1600" dirty="0" err="1"/>
              <a:t>entrega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Vamos</a:t>
            </a:r>
            <a:r>
              <a:rPr lang="en-US" sz="1600" dirty="0"/>
              <a:t> a </a:t>
            </a:r>
            <a:r>
              <a:rPr lang="en-US" sz="1600" dirty="0" err="1"/>
              <a:t>practicar</a:t>
            </a:r>
            <a:r>
              <a:rPr lang="en-US" sz="1600" dirty="0"/>
              <a:t>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pequeña</a:t>
            </a:r>
            <a:r>
              <a:rPr lang="en-US" sz="1600" dirty="0"/>
              <a:t> </a:t>
            </a:r>
            <a:r>
              <a:rPr lang="en-US" sz="1600" dirty="0" err="1"/>
              <a:t>oración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D5BF-8D52-4127-BB9F-BAF31E8599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Cuando</a:t>
            </a:r>
            <a:r>
              <a:rPr lang="en-US" sz="1600" dirty="0"/>
              <a:t> se </a:t>
            </a:r>
            <a:r>
              <a:rPr lang="en-US" sz="1600" dirty="0" err="1"/>
              <a:t>hace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consagración</a:t>
            </a:r>
            <a:r>
              <a:rPr lang="en-US" sz="1600" dirty="0"/>
              <a:t>, se </a:t>
            </a:r>
            <a:r>
              <a:rPr lang="en-US" sz="1600" dirty="0" err="1"/>
              <a:t>hace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oración</a:t>
            </a:r>
            <a:r>
              <a:rPr lang="en-US" sz="1600" dirty="0"/>
              <a:t> de </a:t>
            </a:r>
            <a:r>
              <a:rPr lang="en-US" sz="1600" dirty="0" err="1"/>
              <a:t>entrega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Vamos</a:t>
            </a:r>
            <a:r>
              <a:rPr lang="en-US" sz="1600" dirty="0"/>
              <a:t> a </a:t>
            </a:r>
            <a:r>
              <a:rPr lang="en-US" sz="1600" dirty="0" err="1"/>
              <a:t>practicar</a:t>
            </a:r>
            <a:r>
              <a:rPr lang="en-US" sz="1600" dirty="0"/>
              <a:t>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pequeña</a:t>
            </a:r>
            <a:r>
              <a:rPr lang="en-US" sz="1600" dirty="0"/>
              <a:t> </a:t>
            </a:r>
            <a:r>
              <a:rPr lang="en-US" sz="1600" dirty="0" err="1"/>
              <a:t>oración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D5BF-8D52-4127-BB9F-BAF31E8599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2B5F-B773-40E5-8BAF-C0BA138F4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668000" cy="2387600"/>
          </a:xfr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endParaRPr lang="es-419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39EE1-EA36-4CBE-8E7B-A4411F809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419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1DEBB-5AB2-4D28-9216-DA3E6E09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s-419" dirty="0"/>
              <a:t>Ministerio Amigos de Jesús y María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C2BD2-0BA4-41E8-AE6B-9B8093BB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person, posing, dress&#10;&#10;Description automatically generated">
            <a:extLst>
              <a:ext uri="{FF2B5EF4-FFF2-40B4-BE49-F238E27FC236}">
                <a16:creationId xmlns:a16="http://schemas.microsoft.com/office/drawing/2014/main" id="{C66B47E7-93A3-4534-92B3-B751F53FB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4062413"/>
            <a:ext cx="2876550" cy="26590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190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5029-379C-428E-BEB5-FCB6BC6B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04594-E3B8-4B93-8C34-18C367D30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B3CDE-4816-4CE1-80B4-C376224E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C339-424E-42F3-82A1-4300118F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C9BC7-7364-4BA0-BDD9-E31EA054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E50D7-E5C1-4FF7-8E0C-3A780E3E9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72306-FDDC-4A7C-BB64-718307EEC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BCB9A-1405-452F-8437-C22F16C8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C9431-5BAA-4459-98BA-ED4BF549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77670-E0A5-4663-AF23-44DE68A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07BD-8B3A-4845-B2DB-5B3DC733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31BD-C210-4C4C-8C1E-AB1FAA71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D0EE1-E6F6-40A5-93D2-BCCF2D92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7FEE8-620E-448A-B713-F81ED269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7182-B64C-4E43-ABEA-BD6DBCD2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5725-E1D2-4522-ABA8-102A9061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D1B7-DB2A-4873-9917-4090C9469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AD4CB-1C3A-4954-AC42-4209CE7D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F1BD4-6644-4289-9B7B-23CA7201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93220-FA9A-4417-BDCC-875B2C2F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8677-A105-4511-8DA0-BC4BB0F0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8092-F37D-4A8A-BF79-3E66A064E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11817-7F75-4069-8D9E-719400D63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164C-8BA2-4171-A239-96B0DF52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9FDFA-6CBB-4A6B-B3F3-14A72BB6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DBF35-3669-426F-8174-42D5BB7E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6ED5-74BF-42B0-925E-DB02C2E7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AFF9-0ABB-405F-B733-1F53CFC5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B1DDE-85CA-4097-BE42-3E345742E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FB0AE-759D-4829-9094-0E1AB2377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2AD21-9D6A-4956-94F9-4197DC2ED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270EA-CF14-42AA-B9C0-56930AA8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18E5D-BC2A-4FA0-8951-7BEA496B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0A91-E847-43AF-82CB-459BD979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2C98-5607-4D42-859A-9EFFB3A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26" name="Picture 2" descr="IMMACULATE HEART OF MARY GREETING CARDS – Leanne Bowen">
            <a:extLst>
              <a:ext uri="{FF2B5EF4-FFF2-40B4-BE49-F238E27FC236}">
                <a16:creationId xmlns:a16="http://schemas.microsoft.com/office/drawing/2014/main" id="{FA44EFA7-5D43-4CF7-8913-3A1BB589AD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1111" r="5476" b="10555"/>
          <a:stretch/>
        </p:blipFill>
        <p:spPr bwMode="auto">
          <a:xfrm>
            <a:off x="10747949" y="5019675"/>
            <a:ext cx="1266115" cy="16192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FB21EBF-140D-4F40-9821-18073773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5281" y="6492875"/>
            <a:ext cx="4114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s-419" noProof="0" dirty="0"/>
              <a:t>Ministerio Amigos de Jesús y María</a:t>
            </a:r>
          </a:p>
        </p:txBody>
      </p:sp>
    </p:spTree>
    <p:extLst>
      <p:ext uri="{BB962C8B-B14F-4D97-AF65-F5344CB8AC3E}">
        <p14:creationId xmlns:p14="http://schemas.microsoft.com/office/powerpoint/2010/main" val="62517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2FB8A-D65A-410E-A528-3BD0F729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6206" y="6456361"/>
            <a:ext cx="4114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err="1"/>
              <a:t>Ministerio</a:t>
            </a:r>
            <a:r>
              <a:rPr lang="en-US" dirty="0"/>
              <a:t> Amigos de Jesús y María</a:t>
            </a:r>
          </a:p>
        </p:txBody>
      </p:sp>
      <p:pic>
        <p:nvPicPr>
          <p:cNvPr id="5" name="Picture 2" descr="IMMACULATE HEART OF MARY GREETING CARDS – Leanne Bowen">
            <a:extLst>
              <a:ext uri="{FF2B5EF4-FFF2-40B4-BE49-F238E27FC236}">
                <a16:creationId xmlns:a16="http://schemas.microsoft.com/office/drawing/2014/main" id="{16536F63-9D04-418D-AF3E-9B723C3E9A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1111" r="5476" b="10555"/>
          <a:stretch/>
        </p:blipFill>
        <p:spPr bwMode="auto">
          <a:xfrm>
            <a:off x="10747949" y="5019675"/>
            <a:ext cx="1266115" cy="16192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5AD7-1D47-45DF-AE0D-E93B0C80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F9C5A-048A-4935-BF58-B304BF02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045A5-7DB7-4C99-A581-D1477888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B327D-7352-43D4-ABD0-800231AF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3FC8-232D-4A05-9F3D-127970E1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C0B4D-BF77-44B8-A97C-C43215A5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FE89-ABCB-404A-9AB1-88EFE7C9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23A08-3206-4657-B024-1836B5CA8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C38FC-A1E8-4A85-9296-B16608976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67EE5-755B-4683-807C-3E5109D9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BC916-5126-48B4-81C8-46441365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4DDF-998C-4FF3-B34C-E6B268EB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1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9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C5611-6C44-456C-BFF0-FA2ABA7D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FF6A-84F8-4352-A6BB-644E33F83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4FDE-E443-44CF-A173-CEFC3D661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0887-49B1-4C84-91EF-7264095E3C9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0F7AB-C478-493A-BFE1-542B945E3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99A30-269A-4F23-9398-465D25208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54B7-CD47-4834-B8FC-B0C94E5A40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C302D3-CBDE-418C-8B0E-B03B31C11A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36525"/>
            <a:ext cx="1696169" cy="16961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999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>
              <a:lumMod val="95000"/>
            </a:schemeClr>
          </a:solidFill>
          <a:latin typeface="Cavolini" panose="03000502040302020204" pitchFamily="66" charset="0"/>
          <a:ea typeface="+mj-ea"/>
          <a:cs typeface="Cavolini" panose="03000502040302020204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hyperlink" Target="https://pxhere.com/es/photo/775172" TargetMode="External"/><Relationship Id="rId7" Type="http://schemas.openxmlformats.org/officeDocument/2006/relationships/hyperlink" Target="https://www.pexels.com/photo/baby-baby-hand-love-433493/" TargetMode="External"/><Relationship Id="rId12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openxmlformats.org/officeDocument/2006/relationships/hyperlink" Target="https://www.wikidoc.org/index.php/Nose_disease" TargetMode="External"/><Relationship Id="rId5" Type="http://schemas.openxmlformats.org/officeDocument/2006/relationships/hyperlink" Target="https://marthasialer-9.blogspot.com/2014/05/estimulacion-auditiva-y-visual-para.html" TargetMode="External"/><Relationship Id="rId10" Type="http://schemas.openxmlformats.org/officeDocument/2006/relationships/image" Target="../media/image43.jpg"/><Relationship Id="rId4" Type="http://schemas.openxmlformats.org/officeDocument/2006/relationships/image" Target="../media/image40.gif"/><Relationship Id="rId9" Type="http://schemas.openxmlformats.org/officeDocument/2006/relationships/hyperlink" Target="https://www.dermapixel.com/2015/09/la-alergia-de-la-nin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pTiXLSyGg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tinjXuRfxg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R8DJLLHTag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9841-D684-4051-9D0B-F7A2038C6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noProof="0" dirty="0"/>
              <a:t>Consagración al Inmaculado Corazón de María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7880B-97A3-462B-8C1D-56AF25BF6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407" y="5648592"/>
            <a:ext cx="7034920" cy="1376897"/>
          </a:xfrm>
        </p:spPr>
        <p:txBody>
          <a:bodyPr>
            <a:normAutofit/>
          </a:bodyPr>
          <a:lstStyle/>
          <a:p>
            <a:r>
              <a:rPr lang="es-419" sz="4400" dirty="0"/>
              <a:t>Semana 3, Día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04AC2-77E1-42C2-8A2C-CF1D8B0F8095}"/>
              </a:ext>
            </a:extLst>
          </p:cNvPr>
          <p:cNvSpPr txBox="1"/>
          <p:nvPr/>
        </p:nvSpPr>
        <p:spPr>
          <a:xfrm>
            <a:off x="3097418" y="3829731"/>
            <a:ext cx="861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Ministerio Amigos de Jesús y María</a:t>
            </a:r>
          </a:p>
        </p:txBody>
      </p:sp>
    </p:spTree>
    <p:extLst>
      <p:ext uri="{BB962C8B-B14F-4D97-AF65-F5344CB8AC3E}">
        <p14:creationId xmlns:p14="http://schemas.microsoft.com/office/powerpoint/2010/main" val="175268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E1EC-6D1A-4867-A747-BAB26DCC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aprendimos sobre la </a:t>
            </a:r>
            <a:r>
              <a:rPr lang="es-419" dirty="0" err="1"/>
              <a:t>Vírgen</a:t>
            </a:r>
            <a:r>
              <a:rPr lang="es-419" dirty="0"/>
              <a:t> de Guadalupe?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7CF2F4-91CC-4058-AA32-C3C6EE04AE26}"/>
              </a:ext>
            </a:extLst>
          </p:cNvPr>
          <p:cNvSpPr txBox="1"/>
          <p:nvPr/>
        </p:nvSpPr>
        <p:spPr>
          <a:xfrm>
            <a:off x="1010841" y="2587885"/>
            <a:ext cx="3414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¿Que oyó Juan Diego en la colina?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5949A3-9CCD-45F5-889F-03B789084008}"/>
              </a:ext>
            </a:extLst>
          </p:cNvPr>
          <p:cNvSpPr txBox="1"/>
          <p:nvPr/>
        </p:nvSpPr>
        <p:spPr>
          <a:xfrm>
            <a:off x="4562475" y="2587885"/>
            <a:ext cx="2174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hurme_no2-webfont"/>
              </a:rPr>
              <a:t>Oyó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 Música Divina</a:t>
            </a:r>
            <a:r>
              <a:rPr lang="en-US" b="0" i="0" u="none" strike="noStrike" dirty="0">
                <a:effectLst/>
                <a:latin typeface="hurme_no2-webfont"/>
              </a:rPr>
              <a:t>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3A906-1B85-4664-A4F8-850C6A1E4423}"/>
              </a:ext>
            </a:extLst>
          </p:cNvPr>
          <p:cNvSpPr txBox="1"/>
          <p:nvPr/>
        </p:nvSpPr>
        <p:spPr>
          <a:xfrm>
            <a:off x="3170635" y="3385723"/>
            <a:ext cx="4117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¿Donde crecieron las rosas de la leyenda?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B0148B-B2AF-4671-A695-AD414C630D61}"/>
              </a:ext>
            </a:extLst>
          </p:cNvPr>
          <p:cNvSpPr txBox="1"/>
          <p:nvPr/>
        </p:nvSpPr>
        <p:spPr>
          <a:xfrm>
            <a:off x="4688852" y="3669749"/>
            <a:ext cx="3610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colina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donde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crecian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flores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C0438D-E366-440E-AD55-50236920364C}"/>
              </a:ext>
            </a:extLst>
          </p:cNvPr>
          <p:cNvSpPr txBox="1"/>
          <p:nvPr/>
        </p:nvSpPr>
        <p:spPr>
          <a:xfrm>
            <a:off x="2479153" y="4265055"/>
            <a:ext cx="3688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¿Qué había en la tilma con las rosas?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9F5A7A-7C35-4FFE-9E32-727825C863AF}"/>
              </a:ext>
            </a:extLst>
          </p:cNvPr>
          <p:cNvSpPr txBox="1"/>
          <p:nvPr/>
        </p:nvSpPr>
        <p:spPr>
          <a:xfrm>
            <a:off x="2564335" y="4574775"/>
            <a:ext cx="2834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El retrato de la Virgen.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B64A16-0C86-48E6-ACEF-5E8E00F45921}"/>
              </a:ext>
            </a:extLst>
          </p:cNvPr>
          <p:cNvSpPr txBox="1"/>
          <p:nvPr/>
        </p:nvSpPr>
        <p:spPr>
          <a:xfrm>
            <a:off x="533435" y="5684101"/>
            <a:ext cx="257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¿Qué quería la Virgen?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872242-8C1B-4096-98FD-957E1A765EAA}"/>
              </a:ext>
            </a:extLst>
          </p:cNvPr>
          <p:cNvSpPr txBox="1"/>
          <p:nvPr/>
        </p:nvSpPr>
        <p:spPr>
          <a:xfrm>
            <a:off x="300330" y="6147074"/>
            <a:ext cx="6173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hurme_no2-webfont"/>
              </a:rPr>
              <a:t>Que se construyera una iglesia en el lugar de las apariciones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Música de navidad Ya viene el niñito | Pintura navideña, Ángeles de  navidad, Ilustraciones">
            <a:extLst>
              <a:ext uri="{FF2B5EF4-FFF2-40B4-BE49-F238E27FC236}">
                <a16:creationId xmlns:a16="http://schemas.microsoft.com/office/drawing/2014/main" id="{60E19678-9467-43A8-BC32-F7D58E5C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20" y="1459715"/>
            <a:ext cx="2707137" cy="15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jetivo: recuperar la rosa de Castilla - ASC-Castilla">
            <a:extLst>
              <a:ext uri="{FF2B5EF4-FFF2-40B4-BE49-F238E27FC236}">
                <a16:creationId xmlns:a16="http://schemas.microsoft.com/office/drawing/2014/main" id="{AB6C0816-BB13-47D4-A682-222D7FA6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88" y="3156526"/>
            <a:ext cx="1886938" cy="15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S ROSAS DEL TEPEYAC - Elyza Hernández - YouTube">
            <a:extLst>
              <a:ext uri="{FF2B5EF4-FFF2-40B4-BE49-F238E27FC236}">
                <a16:creationId xmlns:a16="http://schemas.microsoft.com/office/drawing/2014/main" id="{9C06D916-7EEA-491F-9E7D-3594276CA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5532" r="9375" b="4958"/>
          <a:stretch/>
        </p:blipFill>
        <p:spPr bwMode="auto">
          <a:xfrm>
            <a:off x="363717" y="3831405"/>
            <a:ext cx="2001067" cy="16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loria Bennett (galmaraz) - Profile | Pinterest">
            <a:extLst>
              <a:ext uri="{FF2B5EF4-FFF2-40B4-BE49-F238E27FC236}">
                <a16:creationId xmlns:a16="http://schemas.microsoft.com/office/drawing/2014/main" id="{34E35162-590C-4137-A44E-8117328F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20" y="4816282"/>
            <a:ext cx="2576512" cy="19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311A-4484-4413-A375-36BB44E8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10" y="400503"/>
            <a:ext cx="9941651" cy="1325563"/>
          </a:xfrm>
        </p:spPr>
        <p:txBody>
          <a:bodyPr>
            <a:normAutofit fontScale="90000"/>
          </a:bodyPr>
          <a:lstStyle/>
          <a:p>
            <a:r>
              <a:rPr lang="es-ES" b="0" i="0" u="none" strike="noStrike" dirty="0">
                <a:effectLst/>
              </a:rPr>
              <a:t>¿Qué le dijo la Virgen a Juan Diego y a nosotros junto con el?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69B19-E524-4C45-B520-0703834BF048}"/>
              </a:ext>
            </a:extLst>
          </p:cNvPr>
          <p:cNvSpPr txBox="1"/>
          <p:nvPr/>
        </p:nvSpPr>
        <p:spPr>
          <a:xfrm>
            <a:off x="323034" y="5497286"/>
            <a:ext cx="10953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¡No tengas miedo!, Ella esta siempre con nosotros y es Nuestra Madre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Tepeyac">
            <a:extLst>
              <a:ext uri="{FF2B5EF4-FFF2-40B4-BE49-F238E27FC236}">
                <a16:creationId xmlns:a16="http://schemas.microsoft.com/office/drawing/2014/main" id="{9201A4E9-BA8A-4A85-A354-732BE5161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/>
          <a:stretch/>
        </p:blipFill>
        <p:spPr bwMode="auto">
          <a:xfrm>
            <a:off x="2148228" y="1426969"/>
            <a:ext cx="7303362" cy="40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5ABF4-7A7F-4924-B890-CBE4EBEEF2AF}"/>
              </a:ext>
            </a:extLst>
          </p:cNvPr>
          <p:cNvSpPr txBox="1"/>
          <p:nvPr/>
        </p:nvSpPr>
        <p:spPr>
          <a:xfrm>
            <a:off x="1981200" y="566648"/>
            <a:ext cx="990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8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Cuando nos consagramos al Corazón Inmaculado de María, le damos nuestro corazón para que la Virgen María no los cuide, y recibimos el Corazón de Ella en nosotros para que podamos amar</a:t>
            </a:r>
            <a:r>
              <a:rPr lang="es-PA" sz="2800" dirty="0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es-PA" sz="28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como Ella ama.</a:t>
            </a:r>
            <a:endParaRPr lang="en-US" sz="28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A picture containing clothing, person&#10;&#10;Description automatically generated">
            <a:extLst>
              <a:ext uri="{FF2B5EF4-FFF2-40B4-BE49-F238E27FC236}">
                <a16:creationId xmlns:a16="http://schemas.microsoft.com/office/drawing/2014/main" id="{528125AB-9A5F-49A5-9511-8787BA19B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04" y="2813417"/>
            <a:ext cx="2952991" cy="3942243"/>
          </a:xfrm>
          <a:prstGeom prst="rect">
            <a:avLst/>
          </a:prstGeom>
        </p:spPr>
      </p:pic>
      <p:pic>
        <p:nvPicPr>
          <p:cNvPr id="8196" name="Picture 4" descr="Large Red Beating Heart Gif">
            <a:extLst>
              <a:ext uri="{FF2B5EF4-FFF2-40B4-BE49-F238E27FC236}">
                <a16:creationId xmlns:a16="http://schemas.microsoft.com/office/drawing/2014/main" id="{033866C6-EB51-40F2-9E0C-DF40F453C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158">
            <a:off x="828675" y="3219450"/>
            <a:ext cx="4381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4BE9F3-F6C8-4A7B-B6DE-D5755C2DADC3}"/>
              </a:ext>
            </a:extLst>
          </p:cNvPr>
          <p:cNvSpPr txBox="1"/>
          <p:nvPr/>
        </p:nvSpPr>
        <p:spPr>
          <a:xfrm>
            <a:off x="2114549" y="519797"/>
            <a:ext cx="9020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4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Ella nos puede guiar porque sentimos su corazón en nosotros, y Ella nos da sus pensamientos y sentimientos.</a:t>
            </a:r>
            <a:endParaRPr lang="en-U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virgen maria niños dibujo - Buscar con Google | Virgen maria para niños,  Virgen maría dibujo, Virgen maría">
            <a:extLst>
              <a:ext uri="{FF2B5EF4-FFF2-40B4-BE49-F238E27FC236}">
                <a16:creationId xmlns:a16="http://schemas.microsoft.com/office/drawing/2014/main" id="{8A6BE58D-5183-427A-936D-8D96B4A81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9184" r="11464" b="6326"/>
          <a:stretch/>
        </p:blipFill>
        <p:spPr bwMode="auto">
          <a:xfrm rot="420307">
            <a:off x="4928501" y="1520759"/>
            <a:ext cx="2641457" cy="38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ADA52-7E00-415E-8645-67F9C741A250}"/>
              </a:ext>
            </a:extLst>
          </p:cNvPr>
          <p:cNvSpPr txBox="1"/>
          <p:nvPr/>
        </p:nvSpPr>
        <p:spPr>
          <a:xfrm>
            <a:off x="922113" y="5469567"/>
            <a:ext cx="9641111" cy="86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PA" sz="24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¡Qué mejor que tener ese gran regalo del corazón de María en nosotros!</a:t>
            </a:r>
            <a:endParaRPr lang="en-US" sz="24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titled">
            <a:extLst>
              <a:ext uri="{FF2B5EF4-FFF2-40B4-BE49-F238E27FC236}">
                <a16:creationId xmlns:a16="http://schemas.microsoft.com/office/drawing/2014/main" id="{C8408786-23A8-4E49-AC39-C84A8892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931176"/>
            <a:ext cx="3733800" cy="46626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46381-A6F6-42D5-ADD5-CB87416AAC25}"/>
              </a:ext>
            </a:extLst>
          </p:cNvPr>
          <p:cNvSpPr txBox="1"/>
          <p:nvPr/>
        </p:nvSpPr>
        <p:spPr>
          <a:xfrm>
            <a:off x="1171576" y="5593783"/>
            <a:ext cx="9401174" cy="138499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GT" sz="2200" dirty="0">
                <a:latin typeface="Tahoma" pitchFamily="34" charset="0"/>
                <a:cs typeface="Tahoma" pitchFamily="34" charset="0"/>
              </a:rPr>
              <a:t>   </a:t>
            </a:r>
            <a:r>
              <a:rPr lang="es-GT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María le encanta intercambiar regalos. </a:t>
            </a:r>
          </a:p>
          <a:p>
            <a:pPr marL="287338" indent="-287338"/>
            <a:r>
              <a:rPr lang="es-GT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El mejor de todos es su Corazón. Un Corazón que solo quiere consolar, sanar, hacer regalos y dar buenas ideas.</a:t>
            </a:r>
          </a:p>
          <a:p>
            <a:endParaRPr lang="es-GT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BFCE3-0708-437E-B4FB-C1091BFCBE14}"/>
              </a:ext>
            </a:extLst>
          </p:cNvPr>
          <p:cNvSpPr txBox="1"/>
          <p:nvPr/>
        </p:nvSpPr>
        <p:spPr>
          <a:xfrm>
            <a:off x="1752600" y="284845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Consagración al Inmaculado Corazón 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BB345-B6BE-4106-B3A2-0C8471826742}"/>
              </a:ext>
            </a:extLst>
          </p:cNvPr>
          <p:cNvSpPr txBox="1"/>
          <p:nvPr/>
        </p:nvSpPr>
        <p:spPr>
          <a:xfrm>
            <a:off x="8277225" y="2576876"/>
            <a:ext cx="3733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Cambiar  tu corazón por el corazón de María</a:t>
            </a:r>
          </a:p>
        </p:txBody>
      </p:sp>
    </p:spTree>
    <p:extLst>
      <p:ext uri="{BB962C8B-B14F-4D97-AF65-F5344CB8AC3E}">
        <p14:creationId xmlns:p14="http://schemas.microsoft.com/office/powerpoint/2010/main" val="42902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B46E-BE90-444E-A191-D3F5FB94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60" y="166099"/>
            <a:ext cx="9770670" cy="1325563"/>
          </a:xfrm>
        </p:spPr>
        <p:txBody>
          <a:bodyPr/>
          <a:lstStyle/>
          <a:p>
            <a:r>
              <a:rPr lang="es-419" dirty="0"/>
              <a:t>Vamos a preparar nuestro corazón para el intercambio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CBAF6-7483-4D9B-B40D-281FFB250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23" t="16099" r="16729" b="6170"/>
          <a:stretch/>
        </p:blipFill>
        <p:spPr>
          <a:xfrm>
            <a:off x="778211" y="2000523"/>
            <a:ext cx="3258767" cy="4439188"/>
          </a:xfrm>
          <a:prstGeom prst="rect">
            <a:avLst/>
          </a:prstGeom>
        </p:spPr>
      </p:pic>
      <p:pic>
        <p:nvPicPr>
          <p:cNvPr id="3074" name="Picture 2" descr="Pin en CORAZONES">
            <a:extLst>
              <a:ext uri="{FF2B5EF4-FFF2-40B4-BE49-F238E27FC236}">
                <a16:creationId xmlns:a16="http://schemas.microsoft.com/office/drawing/2014/main" id="{5B0C2AC9-5FBE-45AE-9CAA-E7346DC1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09" y="2902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 Cliparts png images | PNGWing">
            <a:extLst>
              <a:ext uri="{FF2B5EF4-FFF2-40B4-BE49-F238E27FC236}">
                <a16:creationId xmlns:a16="http://schemas.microsoft.com/office/drawing/2014/main" id="{C513848E-BB09-4088-9A88-8F6F31DB2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17771"/>
          <a:stretch/>
        </p:blipFill>
        <p:spPr bwMode="auto">
          <a:xfrm>
            <a:off x="7373565" y="2000523"/>
            <a:ext cx="4171052" cy="40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B46E-BE90-444E-A191-D3F5FB94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60" y="166099"/>
            <a:ext cx="9770670" cy="1325563"/>
          </a:xfrm>
        </p:spPr>
        <p:txBody>
          <a:bodyPr/>
          <a:lstStyle/>
          <a:p>
            <a:r>
              <a:rPr lang="es-419" dirty="0"/>
              <a:t>Vamos a preparar nuestro corazón para el intercambio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9C32A-2C63-49F4-ACAA-C5CE6515E584}"/>
              </a:ext>
            </a:extLst>
          </p:cNvPr>
          <p:cNvSpPr txBox="1"/>
          <p:nvPr/>
        </p:nvSpPr>
        <p:spPr>
          <a:xfrm>
            <a:off x="7292849" y="1953817"/>
            <a:ext cx="489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¿Cómo es mi corazón?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F2D13-4E05-454A-BBAA-3DF95A002045}"/>
              </a:ext>
            </a:extLst>
          </p:cNvPr>
          <p:cNvSpPr txBox="1"/>
          <p:nvPr/>
        </p:nvSpPr>
        <p:spPr>
          <a:xfrm>
            <a:off x="3649259" y="5274770"/>
            <a:ext cx="556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¿Qué quisiera cambiar de mi corazón?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930D9E4-30B8-4EEB-BF41-57D565B3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97" y="1583230"/>
            <a:ext cx="3264052" cy="30407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1ED9EAD-5F4A-43AD-821E-16234AFD7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49" y="3419847"/>
            <a:ext cx="3589274" cy="3332668"/>
          </a:xfrm>
          <a:prstGeom prst="rect">
            <a:avLst/>
          </a:prstGeom>
        </p:spPr>
      </p:pic>
      <p:pic>
        <p:nvPicPr>
          <p:cNvPr id="11" name="Picture 10" descr="A hand holding a game controller&#10;&#10;Description automatically generated with low confidence">
            <a:extLst>
              <a:ext uri="{FF2B5EF4-FFF2-40B4-BE49-F238E27FC236}">
                <a16:creationId xmlns:a16="http://schemas.microsoft.com/office/drawing/2014/main" id="{9274757C-2B22-4064-B8E7-1BAD8B0A50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/>
          <a:stretch/>
        </p:blipFill>
        <p:spPr>
          <a:xfrm>
            <a:off x="59984" y="3429000"/>
            <a:ext cx="3589275" cy="33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781049"/>
            <a:ext cx="8534400" cy="590551"/>
          </a:xfrm>
        </p:spPr>
        <p:txBody>
          <a:bodyPr>
            <a:noAutofit/>
          </a:bodyPr>
          <a:lstStyle/>
          <a:p>
            <a:r>
              <a:rPr lang="es-GT" sz="2400" dirty="0"/>
              <a:t>“Consagración al Inmaculado Corazón de María”</a:t>
            </a:r>
            <a:br>
              <a:rPr lang="es-GT" sz="2400" dirty="0"/>
            </a:br>
            <a:endParaRPr lang="es-GT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1371600"/>
            <a:ext cx="713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5975" y="1493547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Oración</a:t>
            </a:r>
          </a:p>
        </p:txBody>
      </p:sp>
      <p:pic>
        <p:nvPicPr>
          <p:cNvPr id="2050" name="Picture 2" descr="http://t1.gstatic.com/images?q=tbn:ANd9GcQfXeLEMDw0gfxW-rjdj3UcYOVMLQpUunNL8cSfnYCmhKTnde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6025" y="0"/>
            <a:ext cx="2126561" cy="20797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70222" y="2502131"/>
            <a:ext cx="71323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GT" sz="3600" dirty="0">
                <a:solidFill>
                  <a:schemeClr val="bg1"/>
                </a:solidFill>
                <a:latin typeface="Comic Sans MS" panose="030F0702030302020204" pitchFamily="66" charset="0"/>
                <a:cs typeface="Tahoma" pitchFamily="34" charset="0"/>
              </a:rPr>
              <a:t>“María, hoy te doy mi corazón. Y recibo tu Corazón Inmaculado para que me enseñes a amar como Tu amas.”</a:t>
            </a:r>
          </a:p>
          <a:p>
            <a:pPr marL="0" lvl="1" algn="r"/>
            <a:r>
              <a:rPr lang="es-GT" sz="3600" dirty="0">
                <a:solidFill>
                  <a:schemeClr val="bg1"/>
                </a:solidFill>
                <a:latin typeface="Comic Sans MS" panose="030F0702030302020204" pitchFamily="66" charset="0"/>
                <a:cs typeface="Tahoma" pitchFamily="34" charset="0"/>
              </a:rPr>
              <a:t>Amén</a:t>
            </a:r>
          </a:p>
        </p:txBody>
      </p:sp>
      <p:pic>
        <p:nvPicPr>
          <p:cNvPr id="2054" name="Picture 6" descr="Inmaculado corazón de María | Virgen caricatura, Inmaculado corazon de maria,  Decoración de biblioteca escolar">
            <a:extLst>
              <a:ext uri="{FF2B5EF4-FFF2-40B4-BE49-F238E27FC236}">
                <a16:creationId xmlns:a16="http://schemas.microsoft.com/office/drawing/2014/main" id="{72A3077A-725A-44AD-8E39-C86C0B6E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9" y="2152649"/>
            <a:ext cx="4304648" cy="43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07691-7CC7-4345-9C7F-2DEFCDD3CEDA}"/>
              </a:ext>
            </a:extLst>
          </p:cNvPr>
          <p:cNvSpPr txBox="1"/>
          <p:nvPr/>
        </p:nvSpPr>
        <p:spPr>
          <a:xfrm>
            <a:off x="4553521" y="5707619"/>
            <a:ext cx="763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Ahora dobla tu corazón y colócalo en el sobre junto con tus sacrificios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781049"/>
            <a:ext cx="8534400" cy="590551"/>
          </a:xfrm>
        </p:spPr>
        <p:txBody>
          <a:bodyPr>
            <a:noAutofit/>
          </a:bodyPr>
          <a:lstStyle/>
          <a:p>
            <a:r>
              <a:rPr lang="es-GT" sz="2400" dirty="0"/>
              <a:t>“Consagración al Inmaculado Corazón de María”</a:t>
            </a:r>
            <a:br>
              <a:rPr lang="es-GT" sz="2400" dirty="0"/>
            </a:br>
            <a:endParaRPr lang="es-GT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1371600"/>
            <a:ext cx="713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5975" y="1493547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Oración</a:t>
            </a:r>
          </a:p>
        </p:txBody>
      </p:sp>
      <p:pic>
        <p:nvPicPr>
          <p:cNvPr id="2050" name="Picture 2" descr="http://t1.gstatic.com/images?q=tbn:ANd9GcQfXeLEMDw0gfxW-rjdj3UcYOVMLQpUunNL8cSfnYCmhKTnde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6025" y="0"/>
            <a:ext cx="2126561" cy="20797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2270" y="2943226"/>
            <a:ext cx="713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s-PA" sz="40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“Oh Jesús, dulce y manso de corazón, haz mi corazón similar al Tuyo.” Amén</a:t>
            </a:r>
            <a:endParaRPr lang="en-US" sz="4000" dirty="0">
              <a:solidFill>
                <a:schemeClr val="bg1"/>
              </a:solidFill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</p:txBody>
      </p:sp>
      <p:pic>
        <p:nvPicPr>
          <p:cNvPr id="1030" name="Picture 6" descr="Historia del Sagrado Corazón de Jesús – Bendición del Padre Cano – Inicial">
            <a:extLst>
              <a:ext uri="{FF2B5EF4-FFF2-40B4-BE49-F238E27FC236}">
                <a16:creationId xmlns:a16="http://schemas.microsoft.com/office/drawing/2014/main" id="{0BD108F2-B4B7-4E0B-87E1-9DF329DF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62" y="2344850"/>
            <a:ext cx="4446013" cy="41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4EEAF1-1B6C-4FDF-A993-CB8A795B054B}"/>
              </a:ext>
            </a:extLst>
          </p:cNvPr>
          <p:cNvSpPr txBox="1"/>
          <p:nvPr/>
        </p:nvSpPr>
        <p:spPr>
          <a:xfrm>
            <a:off x="101977" y="5830548"/>
            <a:ext cx="71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Ahora ve a tu altarcito, ahí encontraras el corazón que María te ha dejado ahí para ti. </a:t>
            </a:r>
          </a:p>
        </p:txBody>
      </p:sp>
    </p:spTree>
    <p:extLst>
      <p:ext uri="{BB962C8B-B14F-4D97-AF65-F5344CB8AC3E}">
        <p14:creationId xmlns:p14="http://schemas.microsoft.com/office/powerpoint/2010/main" val="33101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 up of an eye&#10;&#10;Description automatically generated">
            <a:extLst>
              <a:ext uri="{FF2B5EF4-FFF2-40B4-BE49-F238E27FC236}">
                <a16:creationId xmlns:a16="http://schemas.microsoft.com/office/drawing/2014/main" id="{74D95457-21B1-4638-987B-12BE4BD5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3255" y="169988"/>
            <a:ext cx="4086630" cy="1560871"/>
          </a:xfrm>
          <a:prstGeom prst="rect">
            <a:avLst/>
          </a:prstGeom>
        </p:spPr>
      </p:pic>
      <p:pic>
        <p:nvPicPr>
          <p:cNvPr id="11" name="Picture 10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8BA0DC52-C1DD-44C3-843B-2608322FA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28222" y="1882714"/>
            <a:ext cx="2747438" cy="2079982"/>
          </a:xfrm>
          <a:prstGeom prst="rect">
            <a:avLst/>
          </a:prstGeom>
        </p:spPr>
      </p:pic>
      <p:pic>
        <p:nvPicPr>
          <p:cNvPr id="14" name="Picture 13" descr="A close-up of a baby's hands&#10;&#10;Description automatically generated with low confidence">
            <a:extLst>
              <a:ext uri="{FF2B5EF4-FFF2-40B4-BE49-F238E27FC236}">
                <a16:creationId xmlns:a16="http://schemas.microsoft.com/office/drawing/2014/main" id="{41C64ACF-E519-4842-85F2-4EB8ABE02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7896" y="1802309"/>
            <a:ext cx="3045286" cy="2030191"/>
          </a:xfrm>
          <a:prstGeom prst="rect">
            <a:avLst/>
          </a:prstGeom>
        </p:spPr>
      </p:pic>
      <p:pic>
        <p:nvPicPr>
          <p:cNvPr id="19" name="Picture 18" descr="Close 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AE2B9478-ACD6-4A4E-A617-78C691FAE9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-1216" t="34582" r="1165" b="10566"/>
          <a:stretch/>
        </p:blipFill>
        <p:spPr>
          <a:xfrm>
            <a:off x="3441048" y="4022495"/>
            <a:ext cx="3811929" cy="1567385"/>
          </a:xfrm>
          <a:prstGeom prst="rect">
            <a:avLst/>
          </a:prstGeom>
        </p:spPr>
      </p:pic>
      <p:pic>
        <p:nvPicPr>
          <p:cNvPr id="22" name="Picture 21" descr="Close-up of a person's ear&#10;&#10;Description automatically generated with low confidence">
            <a:extLst>
              <a:ext uri="{FF2B5EF4-FFF2-40B4-BE49-F238E27FC236}">
                <a16:creationId xmlns:a16="http://schemas.microsoft.com/office/drawing/2014/main" id="{1F5CE161-DC91-4892-A700-260BAAD4FF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11052" y="3910464"/>
            <a:ext cx="2683940" cy="2298150"/>
          </a:xfrm>
          <a:prstGeom prst="rect">
            <a:avLst/>
          </a:prstGeom>
        </p:spPr>
      </p:pic>
      <p:pic>
        <p:nvPicPr>
          <p:cNvPr id="6148" name="Picture 4" descr="INMACULADO CORAZÓN DE MARÍA | Religião, Arte católica, Catequese">
            <a:extLst>
              <a:ext uri="{FF2B5EF4-FFF2-40B4-BE49-F238E27FC236}">
                <a16:creationId xmlns:a16="http://schemas.microsoft.com/office/drawing/2014/main" id="{EF006258-BADA-4B62-9D90-65BE344A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51" y="0"/>
            <a:ext cx="336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521307-0D1E-4E41-8A1E-E5E3F75BE306}"/>
              </a:ext>
            </a:extLst>
          </p:cNvPr>
          <p:cNvSpPr txBox="1"/>
          <p:nvPr/>
        </p:nvSpPr>
        <p:spPr>
          <a:xfrm>
            <a:off x="-1" y="6212884"/>
            <a:ext cx="7197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GT" sz="1800" dirty="0">
                <a:solidFill>
                  <a:schemeClr val="bg1"/>
                </a:solidFill>
                <a:latin typeface="Comic Sans MS" panose="030F0702030302020204" pitchFamily="66" charset="0"/>
                <a:cs typeface="Tahoma" pitchFamily="34" charset="0"/>
              </a:rPr>
              <a:t>“María, hoy te doy mi corazón. Y recibo tu Corazón Inmaculado para que me enseñes a amar como Tu amas.”    Amén</a:t>
            </a:r>
          </a:p>
        </p:txBody>
      </p:sp>
    </p:spTree>
    <p:extLst>
      <p:ext uri="{BB962C8B-B14F-4D97-AF65-F5344CB8AC3E}">
        <p14:creationId xmlns:p14="http://schemas.microsoft.com/office/powerpoint/2010/main" val="29229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25" y="346657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97" y="60822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03" y="2067913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2" y="534770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0" y="4782004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74" y="532641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28" y="71564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49" y="211633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00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90" y="362678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40" y="4865289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47" y="8964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55" y="101996"/>
            <a:ext cx="1453792" cy="1453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" y="166440"/>
            <a:ext cx="3909870" cy="66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26050-CACF-4F76-9E79-F5DE34F444A0}"/>
              </a:ext>
            </a:extLst>
          </p:cNvPr>
          <p:cNvSpPr txBox="1"/>
          <p:nvPr/>
        </p:nvSpPr>
        <p:spPr>
          <a:xfrm>
            <a:off x="590550" y="4820741"/>
            <a:ext cx="9953625" cy="16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PA" sz="24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Mamita María yo te amo y deseo fervientemente ser como Tú, tener tu corazón para amar, como Tú amas.  Ayúdame a recordar siempre que estás conmigo y que me amas como una verdadera madre.  AMEN</a:t>
            </a:r>
            <a:endParaRPr lang="en-US" sz="24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70 ideas de Inmaculado Corazón de María | inmaculado corazon de maria,  inmaculada, imágenes religiosas">
            <a:extLst>
              <a:ext uri="{FF2B5EF4-FFF2-40B4-BE49-F238E27FC236}">
                <a16:creationId xmlns:a16="http://schemas.microsoft.com/office/drawing/2014/main" id="{43751677-3172-4A6D-8A63-04748A358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/>
        </p:blipFill>
        <p:spPr bwMode="auto">
          <a:xfrm>
            <a:off x="4676774" y="240571"/>
            <a:ext cx="3028951" cy="45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0BC76-DAF9-4E99-A724-990862DA2339}"/>
              </a:ext>
            </a:extLst>
          </p:cNvPr>
          <p:cNvSpPr txBox="1"/>
          <p:nvPr/>
        </p:nvSpPr>
        <p:spPr>
          <a:xfrm>
            <a:off x="7794171" y="1663338"/>
            <a:ext cx="4397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latin typeface="Cavolini" panose="03000502040302020204" pitchFamily="66" charset="0"/>
                <a:cs typeface="Cavolini" panose="03000502040302020204" pitchFamily="66" charset="0"/>
              </a:rPr>
              <a:t>En un papel en blanco, dibuja a Mamita María como la viste cuando tenias los ojos cerrados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44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DE79-0BA2-4090-9ECD-97D3068D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06" y="0"/>
            <a:ext cx="10033220" cy="1325563"/>
          </a:xfrm>
        </p:spPr>
        <p:txBody>
          <a:bodyPr/>
          <a:lstStyle/>
          <a:p>
            <a:pPr algn="ctr"/>
            <a:r>
              <a:rPr lang="es-419" dirty="0"/>
              <a:t>Acto de Consagración</a:t>
            </a:r>
          </a:p>
        </p:txBody>
      </p:sp>
      <p:pic>
        <p:nvPicPr>
          <p:cNvPr id="2050" name="Picture 2" descr="Oracion Buscar Fotos | Prayer for the day, Prayers for hope, Prayer for  family">
            <a:extLst>
              <a:ext uri="{FF2B5EF4-FFF2-40B4-BE49-F238E27FC236}">
                <a16:creationId xmlns:a16="http://schemas.microsoft.com/office/drawing/2014/main" id="{BF20F74C-0675-4C04-9B04-97234FD2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50" y="1103237"/>
            <a:ext cx="7343987" cy="56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14CE8-9734-448A-AB3C-9C5610B39F8E}"/>
              </a:ext>
            </a:extLst>
          </p:cNvPr>
          <p:cNvSpPr txBox="1"/>
          <p:nvPr/>
        </p:nvSpPr>
        <p:spPr>
          <a:xfrm>
            <a:off x="6962115" y="6221571"/>
            <a:ext cx="2471596" cy="400110"/>
          </a:xfrm>
          <a:prstGeom prst="rect">
            <a:avLst/>
          </a:prstGeom>
          <a:solidFill>
            <a:srgbClr val="FFD13F"/>
          </a:solidFill>
        </p:spPr>
        <p:txBody>
          <a:bodyPr wrap="square" rtlCol="0">
            <a:spAutoFit/>
          </a:bodyPr>
          <a:lstStyle/>
          <a:p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tuya. Amén</a:t>
            </a:r>
          </a:p>
        </p:txBody>
      </p:sp>
    </p:spTree>
    <p:extLst>
      <p:ext uri="{BB962C8B-B14F-4D97-AF65-F5344CB8AC3E}">
        <p14:creationId xmlns:p14="http://schemas.microsoft.com/office/powerpoint/2010/main" val="379209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eseos de un niño con letra">
            <a:hlinkClick r:id="" action="ppaction://media"/>
            <a:extLst>
              <a:ext uri="{FF2B5EF4-FFF2-40B4-BE49-F238E27FC236}">
                <a16:creationId xmlns:a16="http://schemas.microsoft.com/office/drawing/2014/main" id="{432C5015-0D5D-4F56-A53A-766BD20121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1077" y="1204111"/>
            <a:ext cx="9309846" cy="5260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6844C-23E2-48E8-8AB3-AB0D3D9EF923}"/>
              </a:ext>
            </a:extLst>
          </p:cNvPr>
          <p:cNvSpPr txBox="1"/>
          <p:nvPr/>
        </p:nvSpPr>
        <p:spPr>
          <a:xfrm>
            <a:off x="2589291" y="325925"/>
            <a:ext cx="683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DESEOS DE UN NIÑO</a:t>
            </a:r>
          </a:p>
        </p:txBody>
      </p:sp>
    </p:spTree>
    <p:extLst>
      <p:ext uri="{BB962C8B-B14F-4D97-AF65-F5344CB8AC3E}">
        <p14:creationId xmlns:p14="http://schemas.microsoft.com/office/powerpoint/2010/main" val="12108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0"/>
            <a:ext cx="4339628" cy="6409854"/>
          </a:xfrm>
        </p:spPr>
        <p:txBody>
          <a:bodyPr>
            <a:normAutofit/>
          </a:bodyPr>
          <a:lstStyle/>
          <a:p>
            <a:pPr algn="ctr"/>
            <a:r>
              <a:rPr lang="es-ES" sz="3100" dirty="0"/>
              <a:t>Oh Jesús mío,</a:t>
            </a:r>
            <a:br>
              <a:rPr lang="es-ES" sz="3100" dirty="0"/>
            </a:br>
            <a:r>
              <a:rPr lang="es-ES" sz="3100" dirty="0"/>
              <a:t>Perdona nuestros pecados. </a:t>
            </a:r>
            <a:br>
              <a:rPr lang="es-ES" sz="3100" dirty="0"/>
            </a:br>
            <a:r>
              <a:rPr lang="es-ES" sz="3100" dirty="0"/>
              <a:t>Líbranos del fuego del infierno. </a:t>
            </a:r>
            <a:br>
              <a:rPr lang="es-ES" sz="3100" dirty="0"/>
            </a:br>
            <a:r>
              <a:rPr lang="es-ES" sz="3100" dirty="0"/>
              <a:t>Lleva todas las almas al Cielo, especialmente las mas necesitadas de tu Misericordia.</a:t>
            </a:r>
            <a:br>
              <a:rPr lang="es-ES" sz="3100" dirty="0"/>
            </a:br>
            <a:r>
              <a:rPr lang="es-ES" sz="3100" dirty="0"/>
              <a:t>Amen</a:t>
            </a:r>
            <a:r>
              <a:rPr lang="es-E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5D17A-8AD5-41D1-A25C-795302EBF843}"/>
              </a:ext>
            </a:extLst>
          </p:cNvPr>
          <p:cNvSpPr txBox="1"/>
          <p:nvPr/>
        </p:nvSpPr>
        <p:spPr>
          <a:xfrm>
            <a:off x="1878523" y="256865"/>
            <a:ext cx="9997289" cy="1724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s-PA" sz="2500" dirty="0">
                <a:solidFill>
                  <a:schemeClr val="bg1">
                    <a:lumMod val="9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Oh, Virgen María, Reina de mi corazón, hoy te consagro todos mis sufrimientos. Ayúdame a siempre perdonar y tener esperanza y confianza en Dios que me ama infinitamente</a:t>
            </a:r>
            <a:r>
              <a:rPr lang="es-P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FS DE NIÑOS LLORANDO - Imagui">
            <a:extLst>
              <a:ext uri="{FF2B5EF4-FFF2-40B4-BE49-F238E27FC236}">
                <a16:creationId xmlns:a16="http://schemas.microsoft.com/office/drawing/2014/main" id="{7295C26B-D58A-43F7-97B1-4E6C6ED6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1" y="1981120"/>
            <a:ext cx="3520839" cy="47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azón Roto Vectores Libres de Derechos - iStock">
            <a:extLst>
              <a:ext uri="{FF2B5EF4-FFF2-40B4-BE49-F238E27FC236}">
                <a16:creationId xmlns:a16="http://schemas.microsoft.com/office/drawing/2014/main" id="{AF98A388-15C7-4CC4-96F4-CB3FC12D5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17679" r="14784" b="14011"/>
          <a:stretch/>
        </p:blipFill>
        <p:spPr bwMode="auto">
          <a:xfrm>
            <a:off x="3034456" y="3407013"/>
            <a:ext cx="1021404" cy="10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,589 Jesus Con Niños Imágenes y Fotos - 123RF">
            <a:extLst>
              <a:ext uri="{FF2B5EF4-FFF2-40B4-BE49-F238E27FC236}">
                <a16:creationId xmlns:a16="http://schemas.microsoft.com/office/drawing/2014/main" id="{EE4BED75-8133-4209-895D-D8F7BA49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29" y="2170181"/>
            <a:ext cx="5078004" cy="34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9">
            <a:extLst>
              <a:ext uri="{FF2B5EF4-FFF2-40B4-BE49-F238E27FC236}">
                <a16:creationId xmlns:a16="http://schemas.microsoft.com/office/drawing/2014/main" id="{4C308655-6A16-4AC8-B5B6-A1E726C1387C}"/>
              </a:ext>
            </a:extLst>
          </p:cNvPr>
          <p:cNvSpPr txBox="1"/>
          <p:nvPr/>
        </p:nvSpPr>
        <p:spPr>
          <a:xfrm>
            <a:off x="9806251" y="2497170"/>
            <a:ext cx="1913919" cy="246393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P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“Dios mío,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P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 creo, te adoro, espero y te amo.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pido perdón por los que no creen, no adoran, no esperan y no te aman.”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9841-D684-4051-9D0B-F7A2038C6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noProof="0" dirty="0"/>
              <a:t>Consagración al Inmaculado Corazón de María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7880B-97A3-462B-8C1D-56AF25BF6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3611563"/>
            <a:ext cx="9144000" cy="1655762"/>
          </a:xfrm>
        </p:spPr>
        <p:txBody>
          <a:bodyPr/>
          <a:lstStyle/>
          <a:p>
            <a:r>
              <a:rPr lang="es-419" dirty="0"/>
              <a:t>Tercer paso</a:t>
            </a:r>
          </a:p>
          <a:p>
            <a:r>
              <a:rPr lang="es-419" dirty="0"/>
              <a:t>Intercambio de corazones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04AC2-77E1-42C2-8A2C-CF1D8B0F8095}"/>
              </a:ext>
            </a:extLst>
          </p:cNvPr>
          <p:cNvSpPr txBox="1"/>
          <p:nvPr/>
        </p:nvSpPr>
        <p:spPr>
          <a:xfrm>
            <a:off x="4229101" y="4552950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</a:rPr>
              <a:t>Ministerio Amigos de Jesús y María</a:t>
            </a:r>
          </a:p>
        </p:txBody>
      </p:sp>
      <p:pic>
        <p:nvPicPr>
          <p:cNvPr id="2050" name="Picture 2" descr="64 Drawing Of The I Give You My Heart Illustrations &amp;amp; Clip Art">
            <a:extLst>
              <a:ext uri="{FF2B5EF4-FFF2-40B4-BE49-F238E27FC236}">
                <a16:creationId xmlns:a16="http://schemas.microsoft.com/office/drawing/2014/main" id="{8DF94A43-66E4-4740-94E8-B663D89C0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2614"/>
          <a:stretch/>
        </p:blipFill>
        <p:spPr bwMode="auto">
          <a:xfrm>
            <a:off x="8465934" y="4552950"/>
            <a:ext cx="3726066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42509-C876-4ACA-AC93-168837DE9F16}"/>
              </a:ext>
            </a:extLst>
          </p:cNvPr>
          <p:cNvSpPr txBox="1"/>
          <p:nvPr/>
        </p:nvSpPr>
        <p:spPr>
          <a:xfrm>
            <a:off x="89201" y="2060293"/>
            <a:ext cx="650836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tus ojos, Madre, para saber mirar, 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si miro con tus ojos jamás podré pecar.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tus labios, Madre, para poder rezar, 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si rezo con tus labios Jesús me escuchará. 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tu lengua, Madre, para ir a comulgar,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es tu lengua Patena de gracia y santidad. 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tus manos, Madre, que quiero trabajar, 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entonces mi trabajo valdrá una eternidad. 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tu manto, Madre, que cubra mi maldad, 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cubierto con tu manto al cielo he de llegar. 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tu cielo, Madre, para poder gozar, 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si tú me das el cielo qué más puedo anhelar. </a:t>
            </a:r>
          </a:p>
          <a:p>
            <a:pPr algn="l"/>
            <a:r>
              <a:rPr lang="es-ES" sz="2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Dame a Jesús oh Madre para poder amar, esta será mi dicha por una eternidad.</a:t>
            </a:r>
          </a:p>
          <a:p>
            <a:br>
              <a:rPr lang="es-ES" dirty="0">
                <a:effectLst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D84F0-2184-4BB5-A47D-2A2D4333AC0C}"/>
              </a:ext>
            </a:extLst>
          </p:cNvPr>
          <p:cNvSpPr txBox="1"/>
          <p:nvPr/>
        </p:nvSpPr>
        <p:spPr>
          <a:xfrm>
            <a:off x="2243439" y="169589"/>
            <a:ext cx="10164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DAME TUS OJOS, MADRE</a:t>
            </a:r>
          </a:p>
          <a:p>
            <a:r>
              <a:rPr lang="es-ES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p. Miguel Ortega Riquelme 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Online Media 5" title="Dame tus labios Madre para poder rezar.">
            <a:hlinkClick r:id="" action="ppaction://media"/>
            <a:extLst>
              <a:ext uri="{FF2B5EF4-FFF2-40B4-BE49-F238E27FC236}">
                <a16:creationId xmlns:a16="http://schemas.microsoft.com/office/drawing/2014/main" id="{33A2F862-B018-46D1-8789-190E2F5E02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897" y="1393067"/>
            <a:ext cx="6179557" cy="34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15EF-2DB7-4C78-B39A-E6B81B7A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58" y="-96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Conociendo</a:t>
            </a:r>
            <a:r>
              <a:rPr lang="en-US" sz="3600" dirty="0"/>
              <a:t> a Nuestra Madre del Cielo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0AED3-0A34-4C60-A655-FCBE5C3E51BA}"/>
              </a:ext>
            </a:extLst>
          </p:cNvPr>
          <p:cNvSpPr txBox="1"/>
          <p:nvPr/>
        </p:nvSpPr>
        <p:spPr>
          <a:xfrm>
            <a:off x="502921" y="5942349"/>
            <a:ext cx="9607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Qué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es una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advocación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Mariana?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EC7F0C5-8F27-4E4E-91EA-14BA672B4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/>
          <a:stretch/>
        </p:blipFill>
        <p:spPr bwMode="auto">
          <a:xfrm>
            <a:off x="284661" y="1481782"/>
            <a:ext cx="5746710" cy="41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roquiasanfernando">
            <a:extLst>
              <a:ext uri="{FF2B5EF4-FFF2-40B4-BE49-F238E27FC236}">
                <a16:creationId xmlns:a16="http://schemas.microsoft.com/office/drawing/2014/main" id="{FFEAA5AF-CC71-4199-8FC0-5791D99D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09" y="1368470"/>
            <a:ext cx="5487146" cy="38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2AA8D-7655-46FE-87EF-3D110F1D1AA6}"/>
              </a:ext>
            </a:extLst>
          </p:cNvPr>
          <p:cNvSpPr txBox="1"/>
          <p:nvPr/>
        </p:nvSpPr>
        <p:spPr>
          <a:xfrm>
            <a:off x="1881123" y="895960"/>
            <a:ext cx="498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Cuál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es la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advocación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favorita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familia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78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UAN DIEGO EL MENSAJERO DE LA&quot;VIRGEN DE GUADALUPE&quot;">
            <a:hlinkClick r:id="" action="ppaction://media"/>
            <a:extLst>
              <a:ext uri="{FF2B5EF4-FFF2-40B4-BE49-F238E27FC236}">
                <a16:creationId xmlns:a16="http://schemas.microsoft.com/office/drawing/2014/main" id="{F4D2205F-82AE-4EAE-9322-BF4C918DEF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9564" y="656863"/>
            <a:ext cx="9812872" cy="55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E1EC-6D1A-4867-A747-BAB26DCC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aprendimos sobre la </a:t>
            </a:r>
            <a:r>
              <a:rPr lang="es-419" dirty="0" err="1"/>
              <a:t>Vírgen</a:t>
            </a:r>
            <a:r>
              <a:rPr lang="es-419" dirty="0"/>
              <a:t> de Guadalupe?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4D42A-9525-4E45-9F16-F90C8A99AC33}"/>
              </a:ext>
            </a:extLst>
          </p:cNvPr>
          <p:cNvSpPr txBox="1"/>
          <p:nvPr/>
        </p:nvSpPr>
        <p:spPr>
          <a:xfrm>
            <a:off x="3890847" y="2482868"/>
            <a:ext cx="370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¿Quién es La Virgen de Guadalupe?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3B99D-9EE0-49B8-81A8-4224A165C71D}"/>
              </a:ext>
            </a:extLst>
          </p:cNvPr>
          <p:cNvSpPr txBox="1"/>
          <p:nvPr/>
        </p:nvSpPr>
        <p:spPr>
          <a:xfrm>
            <a:off x="7591309" y="2444054"/>
            <a:ext cx="4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 una </a:t>
            </a:r>
            <a:r>
              <a:rPr lang="en-US" dirty="0" err="1">
                <a:solidFill>
                  <a:schemeClr val="bg1"/>
                </a:solidFill>
              </a:rPr>
              <a:t>advocación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Vírgen</a:t>
            </a:r>
            <a:r>
              <a:rPr lang="en-US" dirty="0">
                <a:solidFill>
                  <a:schemeClr val="bg1"/>
                </a:solidFill>
              </a:rPr>
              <a:t> María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551E9-121A-4074-9184-BA269A079545}"/>
              </a:ext>
            </a:extLst>
          </p:cNvPr>
          <p:cNvSpPr txBox="1"/>
          <p:nvPr/>
        </p:nvSpPr>
        <p:spPr>
          <a:xfrm>
            <a:off x="4404943" y="4797746"/>
            <a:ext cx="5005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¿Cómo es la apariencia de la Virgen de Guadalupe?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5EBE4-8F7E-46B9-AC96-45A4B35F152B}"/>
              </a:ext>
            </a:extLst>
          </p:cNvPr>
          <p:cNvSpPr txBox="1"/>
          <p:nvPr/>
        </p:nvSpPr>
        <p:spPr>
          <a:xfrm>
            <a:off x="4404943" y="5077767"/>
            <a:ext cx="636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Tiene pelo castaño, piel </a:t>
            </a:r>
            <a:r>
              <a:rPr lang="es-ES" dirty="0">
                <a:solidFill>
                  <a:schemeClr val="bg1"/>
                </a:solidFill>
                <a:latin typeface="hurme_no2-webfont"/>
              </a:rPr>
              <a:t>oscura</a:t>
            </a:r>
            <a:r>
              <a:rPr lang="es-E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 y características indígenas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A0462-22FA-49EA-A0D2-A3F81809684F}"/>
              </a:ext>
            </a:extLst>
          </p:cNvPr>
          <p:cNvSpPr txBox="1"/>
          <p:nvPr/>
        </p:nvSpPr>
        <p:spPr>
          <a:xfrm>
            <a:off x="373741" y="3614060"/>
            <a:ext cx="703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hurme_no2-webfont"/>
              </a:rPr>
              <a:t>¿Cómo se llamaba la primera persona que vio la Virgen de Guadalupe?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E15D4-8801-44FC-AE4B-E4AF8942B9A7}"/>
              </a:ext>
            </a:extLst>
          </p:cNvPr>
          <p:cNvSpPr txBox="1"/>
          <p:nvPr/>
        </p:nvSpPr>
        <p:spPr>
          <a:xfrm>
            <a:off x="7079479" y="3640307"/>
            <a:ext cx="2330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Se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hurme_no2-webfont"/>
              </a:rPr>
              <a:t>llamaba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 Juan Diego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E71F2-7B2B-4C30-A41A-DE3876DF86D4}"/>
              </a:ext>
            </a:extLst>
          </p:cNvPr>
          <p:cNvSpPr txBox="1"/>
          <p:nvPr/>
        </p:nvSpPr>
        <p:spPr>
          <a:xfrm>
            <a:off x="1747830" y="6123544"/>
            <a:ext cx="2033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hurme_no2-webfont"/>
              </a:rPr>
              <a:t>¿</a:t>
            </a:r>
            <a:r>
              <a:rPr lang="en-US" b="0" i="0" u="none" strike="noStrike" dirty="0" err="1">
                <a:effectLst/>
                <a:latin typeface="hurme_no2-webfont"/>
              </a:rPr>
              <a:t>Qué</a:t>
            </a:r>
            <a:r>
              <a:rPr lang="en-US" b="0" i="0" u="none" strike="noStrike" dirty="0">
                <a:effectLst/>
                <a:latin typeface="hurme_no2-webfont"/>
              </a:rPr>
              <a:t> es la tilma?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25574-B7D4-46CF-A05F-5A7BB3878356}"/>
              </a:ext>
            </a:extLst>
          </p:cNvPr>
          <p:cNvSpPr txBox="1"/>
          <p:nvPr/>
        </p:nvSpPr>
        <p:spPr>
          <a:xfrm>
            <a:off x="3566997" y="6092946"/>
            <a:ext cx="2174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Es un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hurme_no2-webfont"/>
              </a:rPr>
              <a:t>abrigo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hurme_no2-webfont"/>
              </a:rPr>
              <a:t> simple</a:t>
            </a:r>
            <a:r>
              <a:rPr lang="en-US" b="0" i="0" u="none" strike="noStrike" dirty="0">
                <a:effectLst/>
                <a:latin typeface="hurme_no2-webfont"/>
              </a:rPr>
              <a:t>.</a:t>
            </a:r>
            <a:endParaRPr lang="en-US" dirty="0"/>
          </a:p>
        </p:txBody>
      </p:sp>
      <p:pic>
        <p:nvPicPr>
          <p:cNvPr id="2052" name="Picture 4" descr="230 ideas de Virgen María y otros. | virgen maría, imágenes religiosas,  virgencita">
            <a:extLst>
              <a:ext uri="{FF2B5EF4-FFF2-40B4-BE49-F238E27FC236}">
                <a16:creationId xmlns:a16="http://schemas.microsoft.com/office/drawing/2014/main" id="{9099C500-7028-447A-9862-4308F290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90" y="1610924"/>
            <a:ext cx="1166827" cy="200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upo Juvenil San Juan Diego - Home | Facebook">
            <a:extLst>
              <a:ext uri="{FF2B5EF4-FFF2-40B4-BE49-F238E27FC236}">
                <a16:creationId xmlns:a16="http://schemas.microsoft.com/office/drawing/2014/main" id="{B9D0C9DF-EF1A-49FA-9516-4F8B1D80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37" y="2865735"/>
            <a:ext cx="1483763" cy="19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uan Diego y la Virgen de Guadalupe. Antonio Corredor García - PDF  Descargar libre">
            <a:extLst>
              <a:ext uri="{FF2B5EF4-FFF2-40B4-BE49-F238E27FC236}">
                <a16:creationId xmlns:a16="http://schemas.microsoft.com/office/drawing/2014/main" id="{3474ED7E-FF41-44A0-B37A-101B0CB43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t="6448" r="16338" b="69148"/>
          <a:stretch/>
        </p:blipFill>
        <p:spPr bwMode="auto">
          <a:xfrm>
            <a:off x="2614590" y="4123013"/>
            <a:ext cx="1500327" cy="14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bujos para catequesis: SAN JUAN DIEGO | San juan diego, Santoral  catolico, Catequesis">
            <a:extLst>
              <a:ext uri="{FF2B5EF4-FFF2-40B4-BE49-F238E27FC236}">
                <a16:creationId xmlns:a16="http://schemas.microsoft.com/office/drawing/2014/main" id="{DEB6DBAA-AA1E-438B-8F78-3F36A5E6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5" y="4519173"/>
            <a:ext cx="1077533" cy="2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858</Words>
  <Application>Microsoft Office PowerPoint</Application>
  <PresentationFormat>Widescreen</PresentationFormat>
  <Paragraphs>87</Paragraphs>
  <Slides>22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Cavolini</vt:lpstr>
      <vt:lpstr>Comic Sans MS</vt:lpstr>
      <vt:lpstr>hurme_no2-webfont</vt:lpstr>
      <vt:lpstr>Tahoma</vt:lpstr>
      <vt:lpstr>Office Theme</vt:lpstr>
      <vt:lpstr>Consagración al Inmaculado Corazón de María</vt:lpstr>
      <vt:lpstr>PowerPoint Presentation</vt:lpstr>
      <vt:lpstr>Oh Jesús mío, Perdona nuestros pecados.  Líbranos del fuego del infierno.  Lleva todas las almas al Cielo, especialmente las mas necesitadas de tu Misericordia. Amen.</vt:lpstr>
      <vt:lpstr>PowerPoint Presentation</vt:lpstr>
      <vt:lpstr>Consagración al Inmaculado Corazón de María</vt:lpstr>
      <vt:lpstr>PowerPoint Presentation</vt:lpstr>
      <vt:lpstr>Conociendo a Nuestra Madre del Cielo</vt:lpstr>
      <vt:lpstr>PowerPoint Presentation</vt:lpstr>
      <vt:lpstr>¿Qué aprendimos sobre la Vírgen de Guadalupe?</vt:lpstr>
      <vt:lpstr>¿Qué aprendimos sobre la Vírgen de Guadalupe?</vt:lpstr>
      <vt:lpstr>¿Qué le dijo la Virgen a Juan Diego y a nosotros junto con el? </vt:lpstr>
      <vt:lpstr>PowerPoint Presentation</vt:lpstr>
      <vt:lpstr>PowerPoint Presentation</vt:lpstr>
      <vt:lpstr>PowerPoint Presentation</vt:lpstr>
      <vt:lpstr>Vamos a preparar nuestro corazón para el intercambio</vt:lpstr>
      <vt:lpstr>Vamos a preparar nuestro corazón para el intercambio</vt:lpstr>
      <vt:lpstr>“Consagración al Inmaculado Corazón de María” </vt:lpstr>
      <vt:lpstr>“Consagración al Inmaculado Corazón de María” </vt:lpstr>
      <vt:lpstr>PowerPoint Presentation</vt:lpstr>
      <vt:lpstr>PowerPoint Presentation</vt:lpstr>
      <vt:lpstr>Acto de Consagración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Mercedes Cristina Bermudez-Garcia</dc:creator>
  <cp:lastModifiedBy>Mercedes Cristina Bermudez-Garcia</cp:lastModifiedBy>
  <cp:revision>50</cp:revision>
  <dcterms:created xsi:type="dcterms:W3CDTF">2021-06-03T02:02:23Z</dcterms:created>
  <dcterms:modified xsi:type="dcterms:W3CDTF">2021-07-08T02:33:37Z</dcterms:modified>
</cp:coreProperties>
</file>