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271" r:id="rId3"/>
    <p:sldId id="294" r:id="rId4"/>
    <p:sldId id="258" r:id="rId5"/>
    <p:sldId id="272" r:id="rId6"/>
    <p:sldId id="295" r:id="rId7"/>
    <p:sldId id="296" r:id="rId8"/>
    <p:sldId id="297" r:id="rId9"/>
    <p:sldId id="273" r:id="rId10"/>
    <p:sldId id="276" r:id="rId11"/>
    <p:sldId id="298" r:id="rId12"/>
    <p:sldId id="300" r:id="rId13"/>
    <p:sldId id="299" r:id="rId14"/>
    <p:sldId id="260" r:id="rId15"/>
    <p:sldId id="288" r:id="rId16"/>
    <p:sldId id="289" r:id="rId17"/>
    <p:sldId id="301" r:id="rId18"/>
    <p:sldId id="291" r:id="rId19"/>
    <p:sldId id="292" r:id="rId20"/>
    <p:sldId id="293" r:id="rId21"/>
    <p:sldId id="263" r:id="rId22"/>
    <p:sldId id="302" r:id="rId23"/>
    <p:sldId id="30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67CBDF"/>
    <a:srgbClr val="34B9D4"/>
    <a:srgbClr val="21CFE7"/>
    <a:srgbClr val="5CBDEE"/>
    <a:srgbClr val="94DA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80" d="100"/>
          <a:sy n="80" d="100"/>
        </p:scale>
        <p:origin x="1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9/5/2022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9/5/2022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3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09" y="3733800"/>
            <a:ext cx="6858003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5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90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1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90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1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5" y="2484994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4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5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400"/>
            <a:ext cx="6433399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800"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800"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3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9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3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4951415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7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7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9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9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1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3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5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9/5/2022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VsFtIYsa8E" TargetMode="External"/><Relationship Id="rId2" Type="http://schemas.openxmlformats.org/officeDocument/2006/relationships/hyperlink" Target="https://youtu.be/kVeA21oxT7o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VeA21oxT7o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kVeA21oxT7o?feature=oembed" TargetMode="Externa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VsFtIYsa8E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hVsFtIYsa8E?feature=oembed" TargetMode="Externa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7477EC5-EC93-8C87-A57E-E5E4E4AB9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41DC50-6B67-0792-EB2E-DABDF943A4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8" y="127720"/>
            <a:ext cx="1432303" cy="143230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CuadroTexto 2">
            <a:extLst>
              <a:ext uri="{FF2B5EF4-FFF2-40B4-BE49-F238E27FC236}">
                <a16:creationId xmlns:a16="http://schemas.microsoft.com/office/drawing/2014/main" id="{15D21166-9267-6098-4ED5-A954F29FA461}"/>
              </a:ext>
            </a:extLst>
          </p:cNvPr>
          <p:cNvSpPr txBox="1"/>
          <p:nvPr/>
        </p:nvSpPr>
        <p:spPr>
          <a:xfrm>
            <a:off x="716026" y="127720"/>
            <a:ext cx="6853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Ministerio Amigos de Jesús y María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www.fcpeace.org</a:t>
            </a:r>
            <a:endParaRPr lang="es-PE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AF9C43D-11E4-E3ED-BE32-300E34554249}"/>
              </a:ext>
            </a:extLst>
          </p:cNvPr>
          <p:cNvSpPr/>
          <p:nvPr/>
        </p:nvSpPr>
        <p:spPr>
          <a:xfrm>
            <a:off x="9227513" y="663855"/>
            <a:ext cx="1518557" cy="1189438"/>
          </a:xfrm>
          <a:prstGeom prst="ellipse">
            <a:avLst/>
          </a:prstGeom>
          <a:solidFill>
            <a:srgbClr val="34B9D4"/>
          </a:solidFill>
          <a:ln>
            <a:solidFill>
              <a:srgbClr val="34B9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E1AFE1A-A689-47C3-4D79-992D4D4B7B42}"/>
              </a:ext>
            </a:extLst>
          </p:cNvPr>
          <p:cNvSpPr txBox="1">
            <a:spLocks/>
          </p:cNvSpPr>
          <p:nvPr/>
        </p:nvSpPr>
        <p:spPr>
          <a:xfrm>
            <a:off x="-193524" y="1210347"/>
            <a:ext cx="12385524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800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XXIV Tiempo Ordinario Ciclo C</a:t>
            </a:r>
            <a:br>
              <a:rPr lang="es-ES" sz="12800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800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La Oveja Perdida(</a:t>
            </a:r>
            <a:r>
              <a:rPr lang="es-ES" sz="12800" b="1" dirty="0" err="1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Lc</a:t>
            </a:r>
            <a:r>
              <a:rPr lang="es-ES" sz="12800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15, 1-32) </a:t>
            </a:r>
            <a:endParaRPr lang="en-US" sz="12800" b="1" dirty="0">
              <a:solidFill>
                <a:schemeClr val="bg1"/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5C2164-2676-1E4E-B8C3-A6BE20F6A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4" y="0"/>
            <a:ext cx="12166251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180974" y="617438"/>
            <a:ext cx="118757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0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¿Y qué mujer hay, que, si tiene diez monedas de plata y pierde una…</a:t>
            </a:r>
            <a:endParaRPr lang="en-US" sz="12000" b="1" dirty="0">
              <a:solidFill>
                <a:schemeClr val="tx2"/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14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EF952F-3315-C94D-70F6-40DF32F5E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8"/>
            <a:ext cx="12192000" cy="685482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158115" y="6185481"/>
            <a:ext cx="118757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000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no enciende una lámpara y barre la casa y la busca con cuidado hasta encontrarla?</a:t>
            </a:r>
            <a:endParaRPr lang="en-US" sz="12000" b="1" dirty="0">
              <a:solidFill>
                <a:schemeClr val="bg1"/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B8475E-8003-9D71-2515-F27BE6941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7" y="0"/>
            <a:ext cx="12142865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158114" y="1009324"/>
            <a:ext cx="118757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000" b="1" dirty="0">
                <a:solidFill>
                  <a:schemeClr val="tx2"/>
                </a:solidFill>
                <a:highlight>
                  <a:srgbClr val="34B9D4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Y cuando la encuentra, reúne a sus amigas y vecinas y les dice:” Alégrense conmigo, porque ya encontré la moneda que se me había perdido”.</a:t>
            </a:r>
            <a:endParaRPr lang="en-US" sz="12000" b="1" dirty="0">
              <a:solidFill>
                <a:schemeClr val="tx2"/>
              </a:solidFill>
              <a:highlight>
                <a:srgbClr val="34B9D4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21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51FC9A-4326-C810-E054-13DE5A6C8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" y="0"/>
            <a:ext cx="12171863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180974" y="617438"/>
            <a:ext cx="118757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000" b="1" dirty="0">
                <a:solidFill>
                  <a:schemeClr val="tx2"/>
                </a:solidFill>
                <a:highlight>
                  <a:srgbClr val="34B9D4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Yo les aseguro que así también se alegran los ángeles de Dios por un solo pecador que se arrepiente”.</a:t>
            </a:r>
            <a:endParaRPr lang="en-US" sz="12000" b="1" dirty="0">
              <a:solidFill>
                <a:schemeClr val="tx2"/>
              </a:solidFill>
              <a:highlight>
                <a:srgbClr val="34B9D4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0EEC0-7F12-7796-698D-7C5DCDEEE04E}"/>
              </a:ext>
            </a:extLst>
          </p:cNvPr>
          <p:cNvSpPr txBox="1"/>
          <p:nvPr/>
        </p:nvSpPr>
        <p:spPr>
          <a:xfrm>
            <a:off x="7796892" y="1272952"/>
            <a:ext cx="6172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4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  Palabra de Dios</a:t>
            </a:r>
          </a:p>
          <a:p>
            <a:pPr algn="just">
              <a:lnSpc>
                <a:spcPct val="100000"/>
              </a:lnSpc>
            </a:pPr>
            <a:r>
              <a:rPr lang="es-ES" sz="24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  </a:t>
            </a:r>
            <a:r>
              <a:rPr lang="es-ES" sz="2400" b="1" dirty="0">
                <a:solidFill>
                  <a:schemeClr val="bg1"/>
                </a:solidFill>
                <a:highlight>
                  <a:srgbClr val="34B9D4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Gloria a ti Señor Jesús</a:t>
            </a:r>
            <a:endParaRPr lang="en-US" sz="2400" b="1" dirty="0">
              <a:solidFill>
                <a:schemeClr val="bg1"/>
              </a:solidFill>
              <a:highlight>
                <a:srgbClr val="34B9D4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47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50A4A7-07E5-503C-A4EA-5459835EADB3}"/>
              </a:ext>
            </a:extLst>
          </p:cNvPr>
          <p:cNvSpPr txBox="1"/>
          <p:nvPr/>
        </p:nvSpPr>
        <p:spPr>
          <a:xfrm>
            <a:off x="3941717" y="8605"/>
            <a:ext cx="3749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  <a:cs typeface="Aharoni" panose="02010803020104030203" pitchFamily="2" charset="-79"/>
              </a:rPr>
              <a:t>REFLEXION</a:t>
            </a: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BC870E-118C-9552-2E93-258130AED029}"/>
              </a:ext>
            </a:extLst>
          </p:cNvPr>
          <p:cNvSpPr txBox="1"/>
          <p:nvPr/>
        </p:nvSpPr>
        <p:spPr>
          <a:xfrm>
            <a:off x="180444" y="745965"/>
            <a:ext cx="11831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El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evangelio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nos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dice que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los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publicanos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y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los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pecadores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se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acercaban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a Jesús.</a:t>
            </a:r>
          </a:p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¿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Quién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es un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publicano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7A30C7-8C7B-E978-8CF9-FEC58374B247}"/>
              </a:ext>
            </a:extLst>
          </p:cNvPr>
          <p:cNvSpPr txBox="1"/>
          <p:nvPr/>
        </p:nvSpPr>
        <p:spPr>
          <a:xfrm>
            <a:off x="5913652" y="1660148"/>
            <a:ext cx="60979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Eran las personas que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recaudaban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dinero para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el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gobierno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</a:t>
            </a:r>
          </a:p>
          <a:p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Muchas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veces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recaudaban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más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dinero para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ellos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mismos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B342CB-7591-C314-86C1-EF90503A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08" y="2087561"/>
            <a:ext cx="5530129" cy="3115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846074-6D79-D0E5-5B7D-1DFFB532C45C}"/>
              </a:ext>
            </a:extLst>
          </p:cNvPr>
          <p:cNvSpPr txBox="1"/>
          <p:nvPr/>
        </p:nvSpPr>
        <p:spPr>
          <a:xfrm>
            <a:off x="5913652" y="3172079"/>
            <a:ext cx="6097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¿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Quiénes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eran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fariseos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y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escribas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023D7-EE72-A316-C192-2AAE1B37278F}"/>
              </a:ext>
            </a:extLst>
          </p:cNvPr>
          <p:cNvSpPr txBox="1"/>
          <p:nvPr/>
        </p:nvSpPr>
        <p:spPr>
          <a:xfrm>
            <a:off x="5913652" y="4003076"/>
            <a:ext cx="6097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Eran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que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vigilaban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el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cumplimiento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de la Ley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Judía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2C52DD-70A9-9D5F-0DA5-D850DD5ADFAA}"/>
              </a:ext>
            </a:extLst>
          </p:cNvPr>
          <p:cNvSpPr txBox="1"/>
          <p:nvPr/>
        </p:nvSpPr>
        <p:spPr>
          <a:xfrm>
            <a:off x="233276" y="5145676"/>
            <a:ext cx="117254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¿Por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qué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fariseos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y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escribas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les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molesta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que Jesús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hable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y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comparta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con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publicanos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y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pecadores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B19416-3EC8-BCDF-17D6-7592B3DAD64C}"/>
              </a:ext>
            </a:extLst>
          </p:cNvPr>
          <p:cNvSpPr txBox="1"/>
          <p:nvPr/>
        </p:nvSpPr>
        <p:spPr>
          <a:xfrm>
            <a:off x="222390" y="5891436"/>
            <a:ext cx="110214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Porque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Jesús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también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era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judío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y no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podían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comprender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por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qué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Él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no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rechazaba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publicanos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y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pecadores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50A4A7-07E5-503C-A4EA-5459835EADB3}"/>
              </a:ext>
            </a:extLst>
          </p:cNvPr>
          <p:cNvSpPr txBox="1"/>
          <p:nvPr/>
        </p:nvSpPr>
        <p:spPr>
          <a:xfrm>
            <a:off x="3909060" y="127640"/>
            <a:ext cx="3749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  <a:cs typeface="Aharoni" panose="02010803020104030203" pitchFamily="2" charset="-79"/>
              </a:rPr>
              <a:t>REFLEXION</a:t>
            </a: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BC870E-118C-9552-2E93-258130AED029}"/>
              </a:ext>
            </a:extLst>
          </p:cNvPr>
          <p:cNvSpPr txBox="1"/>
          <p:nvPr/>
        </p:nvSpPr>
        <p:spPr>
          <a:xfrm>
            <a:off x="4723674" y="866953"/>
            <a:ext cx="7219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Jesús sabe lo que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están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murmurando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y les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explica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con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una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parábola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. Una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parábola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es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una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historia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con un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mensaje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.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6134F-EC61-8DE1-8385-A22E8CB14CE9}"/>
              </a:ext>
            </a:extLst>
          </p:cNvPr>
          <p:cNvSpPr txBox="1"/>
          <p:nvPr/>
        </p:nvSpPr>
        <p:spPr>
          <a:xfrm>
            <a:off x="4723674" y="3591641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¿Y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cómo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se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sintٴió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7A30C7-8C7B-E978-8CF9-FEC58374B247}"/>
              </a:ext>
            </a:extLst>
          </p:cNvPr>
          <p:cNvSpPr txBox="1"/>
          <p:nvPr/>
        </p:nvSpPr>
        <p:spPr>
          <a:xfrm>
            <a:off x="4723674" y="4055462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Preocupado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y triste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5BD221-FBCC-8EE3-7424-12382B3F3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18" y="941668"/>
            <a:ext cx="4245622" cy="2389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C48408-1B91-FB48-95A9-7FD7D00B9BEA}"/>
              </a:ext>
            </a:extLst>
          </p:cNvPr>
          <p:cNvSpPr txBox="1"/>
          <p:nvPr/>
        </p:nvSpPr>
        <p:spPr>
          <a:xfrm>
            <a:off x="4723674" y="2136460"/>
            <a:ext cx="7219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Recuerdas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la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primera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historia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qué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le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pasó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al pastor?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1307B6-D18E-5088-D3C2-BB63177A50E4}"/>
              </a:ext>
            </a:extLst>
          </p:cNvPr>
          <p:cNvSpPr txBox="1"/>
          <p:nvPr/>
        </p:nvSpPr>
        <p:spPr>
          <a:xfrm>
            <a:off x="4723674" y="3090567"/>
            <a:ext cx="721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Se le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perdió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una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oveja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</a:t>
            </a:r>
            <a:endParaRPr lang="en-US" sz="28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ACC1A0-2610-4458-936C-81130D5969BB}"/>
              </a:ext>
            </a:extLst>
          </p:cNvPr>
          <p:cNvSpPr txBox="1"/>
          <p:nvPr/>
        </p:nvSpPr>
        <p:spPr>
          <a:xfrm>
            <a:off x="4723674" y="4597506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¿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Qué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hizo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el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pastor?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50038D-6FE3-B276-2139-8D2012CCF96D}"/>
              </a:ext>
            </a:extLst>
          </p:cNvPr>
          <p:cNvSpPr txBox="1"/>
          <p:nvPr/>
        </p:nvSpPr>
        <p:spPr>
          <a:xfrm>
            <a:off x="4723674" y="5139550"/>
            <a:ext cx="6097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Salió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buscarla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dejando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al resto del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rebaño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en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el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campo hasta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encontrarla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471B42-4F06-C69B-3427-5EC53CA52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18" y="4007715"/>
            <a:ext cx="4344227" cy="244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0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0" grpId="0"/>
      <p:bldP spid="15" grpId="0"/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50A4A7-07E5-503C-A4EA-5459835EADB3}"/>
              </a:ext>
            </a:extLst>
          </p:cNvPr>
          <p:cNvSpPr txBox="1"/>
          <p:nvPr/>
        </p:nvSpPr>
        <p:spPr>
          <a:xfrm>
            <a:off x="3909060" y="127640"/>
            <a:ext cx="3749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  <a:cs typeface="Aharoni" panose="02010803020104030203" pitchFamily="2" charset="-79"/>
              </a:rPr>
              <a:t>REFLEXION</a:t>
            </a: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BC870E-118C-9552-2E93-258130AED029}"/>
              </a:ext>
            </a:extLst>
          </p:cNvPr>
          <p:cNvSpPr txBox="1"/>
          <p:nvPr/>
        </p:nvSpPr>
        <p:spPr>
          <a:xfrm>
            <a:off x="4723674" y="866953"/>
            <a:ext cx="721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¿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Qué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hizo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cuando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la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encontró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?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6134F-EC61-8DE1-8385-A22E8CB14CE9}"/>
              </a:ext>
            </a:extLst>
          </p:cNvPr>
          <p:cNvSpPr txBox="1"/>
          <p:nvPr/>
        </p:nvSpPr>
        <p:spPr>
          <a:xfrm>
            <a:off x="4723673" y="3978476"/>
            <a:ext cx="7351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¿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Quién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representa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la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oveja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perdida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7A30C7-8C7B-E978-8CF9-FEC58374B247}"/>
              </a:ext>
            </a:extLst>
          </p:cNvPr>
          <p:cNvSpPr txBox="1"/>
          <p:nvPr/>
        </p:nvSpPr>
        <p:spPr>
          <a:xfrm>
            <a:off x="4723673" y="4612206"/>
            <a:ext cx="6097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Nosotros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cuando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desobedecemos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 Dios,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alejándonos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de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Él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C48408-1B91-FB48-95A9-7FD7D00B9BEA}"/>
              </a:ext>
            </a:extLst>
          </p:cNvPr>
          <p:cNvSpPr txBox="1"/>
          <p:nvPr/>
        </p:nvSpPr>
        <p:spPr>
          <a:xfrm>
            <a:off x="4855285" y="1414797"/>
            <a:ext cx="7219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Lleno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de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alegría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, la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cargó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sobre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sus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hombros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y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después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celebró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con sus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amistades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y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familia</a:t>
            </a:r>
            <a:endParaRPr lang="en-US" sz="28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F870B7-882B-1932-7929-296576027493}"/>
              </a:ext>
            </a:extLst>
          </p:cNvPr>
          <p:cNvSpPr txBox="1"/>
          <p:nvPr/>
        </p:nvSpPr>
        <p:spPr>
          <a:xfrm>
            <a:off x="4723674" y="2733005"/>
            <a:ext cx="721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¿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Quién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representa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al pastor?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2382BD-4937-8F21-DB60-CCF4EDF28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" y="1126030"/>
            <a:ext cx="4233127" cy="23918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302CD8-2AC2-3D3F-D092-E0AC04839882}"/>
              </a:ext>
            </a:extLst>
          </p:cNvPr>
          <p:cNvSpPr txBox="1"/>
          <p:nvPr/>
        </p:nvSpPr>
        <p:spPr>
          <a:xfrm>
            <a:off x="4806523" y="3226917"/>
            <a:ext cx="721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Dios, que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ama.</a:t>
            </a:r>
            <a:endParaRPr lang="en-US" sz="28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DE68E5-288D-7B87-3D8D-FE6250B2A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75" y="3600813"/>
            <a:ext cx="4243228" cy="239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6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0" grpId="0"/>
      <p:bldP spid="14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D08765-FE02-EB36-E965-A695DD22BE33}"/>
              </a:ext>
            </a:extLst>
          </p:cNvPr>
          <p:cNvSpPr txBox="1"/>
          <p:nvPr/>
        </p:nvSpPr>
        <p:spPr>
          <a:xfrm>
            <a:off x="1669597" y="232783"/>
            <a:ext cx="721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¿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Cuál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es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el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mensaje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de esta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parábola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?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AED8BC-2FF6-EC5A-53DE-87F177AE8BBA}"/>
              </a:ext>
            </a:extLst>
          </p:cNvPr>
          <p:cNvSpPr txBox="1"/>
          <p:nvPr/>
        </p:nvSpPr>
        <p:spPr>
          <a:xfrm>
            <a:off x="367393" y="4499523"/>
            <a:ext cx="110707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Dios nos ama mucho y cuando nos alejamos por el pecado se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ES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entristece y nos busca hasta encontrarnos. El Cielo celebra con mucha alegría cuando un pecador se arrepiente y vuelve a Dios.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BA5E02-C775-DC3B-4154-C60890C0BB63}"/>
              </a:ext>
            </a:extLst>
          </p:cNvPr>
          <p:cNvGrpSpPr/>
          <p:nvPr/>
        </p:nvGrpSpPr>
        <p:grpSpPr>
          <a:xfrm>
            <a:off x="1669597" y="812018"/>
            <a:ext cx="6480933" cy="3653240"/>
            <a:chOff x="1756830" y="870288"/>
            <a:chExt cx="6480933" cy="36532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3AE1D48-912D-4F2E-A28D-026C4E2D5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6830" y="870288"/>
              <a:ext cx="6480933" cy="3653240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AE5BE17-5EF6-952C-169D-95765B716BB7}"/>
                </a:ext>
              </a:extLst>
            </p:cNvPr>
            <p:cNvSpPr/>
            <p:nvPr/>
          </p:nvSpPr>
          <p:spPr>
            <a:xfrm>
              <a:off x="1756830" y="4131129"/>
              <a:ext cx="756249" cy="392399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5CBDEE"/>
                </a:highlight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3858C42-8850-17A2-F34B-B8A6AF36E354}"/>
              </a:ext>
            </a:extLst>
          </p:cNvPr>
          <p:cNvSpPr txBox="1"/>
          <p:nvPr/>
        </p:nvSpPr>
        <p:spPr>
          <a:xfrm>
            <a:off x="295955" y="5636033"/>
            <a:ext cx="11070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 Black" panose="020B0A04020102020204" pitchFamily="34" charset="0"/>
                <a:cs typeface="Aharoni" panose="02010803020104030203" pitchFamily="2" charset="-79"/>
              </a:rPr>
              <a:t>¿</a:t>
            </a:r>
            <a:r>
              <a:rPr lang="en-US" sz="1800" dirty="0" err="1">
                <a:latin typeface="Arial Black" panose="020B0A04020102020204" pitchFamily="34" charset="0"/>
                <a:cs typeface="Aharoni" panose="02010803020104030203" pitchFamily="2" charset="-79"/>
              </a:rPr>
              <a:t>Cómo</a:t>
            </a:r>
            <a:r>
              <a:rPr lang="en-US" sz="18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1800" dirty="0" err="1">
                <a:latin typeface="Arial Black" panose="020B0A04020102020204" pitchFamily="34" charset="0"/>
                <a:cs typeface="Aharoni" panose="02010803020104030203" pitchFamily="2" charset="-79"/>
              </a:rPr>
              <a:t>crees</a:t>
            </a:r>
            <a:r>
              <a:rPr lang="en-US" sz="1800" dirty="0">
                <a:latin typeface="Arial Black" panose="020B0A04020102020204" pitchFamily="34" charset="0"/>
                <a:cs typeface="Aharoni" panose="02010803020104030203" pitchFamily="2" charset="-79"/>
              </a:rPr>
              <a:t> que </a:t>
            </a:r>
            <a:r>
              <a:rPr lang="en-US" sz="1800" dirty="0" err="1">
                <a:latin typeface="Arial Black" panose="020B0A04020102020204" pitchFamily="34" charset="0"/>
                <a:cs typeface="Aharoni" panose="02010803020104030203" pitchFamily="2" charset="-79"/>
              </a:rPr>
              <a:t>puedes</a:t>
            </a:r>
            <a:r>
              <a:rPr lang="en-US" sz="18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1800" dirty="0" err="1">
                <a:latin typeface="Arial Black" panose="020B0A04020102020204" pitchFamily="34" charset="0"/>
                <a:cs typeface="Aharoni" panose="02010803020104030203" pitchFamily="2" charset="-79"/>
              </a:rPr>
              <a:t>ayudar</a:t>
            </a:r>
            <a:r>
              <a:rPr lang="en-US" sz="1800" dirty="0">
                <a:latin typeface="Arial Black" panose="020B0A04020102020204" pitchFamily="34" charset="0"/>
                <a:cs typeface="Aharoni" panose="02010803020104030203" pitchFamily="2" charset="-79"/>
              </a:rPr>
              <a:t> a Jesús </a:t>
            </a:r>
            <a:r>
              <a:rPr lang="en-US" sz="1800" dirty="0" err="1">
                <a:latin typeface="Arial Black" panose="020B0A04020102020204" pitchFamily="34" charset="0"/>
                <a:cs typeface="Aharoni" panose="02010803020104030203" pitchFamily="2" charset="-79"/>
              </a:rPr>
              <a:t>en</a:t>
            </a:r>
            <a:r>
              <a:rPr lang="en-US" sz="18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1800" dirty="0" err="1">
                <a:latin typeface="Arial Black" panose="020B0A04020102020204" pitchFamily="34" charset="0"/>
                <a:cs typeface="Aharoni" panose="02010803020104030203" pitchFamily="2" charset="-79"/>
              </a:rPr>
              <a:t>su</a:t>
            </a:r>
            <a:r>
              <a:rPr lang="en-US" sz="18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1800" dirty="0" err="1">
                <a:latin typeface="Arial Black" panose="020B0A04020102020204" pitchFamily="34" charset="0"/>
                <a:cs typeface="Aharoni" panose="02010803020104030203" pitchFamily="2" charset="-79"/>
              </a:rPr>
              <a:t>misión</a:t>
            </a:r>
            <a:r>
              <a:rPr lang="en-US" sz="1800" dirty="0">
                <a:latin typeface="Arial Black" panose="020B0A04020102020204" pitchFamily="34" charset="0"/>
                <a:cs typeface="Aharoni" panose="02010803020104030203" pitchFamily="2" charset="-79"/>
              </a:rPr>
              <a:t> de </a:t>
            </a:r>
            <a:r>
              <a:rPr lang="en-US" sz="1800" dirty="0" err="1">
                <a:latin typeface="Arial Black" panose="020B0A04020102020204" pitchFamily="34" charset="0"/>
                <a:cs typeface="Aharoni" panose="02010803020104030203" pitchFamily="2" charset="-79"/>
              </a:rPr>
              <a:t>salvar</a:t>
            </a:r>
            <a:r>
              <a:rPr lang="en-US" sz="1800" dirty="0">
                <a:latin typeface="Arial Black" panose="020B0A04020102020204" pitchFamily="34" charset="0"/>
                <a:cs typeface="Aharoni" panose="02010803020104030203" pitchFamily="2" charset="-79"/>
              </a:rPr>
              <a:t> almas ? </a:t>
            </a: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A09C4C-8DD4-78CF-132C-27AD29A27949}"/>
              </a:ext>
            </a:extLst>
          </p:cNvPr>
          <p:cNvSpPr txBox="1"/>
          <p:nvPr/>
        </p:nvSpPr>
        <p:spPr>
          <a:xfrm>
            <a:off x="295955" y="5987712"/>
            <a:ext cx="110707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Podemos ayudar a Jesús orando y haciendo sacrificios por la conversión de los pobres pecadores.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64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64AA4FF-6847-FFFB-75E5-2675B352C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04649A-BEA2-A515-7BE3-7ADBCBD51626}"/>
              </a:ext>
            </a:extLst>
          </p:cNvPr>
          <p:cNvSpPr txBox="1"/>
          <p:nvPr/>
        </p:nvSpPr>
        <p:spPr>
          <a:xfrm>
            <a:off x="3138626" y="3716741"/>
            <a:ext cx="59147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ACTIVIDAD</a:t>
            </a:r>
            <a:endParaRPr lang="en-US" sz="6600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20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52A7F5-91A9-E8BE-AEA7-AD98A4307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993" y="0"/>
            <a:ext cx="641401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8CBE9D-C8A4-590F-87FC-F9A753DD54EE}"/>
              </a:ext>
            </a:extLst>
          </p:cNvPr>
          <p:cNvSpPr txBox="1"/>
          <p:nvPr/>
        </p:nvSpPr>
        <p:spPr>
          <a:xfrm>
            <a:off x="3778898" y="5607699"/>
            <a:ext cx="36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J</a:t>
            </a:r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C64C3B76-E628-7ED0-5157-D39A1D40E0B2}"/>
              </a:ext>
            </a:extLst>
          </p:cNvPr>
          <p:cNvCxnSpPr>
            <a:cxnSpLocks/>
          </p:cNvCxnSpPr>
          <p:nvPr/>
        </p:nvCxnSpPr>
        <p:spPr>
          <a:xfrm rot="5400000">
            <a:off x="2536567" y="4368084"/>
            <a:ext cx="2601300" cy="247266"/>
          </a:xfrm>
          <a:prstGeom prst="curvedConnector3">
            <a:avLst>
              <a:gd name="adj1" fmla="val 731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61F4A48-B9D3-38BE-430A-57A53B433F46}"/>
              </a:ext>
            </a:extLst>
          </p:cNvPr>
          <p:cNvCxnSpPr/>
          <p:nvPr/>
        </p:nvCxnSpPr>
        <p:spPr>
          <a:xfrm>
            <a:off x="4142791" y="5271796"/>
            <a:ext cx="186613" cy="335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D147320-2623-445F-1511-368C2AFEC419}"/>
              </a:ext>
            </a:extLst>
          </p:cNvPr>
          <p:cNvSpPr txBox="1"/>
          <p:nvPr/>
        </p:nvSpPr>
        <p:spPr>
          <a:xfrm>
            <a:off x="4208105" y="5607699"/>
            <a:ext cx="36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6E430C-8DA0-D736-4D20-B26AF6931F21}"/>
              </a:ext>
            </a:extLst>
          </p:cNvPr>
          <p:cNvSpPr txBox="1"/>
          <p:nvPr/>
        </p:nvSpPr>
        <p:spPr>
          <a:xfrm>
            <a:off x="4637312" y="5607699"/>
            <a:ext cx="36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1C2C4E-3E94-4192-06FF-BA6194BED0D1}"/>
              </a:ext>
            </a:extLst>
          </p:cNvPr>
          <p:cNvSpPr txBox="1"/>
          <p:nvPr/>
        </p:nvSpPr>
        <p:spPr>
          <a:xfrm>
            <a:off x="5066519" y="5607699"/>
            <a:ext cx="36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2AF987-C543-A3D7-65C0-25E8A035A66B}"/>
              </a:ext>
            </a:extLst>
          </p:cNvPr>
          <p:cNvSpPr txBox="1"/>
          <p:nvPr/>
        </p:nvSpPr>
        <p:spPr>
          <a:xfrm>
            <a:off x="5533254" y="5607699"/>
            <a:ext cx="36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D57E19-829F-2BFD-45EB-3B03D7CE717E}"/>
              </a:ext>
            </a:extLst>
          </p:cNvPr>
          <p:cNvSpPr txBox="1"/>
          <p:nvPr/>
        </p:nvSpPr>
        <p:spPr>
          <a:xfrm>
            <a:off x="6340241" y="5607699"/>
            <a:ext cx="36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710244-FFA8-290E-8034-48176A73E2EA}"/>
              </a:ext>
            </a:extLst>
          </p:cNvPr>
          <p:cNvSpPr txBox="1"/>
          <p:nvPr/>
        </p:nvSpPr>
        <p:spPr>
          <a:xfrm>
            <a:off x="6832690" y="5607699"/>
            <a:ext cx="36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1D5AB7-372E-B316-0DE7-3944DDF678AA}"/>
              </a:ext>
            </a:extLst>
          </p:cNvPr>
          <p:cNvSpPr txBox="1"/>
          <p:nvPr/>
        </p:nvSpPr>
        <p:spPr>
          <a:xfrm>
            <a:off x="7663528" y="5607699"/>
            <a:ext cx="36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6ECF8A0-E744-9ECE-1232-218267DB3026}"/>
              </a:ext>
            </a:extLst>
          </p:cNvPr>
          <p:cNvSpPr txBox="1"/>
          <p:nvPr/>
        </p:nvSpPr>
        <p:spPr>
          <a:xfrm>
            <a:off x="8080713" y="5607699"/>
            <a:ext cx="36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D3EFB6-8065-EE57-ED33-7E129FB5F515}"/>
              </a:ext>
            </a:extLst>
          </p:cNvPr>
          <p:cNvSpPr txBox="1"/>
          <p:nvPr/>
        </p:nvSpPr>
        <p:spPr>
          <a:xfrm>
            <a:off x="3718040" y="6175894"/>
            <a:ext cx="36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24333E4-CA16-A8A8-262F-CCF60B275AD2}"/>
              </a:ext>
            </a:extLst>
          </p:cNvPr>
          <p:cNvSpPr txBox="1"/>
          <p:nvPr/>
        </p:nvSpPr>
        <p:spPr>
          <a:xfrm>
            <a:off x="4142791" y="6201655"/>
            <a:ext cx="36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U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95064E-4831-F6FF-0DC2-DCD91DCDD0C7}"/>
              </a:ext>
            </a:extLst>
          </p:cNvPr>
          <p:cNvSpPr txBox="1"/>
          <p:nvPr/>
        </p:nvSpPr>
        <p:spPr>
          <a:xfrm>
            <a:off x="4591076" y="6191638"/>
            <a:ext cx="36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4EFBD99-9A16-F234-80B3-C2D49E3955ED}"/>
              </a:ext>
            </a:extLst>
          </p:cNvPr>
          <p:cNvSpPr txBox="1"/>
          <p:nvPr/>
        </p:nvSpPr>
        <p:spPr>
          <a:xfrm>
            <a:off x="4997163" y="6191638"/>
            <a:ext cx="36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4E83371-FDD1-D032-B480-332030F9A73F}"/>
              </a:ext>
            </a:extLst>
          </p:cNvPr>
          <p:cNvSpPr txBox="1"/>
          <p:nvPr/>
        </p:nvSpPr>
        <p:spPr>
          <a:xfrm>
            <a:off x="5981633" y="6175894"/>
            <a:ext cx="36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E9BF1C-12E2-DB37-1062-11F1BFD18430}"/>
              </a:ext>
            </a:extLst>
          </p:cNvPr>
          <p:cNvSpPr txBox="1"/>
          <p:nvPr/>
        </p:nvSpPr>
        <p:spPr>
          <a:xfrm>
            <a:off x="6490776" y="6175894"/>
            <a:ext cx="36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886783-473E-5CC7-51EA-67F216C380AE}"/>
              </a:ext>
            </a:extLst>
          </p:cNvPr>
          <p:cNvSpPr txBox="1"/>
          <p:nvPr/>
        </p:nvSpPr>
        <p:spPr>
          <a:xfrm>
            <a:off x="6896863" y="6175894"/>
            <a:ext cx="36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8EA3DD3-AFFF-69C8-1C7D-5DC3A21C5EEB}"/>
              </a:ext>
            </a:extLst>
          </p:cNvPr>
          <p:cNvSpPr txBox="1"/>
          <p:nvPr/>
        </p:nvSpPr>
        <p:spPr>
          <a:xfrm>
            <a:off x="7336366" y="6175894"/>
            <a:ext cx="36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8E10DC-7B02-2DB2-7ABE-7126960FB0FB}"/>
              </a:ext>
            </a:extLst>
          </p:cNvPr>
          <p:cNvSpPr txBox="1"/>
          <p:nvPr/>
        </p:nvSpPr>
        <p:spPr>
          <a:xfrm>
            <a:off x="7728655" y="6175894"/>
            <a:ext cx="36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C99FF7-0D87-7342-3581-631C959D7AC5}"/>
              </a:ext>
            </a:extLst>
          </p:cNvPr>
          <p:cNvSpPr txBox="1"/>
          <p:nvPr/>
        </p:nvSpPr>
        <p:spPr>
          <a:xfrm>
            <a:off x="8151938" y="6175894"/>
            <a:ext cx="36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38833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5490">
              <a:srgbClr val="34B9D4"/>
            </a:gs>
            <a:gs pos="0">
              <a:srgbClr val="34B9D4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9AADF-DF34-0420-6FCF-855B4756A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6251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-1" y="6204857"/>
            <a:ext cx="12166251" cy="653143"/>
          </a:xfrm>
          <a:prstGeom prst="rect">
            <a:avLst/>
          </a:prstGeom>
          <a:noFill/>
          <a:ln>
            <a:solidFill>
              <a:srgbClr val="99CC00"/>
            </a:solidFill>
          </a:ln>
        </p:spPr>
        <p:txBody>
          <a:bodyPr vert="horz" lIns="123855" tIns="61927" rIns="123855" bIns="61927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s-ES" sz="3000" b="1" dirty="0">
                <a:solidFill>
                  <a:schemeClr val="tx2"/>
                </a:solidFill>
                <a:highlight>
                  <a:srgbClr val="99CC00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En aquel tiempo, se acercaban a Jesús los publicanos y pecadores a escucharlo</a:t>
            </a:r>
            <a:endParaRPr lang="en-US" sz="3000" b="1" dirty="0">
              <a:solidFill>
                <a:schemeClr val="tx2"/>
              </a:solidFill>
              <a:highlight>
                <a:srgbClr val="99CC00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4E0074A-2F09-C77C-71F1-D5EED006CE39}"/>
              </a:ext>
            </a:extLst>
          </p:cNvPr>
          <p:cNvSpPr/>
          <p:nvPr/>
        </p:nvSpPr>
        <p:spPr>
          <a:xfrm rot="20787080">
            <a:off x="9253083" y="714405"/>
            <a:ext cx="1816098" cy="1205100"/>
          </a:xfrm>
          <a:prstGeom prst="ellipse">
            <a:avLst/>
          </a:prstGeom>
          <a:solidFill>
            <a:srgbClr val="67CBDF"/>
          </a:solidFill>
          <a:ln>
            <a:solidFill>
              <a:srgbClr val="34B9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5CBDEE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395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E9C6B-1968-959F-C9CF-F45352A74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460" y="0"/>
            <a:ext cx="6529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5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4609387-E20F-37A5-A4C7-69483580D6B3}"/>
              </a:ext>
            </a:extLst>
          </p:cNvPr>
          <p:cNvSpPr txBox="1"/>
          <p:nvPr/>
        </p:nvSpPr>
        <p:spPr>
          <a:xfrm>
            <a:off x="4996498" y="140644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 Black" pitchFamily="34" charset="0"/>
              </a:rPr>
              <a:t>ORACION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ABD43D-C06A-5964-8940-A5C9880D8795}"/>
              </a:ext>
            </a:extLst>
          </p:cNvPr>
          <p:cNvSpPr/>
          <p:nvPr/>
        </p:nvSpPr>
        <p:spPr>
          <a:xfrm>
            <a:off x="178420" y="764672"/>
            <a:ext cx="11842595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dirty="0">
                <a:latin typeface="Arial Black" panose="020B0A04020102020204" pitchFamily="34" charset="0"/>
              </a:rPr>
              <a:t>Jesús, gracias por amarme tanto. Gracias por buscarme cuando me alejo de Ti. Ayúdame a buscarte siempre, y quedarme cerca de Ti. Hoy ofrezco por la conversión y salvación de todos los pecadores. Amen</a:t>
            </a:r>
          </a:p>
          <a:p>
            <a:pPr algn="just"/>
            <a:endParaRPr lang="es-ES" sz="3200" b="1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  <a:p>
            <a:pPr algn="just"/>
            <a:endParaRPr lang="es-ES" sz="3200" b="1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  <a:p>
            <a:pPr algn="just"/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Canciones</a:t>
            </a:r>
            <a:r>
              <a:rPr lang="es-ES" sz="3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: </a:t>
            </a:r>
          </a:p>
          <a:p>
            <a:pPr algn="just"/>
            <a:endParaRPr lang="es-ES" sz="2000" dirty="0">
              <a:latin typeface="Arial Black" panose="020B0A04020102020204" pitchFamily="34" charset="0"/>
            </a:endParaRPr>
          </a:p>
          <a:p>
            <a:pPr algn="just"/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Yo soy una oveja (3-7 años)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https://youtu.be/kVeA21oxT7o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</a:rPr>
              <a:t> </a:t>
            </a:r>
          </a:p>
          <a:p>
            <a:pPr algn="just"/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Adoradores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4- Mis Pastor ( 8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años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o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más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) 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https://www.youtube.com/watch?v=hVsFtIYsa8E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just"/>
            <a:endParaRPr lang="en-US" sz="2000" dirty="0">
              <a:latin typeface="Arial Black" panose="020B0A04020102020204" pitchFamily="34" charset="0"/>
            </a:endParaRPr>
          </a:p>
          <a:p>
            <a:pPr algn="just"/>
            <a:endParaRPr lang="en-US" sz="2000" dirty="0">
              <a:latin typeface="Arial Black" panose="020B0A04020102020204" pitchFamily="34" charset="0"/>
            </a:endParaRPr>
          </a:p>
          <a:p>
            <a:pPr algn="just"/>
            <a:endParaRPr lang="es-ES" sz="2000" dirty="0">
              <a:latin typeface="Arial Black" panose="020B0A04020102020204" pitchFamily="34" charset="0"/>
            </a:endParaRPr>
          </a:p>
          <a:p>
            <a:pPr algn="just"/>
            <a:endParaRPr lang="en-US" dirty="0">
              <a:latin typeface="Arial" panose="020B0604020202020204" pitchFamily="34" charset="0"/>
            </a:endParaRPr>
          </a:p>
          <a:p>
            <a:endParaRPr lang="es-ES" dirty="0"/>
          </a:p>
          <a:p>
            <a:endParaRPr lang="en-US" dirty="0">
              <a:latin typeface="Arial Black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901D17-245E-52A2-D5F8-85ABA03F2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522" y="1976868"/>
            <a:ext cx="3224917" cy="3224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A0646F-BE70-B954-BFDC-470E25A76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098" y="2392119"/>
            <a:ext cx="2743434" cy="27434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88D503-DB4F-EE5C-2AD7-C95E94858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6057" y="2916996"/>
            <a:ext cx="2743434" cy="274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C5DED1-E1EC-1C64-7C8C-C3FB1E17EAD9}"/>
              </a:ext>
            </a:extLst>
          </p:cNvPr>
          <p:cNvSpPr txBox="1"/>
          <p:nvPr/>
        </p:nvSpPr>
        <p:spPr>
          <a:xfrm>
            <a:off x="433137" y="84221"/>
            <a:ext cx="11405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Canción: Yo soy una oveja (3-7 años)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https://youtu.be/kVeA21oxT7o</a:t>
            </a:r>
            <a:endParaRPr lang="en-US" sz="1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nline Media 2" title="Godfy Soy una Oveja Musica Infantil Cristiana">
            <a:hlinkClick r:id="" action="ppaction://media"/>
            <a:extLst>
              <a:ext uri="{FF2B5EF4-FFF2-40B4-BE49-F238E27FC236}">
                <a16:creationId xmlns:a16="http://schemas.microsoft.com/office/drawing/2014/main" id="{F871C574-09C4-C8F8-F1E4-13853A57386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487800"/>
            <a:ext cx="12192000" cy="63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7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C5DED1-E1EC-1C64-7C8C-C3FB1E17EAD9}"/>
              </a:ext>
            </a:extLst>
          </p:cNvPr>
          <p:cNvSpPr txBox="1"/>
          <p:nvPr/>
        </p:nvSpPr>
        <p:spPr>
          <a:xfrm>
            <a:off x="0" y="84221"/>
            <a:ext cx="1219199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Canción: </a:t>
            </a:r>
            <a:r>
              <a:rPr lang="en-US" sz="17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Adoradores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4- Mis Pastor ( 8 </a:t>
            </a:r>
            <a:r>
              <a:rPr lang="en-US" sz="17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años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o </a:t>
            </a:r>
            <a:r>
              <a:rPr lang="en-US" sz="17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más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)  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https://www.youtube.com/watch?v=hVsFtIYsa8E</a:t>
            </a:r>
            <a:endParaRPr lang="en-US" sz="17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nline Media 3" title="ADORADORES 4 - MI PASTOR - VIDEO LYRICS">
            <a:hlinkClick r:id="" action="ppaction://media"/>
            <a:extLst>
              <a:ext uri="{FF2B5EF4-FFF2-40B4-BE49-F238E27FC236}">
                <a16:creationId xmlns:a16="http://schemas.microsoft.com/office/drawing/2014/main" id="{FB7418CF-1A3C-2D9A-E5B8-8366841A79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474205"/>
            <a:ext cx="12165027" cy="638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3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5490">
              <a:srgbClr val="34B9D4"/>
            </a:gs>
            <a:gs pos="0">
              <a:srgbClr val="34B9D4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1A6CFC-FB7A-FEA9-30A9-09E8D84DD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" y="0"/>
            <a:ext cx="12171863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245178" y="6220339"/>
            <a:ext cx="11701641" cy="531525"/>
          </a:xfrm>
          <a:prstGeom prst="rect">
            <a:avLst/>
          </a:prstGeom>
          <a:noFill/>
          <a:ln>
            <a:solidFill>
              <a:srgbClr val="99CC00"/>
            </a:solidFill>
          </a:ln>
        </p:spPr>
        <p:txBody>
          <a:bodyPr vert="horz" lIns="123855" tIns="61927" rIns="123855" bIns="61927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28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Por lo cual los fariseos y los escribas murmuraban entre sí: “ Éste recibe a los pecadores y come con ellos”.</a:t>
            </a:r>
            <a:endParaRPr lang="en-US" sz="2800" b="1" dirty="0">
              <a:solidFill>
                <a:schemeClr val="tx2"/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6C4793-E302-9CE4-F5E8-56BF73CC31E5}"/>
              </a:ext>
            </a:extLst>
          </p:cNvPr>
          <p:cNvSpPr/>
          <p:nvPr/>
        </p:nvSpPr>
        <p:spPr>
          <a:xfrm rot="20787080">
            <a:off x="9212261" y="755225"/>
            <a:ext cx="1816098" cy="1205100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5CBDEE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6516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034D0FB-53F0-0E6D-2CAE-F43239A23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14287"/>
            <a:ext cx="12182475" cy="68294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1894115" y="6228503"/>
            <a:ext cx="118757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000" b="1" dirty="0">
                <a:solidFill>
                  <a:schemeClr val="tx2"/>
                </a:solidFill>
                <a:highlight>
                  <a:srgbClr val="99CC00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Jesús les dijo entonces esta parábola:</a:t>
            </a:r>
            <a:endParaRPr lang="en-US" sz="12000" b="1" dirty="0">
              <a:solidFill>
                <a:schemeClr val="tx2"/>
              </a:solidFill>
              <a:highlight>
                <a:srgbClr val="99CC00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F18CDD-7447-FCC2-1958-4B83751C2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0"/>
            <a:ext cx="12192000" cy="68403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0" y="517234"/>
            <a:ext cx="1202055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000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  <a:t>     </a:t>
            </a:r>
            <a:r>
              <a:rPr lang="es-ES" sz="12000" b="1" dirty="0">
                <a:solidFill>
                  <a:schemeClr val="tx2"/>
                </a:solidFill>
                <a:highlight>
                  <a:srgbClr val="67CBDF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“¿Quién de ustedes, si tiene cien ovejas y se le pierde una, no deja las noventa y nueve en el campo..</a:t>
            </a:r>
            <a:endParaRPr lang="en-US" sz="12000" b="1" dirty="0">
              <a:solidFill>
                <a:schemeClr val="tx2"/>
              </a:solidFill>
              <a:highlight>
                <a:srgbClr val="67CBDF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08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0725EB-3E73-2C2C-308A-3FFEAB3E3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8"/>
            <a:ext cx="12192000" cy="685074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-110218" y="476413"/>
            <a:ext cx="1202055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000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  <a:t>     </a:t>
            </a:r>
            <a:r>
              <a:rPr lang="es-ES" sz="12000" b="1" dirty="0">
                <a:solidFill>
                  <a:schemeClr val="tx2"/>
                </a:solidFill>
                <a:highlight>
                  <a:srgbClr val="67CBDF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y va en busca de la que se le perdió hasta encontrarla?</a:t>
            </a:r>
            <a:endParaRPr lang="en-US" sz="12000" b="1" dirty="0">
              <a:solidFill>
                <a:schemeClr val="tx2"/>
              </a:solidFill>
              <a:highlight>
                <a:srgbClr val="67CBDF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904F43C-BB85-0437-A753-27774A914312}"/>
              </a:ext>
            </a:extLst>
          </p:cNvPr>
          <p:cNvSpPr/>
          <p:nvPr/>
        </p:nvSpPr>
        <p:spPr>
          <a:xfrm>
            <a:off x="9236755" y="657255"/>
            <a:ext cx="1816098" cy="1205100"/>
          </a:xfrm>
          <a:prstGeom prst="ellipse">
            <a:avLst/>
          </a:prstGeom>
          <a:solidFill>
            <a:srgbClr val="67CBDF"/>
          </a:solidFill>
          <a:ln>
            <a:solidFill>
              <a:srgbClr val="34B9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5CBDEE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479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5017A6-3E0F-B2D9-0B5F-C4749444B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4" y="0"/>
            <a:ext cx="12166251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E05F066-C171-6211-F5CA-6D56AF6DD762}"/>
              </a:ext>
            </a:extLst>
          </p:cNvPr>
          <p:cNvSpPr/>
          <p:nvPr/>
        </p:nvSpPr>
        <p:spPr>
          <a:xfrm>
            <a:off x="9236755" y="657255"/>
            <a:ext cx="1816098" cy="1205100"/>
          </a:xfrm>
          <a:prstGeom prst="ellipse">
            <a:avLst/>
          </a:prstGeom>
          <a:solidFill>
            <a:srgbClr val="67CBDF"/>
          </a:solidFill>
          <a:ln>
            <a:solidFill>
              <a:srgbClr val="34B9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5CBDEE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B4D646-C7DD-58C3-D8B4-58967DE99707}"/>
              </a:ext>
            </a:extLst>
          </p:cNvPr>
          <p:cNvSpPr/>
          <p:nvPr/>
        </p:nvSpPr>
        <p:spPr>
          <a:xfrm>
            <a:off x="85725" y="6320374"/>
            <a:ext cx="995587" cy="5315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5CBDEE"/>
              </a:highlight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0" y="509069"/>
            <a:ext cx="1202055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000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  <a:t>     </a:t>
            </a:r>
            <a:r>
              <a:rPr lang="es-ES" sz="12000" b="1" dirty="0">
                <a:solidFill>
                  <a:schemeClr val="tx2"/>
                </a:solidFill>
                <a:highlight>
                  <a:srgbClr val="67CBDF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Y una vez que la encuentra, la carga sobre sus hombros, lleno de alegría</a:t>
            </a:r>
            <a:endParaRPr lang="en-US" sz="12000" b="1" dirty="0">
              <a:solidFill>
                <a:schemeClr val="tx2"/>
              </a:solidFill>
              <a:highlight>
                <a:srgbClr val="67CBDF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69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0C6FC-7CDB-81D5-6BB1-0747C8FB0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8" y="0"/>
            <a:ext cx="12137284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85725" y="1456127"/>
            <a:ext cx="12020550" cy="531525"/>
          </a:xfrm>
          <a:prstGeom prst="rect">
            <a:avLst/>
          </a:prstGeom>
          <a:noFill/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000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  <a:t>     </a:t>
            </a:r>
            <a:r>
              <a:rPr lang="es-ES" sz="120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y al llegar a su casa, reúne a los amigos y vecinos y les dice: Alégrense conmigo, porque ya encontré la oveja que se me había perdido”.</a:t>
            </a:r>
            <a:endParaRPr lang="en-US" sz="12000" b="1" dirty="0">
              <a:solidFill>
                <a:schemeClr val="tx2"/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ED8ABB-ACFD-4621-A4A6-1074CABDB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" y="0"/>
            <a:ext cx="12184743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51434" y="990550"/>
            <a:ext cx="1208913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s-ES" sz="29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Yo les aseguro que también en el cielo habrá más alegría por un pecador que se arrepiente, que, por noventa y nueve justos, que no necesitan arrepentirse.</a:t>
            </a:r>
            <a:endParaRPr lang="en-US" sz="2900" b="1" dirty="0">
              <a:solidFill>
                <a:schemeClr val="bg2">
                  <a:lumMod val="10000"/>
                </a:schemeClr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1486</TotalTime>
  <Words>743</Words>
  <Application>Microsoft Office PowerPoint</Application>
  <PresentationFormat>Widescreen</PresentationFormat>
  <Paragraphs>86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Aharoni</vt:lpstr>
      <vt:lpstr>Arial</vt:lpstr>
      <vt:lpstr>Arial Black</vt:lpstr>
      <vt:lpstr>Segoe Print</vt:lpstr>
      <vt:lpstr>Nature Illustration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Miguel Angel Di Geronimo O</dc:creator>
  <cp:lastModifiedBy>Maria Varona</cp:lastModifiedBy>
  <cp:revision>17</cp:revision>
  <dcterms:created xsi:type="dcterms:W3CDTF">2022-07-03T06:29:48Z</dcterms:created>
  <dcterms:modified xsi:type="dcterms:W3CDTF">2022-09-05T18:19:43Z</dcterms:modified>
</cp:coreProperties>
</file>