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09297-088A-E94F-BB94-5A9AE05C2B48}" type="datetimeFigureOut">
              <a:rPr lang="es-ES_tradnl" smtClean="0"/>
              <a:t>28/06/2025</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5702EE-758D-9343-A0A8-4231D617F877}" type="slidenum">
              <a:rPr lang="es-ES_tradnl" smtClean="0"/>
              <a:t>‹#›</a:t>
            </a:fld>
            <a:endParaRPr lang="es-ES_tradnl"/>
          </a:p>
        </p:txBody>
      </p:sp>
    </p:spTree>
    <p:extLst>
      <p:ext uri="{BB962C8B-B14F-4D97-AF65-F5344CB8AC3E}">
        <p14:creationId xmlns:p14="http://schemas.microsoft.com/office/powerpoint/2010/main" val="813857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625702EE-758D-9343-A0A8-4231D617F877}" type="slidenum">
              <a:rPr lang="es-ES_tradnl" smtClean="0"/>
              <a:t>13</a:t>
            </a:fld>
            <a:endParaRPr lang="es-ES_tradnl"/>
          </a:p>
        </p:txBody>
      </p:sp>
    </p:spTree>
    <p:extLst>
      <p:ext uri="{BB962C8B-B14F-4D97-AF65-F5344CB8AC3E}">
        <p14:creationId xmlns:p14="http://schemas.microsoft.com/office/powerpoint/2010/main" val="1901738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_tradnl"/>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_tradnl"/>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_tradnl"/>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_tradnl"/>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_tradnl"/>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_tradnl"/>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_tradnl"/>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_tradnl"/>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_tradnl"/>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6/28/2025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_tradnl"/>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_tradnl"/>
              <a:t>Arrastre la imagen al marcador de posición o haga clic en el icono para agregarla</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6/28/2025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6/28/2025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5.tiff"/><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7.tiff"/><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9.tiff"/><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2.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SVQJ35JDmNQ&amp;t=133s" TargetMode="External"/><Relationship Id="rId2" Type="http://schemas.openxmlformats.org/officeDocument/2006/relationships/slideLayout" Target="../slideLayouts/slideLayout6.xml"/><Relationship Id="rId1" Type="http://schemas.openxmlformats.org/officeDocument/2006/relationships/video" Target="https://www.youtube.com/embed/SVQJ35JDmNQ?start=133&amp;feature=oembed" TargetMode="Externa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hyperlink" Target="https://youtu.be/0nygt51ckYw" TargetMode="External"/><Relationship Id="rId2" Type="http://schemas.openxmlformats.org/officeDocument/2006/relationships/slideLayout" Target="../slideLayouts/slideLayout6.xml"/><Relationship Id="rId1" Type="http://schemas.openxmlformats.org/officeDocument/2006/relationships/video" Target="https://www.youtube.com/embed/0nygt51ckYw?feature=oembed" TargetMode="Externa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0.tiff"/><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2.tiff"/><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1844" y="1454024"/>
            <a:ext cx="3444518" cy="3444518"/>
          </a:xfrm>
          <a:prstGeom prst="rect">
            <a:avLst/>
          </a:prstGeom>
        </p:spPr>
      </p:pic>
      <p:sp>
        <p:nvSpPr>
          <p:cNvPr id="2" name="Rectángulo 1"/>
          <p:cNvSpPr/>
          <p:nvPr/>
        </p:nvSpPr>
        <p:spPr>
          <a:xfrm>
            <a:off x="4216362" y="1405933"/>
            <a:ext cx="5106814" cy="1754326"/>
          </a:xfrm>
          <a:prstGeom prst="rect">
            <a:avLst/>
          </a:prstGeom>
          <a:noFill/>
        </p:spPr>
        <p:txBody>
          <a:bodyPr wrap="squar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AMIGOS DE JESUS Y MARIA </a:t>
            </a:r>
          </a:p>
        </p:txBody>
      </p:sp>
      <p:sp>
        <p:nvSpPr>
          <p:cNvPr id="3" name="CuadroTexto 2"/>
          <p:cNvSpPr txBox="1"/>
          <p:nvPr/>
        </p:nvSpPr>
        <p:spPr>
          <a:xfrm>
            <a:off x="4716379" y="3416968"/>
            <a:ext cx="5069305" cy="1938992"/>
          </a:xfrm>
          <a:prstGeom prst="rect">
            <a:avLst/>
          </a:prstGeom>
          <a:noFill/>
        </p:spPr>
        <p:txBody>
          <a:bodyPr wrap="square" rtlCol="0">
            <a:spAutoFit/>
          </a:bodyPr>
          <a:lstStyle/>
          <a:p>
            <a:r>
              <a:rPr lang="es-ES_tradnl" sz="2000" dirty="0">
                <a:latin typeface="Arial" charset="0"/>
                <a:ea typeface="Arial" charset="0"/>
                <a:cs typeface="Arial" charset="0"/>
              </a:rPr>
              <a:t>Nido de Oración para Niños </a:t>
            </a:r>
          </a:p>
          <a:p>
            <a:r>
              <a:rPr lang="es-ES_tradnl" sz="2000" dirty="0">
                <a:latin typeface="Arial" charset="0"/>
                <a:ea typeface="Arial" charset="0"/>
                <a:cs typeface="Arial" charset="0"/>
              </a:rPr>
              <a:t>Ciclo C  XIV Domingo Tiempo Ordinario</a:t>
            </a:r>
          </a:p>
          <a:p>
            <a:r>
              <a:rPr lang="fi-FI" sz="2000" dirty="0">
                <a:latin typeface="Arial" charset="0"/>
                <a:ea typeface="Arial" charset="0"/>
                <a:cs typeface="Arial" charset="0"/>
              </a:rPr>
              <a:t>Evangelio de Lucas 10, 1-12. 17-20</a:t>
            </a:r>
          </a:p>
          <a:p>
            <a:endParaRPr lang="fi-FI" sz="2000" dirty="0">
              <a:latin typeface="Arial" charset="0"/>
              <a:ea typeface="Arial" charset="0"/>
              <a:cs typeface="Arial" charset="0"/>
            </a:endParaRPr>
          </a:p>
          <a:p>
            <a:r>
              <a:rPr lang="fi-FI" sz="2200" b="1" dirty="0">
                <a:ln w="22225">
                  <a:solidFill>
                    <a:schemeClr val="accent2"/>
                  </a:solidFill>
                  <a:prstDash val="solid"/>
                </a:ln>
                <a:solidFill>
                  <a:schemeClr val="accent2">
                    <a:lumMod val="40000"/>
                    <a:lumOff val="60000"/>
                  </a:schemeClr>
                </a:solidFill>
              </a:rPr>
              <a:t>www.fcpeace.org</a:t>
            </a:r>
          </a:p>
          <a:p>
            <a:endParaRPr lang="es-ES_tradnl" dirty="0"/>
          </a:p>
        </p:txBody>
      </p:sp>
      <p:sp>
        <p:nvSpPr>
          <p:cNvPr id="4" name="Rectángulo 3"/>
          <p:cNvSpPr/>
          <p:nvPr/>
        </p:nvSpPr>
        <p:spPr>
          <a:xfrm>
            <a:off x="901873" y="5277399"/>
            <a:ext cx="7629013" cy="923330"/>
          </a:xfrm>
          <a:prstGeom prst="rect">
            <a:avLst/>
          </a:prstGeom>
          <a:noFill/>
        </p:spPr>
        <p:txBody>
          <a:bodyPr wrap="none" lIns="91440" tIns="45720" rIns="91440" bIns="45720">
            <a:spAutoFit/>
          </a:bodyPr>
          <a:lstStyle/>
          <a:p>
            <a:pPr algn="ctr"/>
            <a:r>
              <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“Jesús envía a los 72” </a:t>
            </a:r>
          </a:p>
        </p:txBody>
      </p:sp>
    </p:spTree>
    <p:extLst>
      <p:ext uri="{BB962C8B-B14F-4D97-AF65-F5344CB8AC3E}">
        <p14:creationId xmlns:p14="http://schemas.microsoft.com/office/powerpoint/2010/main" val="4035762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0" y="0"/>
            <a:ext cx="12192000" cy="6858000"/>
          </a:xfrm>
          <a:prstGeom prst="rect">
            <a:avLst/>
          </a:prstGeom>
        </p:spPr>
      </p:pic>
      <p:sp>
        <p:nvSpPr>
          <p:cNvPr id="4" name="Rectángulo 3"/>
          <p:cNvSpPr/>
          <p:nvPr/>
        </p:nvSpPr>
        <p:spPr>
          <a:xfrm>
            <a:off x="909061" y="211414"/>
            <a:ext cx="7507705" cy="1200329"/>
          </a:xfrm>
          <a:prstGeom prst="rect">
            <a:avLst/>
          </a:prstGeom>
        </p:spPr>
        <p:txBody>
          <a:bodyPr wrap="square">
            <a:spAutoFit/>
          </a:bodyPr>
          <a:lstStyle/>
          <a:p>
            <a:r>
              <a:rPr lang="es-ES_tradnl" sz="3600" b="1" dirty="0">
                <a:solidFill>
                  <a:schemeClr val="accent2">
                    <a:lumMod val="75000"/>
                  </a:schemeClr>
                </a:solidFill>
              </a:rPr>
              <a:t>¿Por qué dijo: “los envío como corderos en medio de lobos”?</a:t>
            </a:r>
          </a:p>
        </p:txBody>
      </p:sp>
      <p:sp>
        <p:nvSpPr>
          <p:cNvPr id="5" name="CuadroTexto 4"/>
          <p:cNvSpPr txBox="1"/>
          <p:nvPr/>
        </p:nvSpPr>
        <p:spPr>
          <a:xfrm>
            <a:off x="560303" y="5173771"/>
            <a:ext cx="9210714" cy="1569660"/>
          </a:xfrm>
          <a:prstGeom prst="rect">
            <a:avLst/>
          </a:prstGeom>
          <a:noFill/>
        </p:spPr>
        <p:txBody>
          <a:bodyPr wrap="square" rtlCol="0">
            <a:spAutoFit/>
          </a:bodyPr>
          <a:lstStyle/>
          <a:p>
            <a:r>
              <a:rPr lang="es-ES_tradnl" sz="3200" dirty="0"/>
              <a:t>Alguna s personas  no quieren cambiar y cierran su corazón al  mensaje de Dios, El nos da la libertad de aceptarlo o no </a:t>
            </a:r>
          </a:p>
        </p:txBody>
      </p:sp>
      <p:pic>
        <p:nvPicPr>
          <p:cNvPr id="6" name="Imagen 5"/>
          <p:cNvPicPr>
            <a:picLocks noChangeAspect="1"/>
          </p:cNvPicPr>
          <p:nvPr/>
        </p:nvPicPr>
        <p:blipFill>
          <a:blip r:embed="rId4"/>
          <a:stretch>
            <a:fillRect/>
          </a:stretch>
        </p:blipFill>
        <p:spPr>
          <a:xfrm>
            <a:off x="701350" y="1376935"/>
            <a:ext cx="5067300" cy="3378200"/>
          </a:xfrm>
          <a:prstGeom prst="rect">
            <a:avLst/>
          </a:prstGeom>
        </p:spPr>
      </p:pic>
      <p:pic>
        <p:nvPicPr>
          <p:cNvPr id="7" name="Imagen 6"/>
          <p:cNvPicPr>
            <a:picLocks noChangeAspect="1"/>
          </p:cNvPicPr>
          <p:nvPr/>
        </p:nvPicPr>
        <p:blipFill>
          <a:blip r:embed="rId5"/>
          <a:stretch>
            <a:fillRect/>
          </a:stretch>
        </p:blipFill>
        <p:spPr>
          <a:xfrm>
            <a:off x="5976361" y="1757935"/>
            <a:ext cx="4495800" cy="2997200"/>
          </a:xfrm>
          <a:prstGeom prst="rect">
            <a:avLst/>
          </a:prstGeom>
        </p:spPr>
      </p:pic>
    </p:spTree>
    <p:extLst>
      <p:ext uri="{BB962C8B-B14F-4D97-AF65-F5344CB8AC3E}">
        <p14:creationId xmlns:p14="http://schemas.microsoft.com/office/powerpoint/2010/main" val="3669853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0" y="0"/>
            <a:ext cx="12192000" cy="6858000"/>
          </a:xfrm>
          <a:prstGeom prst="rect">
            <a:avLst/>
          </a:prstGeom>
        </p:spPr>
      </p:pic>
      <p:sp>
        <p:nvSpPr>
          <p:cNvPr id="4" name="Rectángulo 3"/>
          <p:cNvSpPr/>
          <p:nvPr/>
        </p:nvSpPr>
        <p:spPr>
          <a:xfrm>
            <a:off x="909061" y="211414"/>
            <a:ext cx="8574573" cy="954107"/>
          </a:xfrm>
          <a:prstGeom prst="rect">
            <a:avLst/>
          </a:prstGeom>
        </p:spPr>
        <p:txBody>
          <a:bodyPr wrap="square">
            <a:spAutoFit/>
          </a:bodyPr>
          <a:lstStyle/>
          <a:p>
            <a:r>
              <a:rPr lang="es-ES_tradnl" sz="2800" b="1" dirty="0">
                <a:solidFill>
                  <a:schemeClr val="accent2">
                    <a:lumMod val="75000"/>
                  </a:schemeClr>
                </a:solidFill>
              </a:rPr>
              <a:t>Jesús pide que digan, “Que la paz reine en esta casa.”, ¿Por qué? </a:t>
            </a:r>
          </a:p>
        </p:txBody>
      </p:sp>
      <p:sp>
        <p:nvSpPr>
          <p:cNvPr id="5" name="CuadroTexto 4"/>
          <p:cNvSpPr txBox="1"/>
          <p:nvPr/>
        </p:nvSpPr>
        <p:spPr>
          <a:xfrm>
            <a:off x="480678" y="5088920"/>
            <a:ext cx="11230644" cy="1569660"/>
          </a:xfrm>
          <a:prstGeom prst="rect">
            <a:avLst/>
          </a:prstGeom>
          <a:noFill/>
        </p:spPr>
        <p:txBody>
          <a:bodyPr wrap="square" rtlCol="0">
            <a:spAutoFit/>
          </a:bodyPr>
          <a:lstStyle/>
          <a:p>
            <a:r>
              <a:rPr lang="es-ES_tradnl" sz="2400" dirty="0"/>
              <a:t>Es una prueba.. Jesús siempre decía: “La paz les dejo”. Si los habitantes de esa casa tienen corazones abiertos al mensaje de arrepentimiento y amor de Jesús, los recibirán con paz y alegría y se quedará allí. Si no, no los recibirán y tendrán que seguir a otra casa</a:t>
            </a:r>
            <a:r>
              <a:rPr lang="is-IS" sz="2400" dirty="0"/>
              <a:t>….</a:t>
            </a:r>
            <a:endParaRPr lang="es-ES_tradnl" sz="2400" dirty="0"/>
          </a:p>
        </p:txBody>
      </p:sp>
      <p:pic>
        <p:nvPicPr>
          <p:cNvPr id="8" name="Imagen 7"/>
          <p:cNvPicPr>
            <a:picLocks noChangeAspect="1"/>
          </p:cNvPicPr>
          <p:nvPr/>
        </p:nvPicPr>
        <p:blipFill>
          <a:blip r:embed="rId4"/>
          <a:stretch>
            <a:fillRect/>
          </a:stretch>
        </p:blipFill>
        <p:spPr>
          <a:xfrm>
            <a:off x="560303" y="1449792"/>
            <a:ext cx="5219383" cy="3439708"/>
          </a:xfrm>
          <a:prstGeom prst="rect">
            <a:avLst/>
          </a:prstGeom>
        </p:spPr>
      </p:pic>
      <p:pic>
        <p:nvPicPr>
          <p:cNvPr id="9" name="Imagen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1073814"/>
            <a:ext cx="5694947" cy="3815686"/>
          </a:xfrm>
          <a:prstGeom prst="rect">
            <a:avLst/>
          </a:prstGeom>
        </p:spPr>
      </p:pic>
    </p:spTree>
    <p:extLst>
      <p:ext uri="{BB962C8B-B14F-4D97-AF65-F5344CB8AC3E}">
        <p14:creationId xmlns:p14="http://schemas.microsoft.com/office/powerpoint/2010/main" val="935553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3465" y="0"/>
            <a:ext cx="12192000" cy="6858000"/>
          </a:xfrm>
          <a:prstGeom prst="rect">
            <a:avLst/>
          </a:prstGeom>
        </p:spPr>
      </p:pic>
      <p:sp>
        <p:nvSpPr>
          <p:cNvPr id="4" name="Rectángulo 3"/>
          <p:cNvSpPr/>
          <p:nvPr/>
        </p:nvSpPr>
        <p:spPr>
          <a:xfrm>
            <a:off x="909061" y="211414"/>
            <a:ext cx="8914208" cy="954107"/>
          </a:xfrm>
          <a:prstGeom prst="rect">
            <a:avLst/>
          </a:prstGeom>
        </p:spPr>
        <p:txBody>
          <a:bodyPr wrap="square">
            <a:spAutoFit/>
          </a:bodyPr>
          <a:lstStyle/>
          <a:p>
            <a:r>
              <a:rPr lang="es-ES_tradnl" sz="2800" b="1" dirty="0">
                <a:solidFill>
                  <a:schemeClr val="accent2">
                    <a:lumMod val="75000"/>
                  </a:schemeClr>
                </a:solidFill>
              </a:rPr>
              <a:t>¿Qué le dice Jesús que hagan si son recibidos en una casa? </a:t>
            </a:r>
            <a:r>
              <a:rPr lang="es-ES_tradnl" sz="2800" b="1" i="1" dirty="0">
                <a:solidFill>
                  <a:schemeClr val="accent2">
                    <a:lumMod val="75000"/>
                  </a:schemeClr>
                </a:solidFill>
              </a:rPr>
              <a:t>Que coman y que curen a los enfermos..</a:t>
            </a:r>
          </a:p>
        </p:txBody>
      </p:sp>
      <p:sp>
        <p:nvSpPr>
          <p:cNvPr id="5" name="CuadroTexto 4"/>
          <p:cNvSpPr txBox="1"/>
          <p:nvPr/>
        </p:nvSpPr>
        <p:spPr>
          <a:xfrm>
            <a:off x="508051" y="5043141"/>
            <a:ext cx="11230644" cy="1569660"/>
          </a:xfrm>
          <a:prstGeom prst="rect">
            <a:avLst/>
          </a:prstGeom>
          <a:noFill/>
        </p:spPr>
        <p:txBody>
          <a:bodyPr wrap="square" rtlCol="0">
            <a:spAutoFit/>
          </a:bodyPr>
          <a:lstStyle/>
          <a:p>
            <a:r>
              <a:rPr lang="is-IS" sz="3200" dirty="0"/>
              <a:t>… eso nos sucede cuando aceptamos el mensaje de Jesús, nos llena </a:t>
            </a:r>
            <a:r>
              <a:rPr lang="es-ES_tradnl" sz="3200" dirty="0"/>
              <a:t>de  paz, alegría y podemos contagiar a los que viven a nuestro alrededor!!</a:t>
            </a:r>
          </a:p>
        </p:txBody>
      </p:sp>
      <p:pic>
        <p:nvPicPr>
          <p:cNvPr id="6" name="Imagen 5"/>
          <p:cNvPicPr>
            <a:picLocks noChangeAspect="1"/>
          </p:cNvPicPr>
          <p:nvPr/>
        </p:nvPicPr>
        <p:blipFill>
          <a:blip r:embed="rId4"/>
          <a:stretch>
            <a:fillRect/>
          </a:stretch>
        </p:blipFill>
        <p:spPr>
          <a:xfrm>
            <a:off x="995618" y="1804396"/>
            <a:ext cx="4051300" cy="2730500"/>
          </a:xfrm>
          <a:prstGeom prst="rect">
            <a:avLst/>
          </a:prstGeom>
        </p:spPr>
      </p:pic>
      <p:pic>
        <p:nvPicPr>
          <p:cNvPr id="11" name="Imagen 10"/>
          <p:cNvPicPr>
            <a:picLocks noChangeAspect="1"/>
          </p:cNvPicPr>
          <p:nvPr/>
        </p:nvPicPr>
        <p:blipFill>
          <a:blip r:embed="rId5"/>
          <a:stretch>
            <a:fillRect/>
          </a:stretch>
        </p:blipFill>
        <p:spPr>
          <a:xfrm>
            <a:off x="5447630" y="1264030"/>
            <a:ext cx="5284537" cy="3517719"/>
          </a:xfrm>
          <a:prstGeom prst="rect">
            <a:avLst/>
          </a:prstGeom>
        </p:spPr>
      </p:pic>
    </p:spTree>
    <p:extLst>
      <p:ext uri="{BB962C8B-B14F-4D97-AF65-F5344CB8AC3E}">
        <p14:creationId xmlns:p14="http://schemas.microsoft.com/office/powerpoint/2010/main" val="21086963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4"/>
          <a:stretch>
            <a:fillRect/>
          </a:stretch>
        </p:blipFill>
        <p:spPr>
          <a:xfrm>
            <a:off x="-53465" y="0"/>
            <a:ext cx="12192000" cy="6858000"/>
          </a:xfrm>
          <a:prstGeom prst="rect">
            <a:avLst/>
          </a:prstGeom>
        </p:spPr>
      </p:pic>
      <p:sp>
        <p:nvSpPr>
          <p:cNvPr id="4" name="Rectángulo 3"/>
          <p:cNvSpPr/>
          <p:nvPr/>
        </p:nvSpPr>
        <p:spPr>
          <a:xfrm>
            <a:off x="909061" y="211414"/>
            <a:ext cx="9249141" cy="1200329"/>
          </a:xfrm>
          <a:prstGeom prst="rect">
            <a:avLst/>
          </a:prstGeom>
        </p:spPr>
        <p:txBody>
          <a:bodyPr wrap="square">
            <a:spAutoFit/>
          </a:bodyPr>
          <a:lstStyle/>
          <a:p>
            <a:r>
              <a:rPr lang="es-ES_tradnl" sz="3600" b="1" dirty="0">
                <a:solidFill>
                  <a:schemeClr val="accent2">
                    <a:lumMod val="75000"/>
                  </a:schemeClr>
                </a:solidFill>
              </a:rPr>
              <a:t>¿Cómo podemos ayudar a llevar ese mensaje al mundo?</a:t>
            </a:r>
            <a:endParaRPr lang="es-ES_tradnl" sz="3600" b="1" i="1" dirty="0">
              <a:solidFill>
                <a:schemeClr val="accent2">
                  <a:lumMod val="75000"/>
                </a:schemeClr>
              </a:solidFill>
            </a:endParaRPr>
          </a:p>
        </p:txBody>
      </p:sp>
      <p:sp>
        <p:nvSpPr>
          <p:cNvPr id="5" name="CuadroTexto 4"/>
          <p:cNvSpPr txBox="1"/>
          <p:nvPr/>
        </p:nvSpPr>
        <p:spPr>
          <a:xfrm>
            <a:off x="388676" y="4788117"/>
            <a:ext cx="6320589" cy="1815882"/>
          </a:xfrm>
          <a:prstGeom prst="rect">
            <a:avLst/>
          </a:prstGeom>
          <a:noFill/>
        </p:spPr>
        <p:txBody>
          <a:bodyPr wrap="square" rtlCol="0">
            <a:spAutoFit/>
          </a:bodyPr>
          <a:lstStyle/>
          <a:p>
            <a:r>
              <a:rPr lang="es-ES_tradnl" sz="2800" dirty="0"/>
              <a:t>Actuar siempre con amor, hablar de Jesús a otras personas , orar y hacer sacrificios por las personas que hacen el mal..</a:t>
            </a:r>
          </a:p>
        </p:txBody>
      </p:sp>
      <p:pic>
        <p:nvPicPr>
          <p:cNvPr id="7" name="Imagen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0475" y="1642574"/>
            <a:ext cx="3938602" cy="3087669"/>
          </a:xfrm>
          <a:prstGeom prst="rect">
            <a:avLst/>
          </a:prstGeom>
        </p:spPr>
      </p:pic>
      <p:pic>
        <p:nvPicPr>
          <p:cNvPr id="8" name="Imagen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58083" y="1352672"/>
            <a:ext cx="4783419" cy="3167399"/>
          </a:xfrm>
          <a:prstGeom prst="rect">
            <a:avLst/>
          </a:prstGeom>
        </p:spPr>
      </p:pic>
      <p:pic>
        <p:nvPicPr>
          <p:cNvPr id="9" name="Imagen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75329" y="4613646"/>
            <a:ext cx="3482873" cy="2150778"/>
          </a:xfrm>
          <a:prstGeom prst="rect">
            <a:avLst/>
          </a:prstGeom>
        </p:spPr>
      </p:pic>
    </p:spTree>
    <p:extLst>
      <p:ext uri="{BB962C8B-B14F-4D97-AF65-F5344CB8AC3E}">
        <p14:creationId xmlns:p14="http://schemas.microsoft.com/office/powerpoint/2010/main" val="212146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sp>
        <p:nvSpPr>
          <p:cNvPr id="6" name="Rectángulo 5"/>
          <p:cNvSpPr/>
          <p:nvPr/>
        </p:nvSpPr>
        <p:spPr>
          <a:xfrm>
            <a:off x="2891949" y="359401"/>
            <a:ext cx="4652981" cy="1015663"/>
          </a:xfrm>
          <a:prstGeom prst="rect">
            <a:avLst/>
          </a:prstGeom>
          <a:noFill/>
        </p:spPr>
        <p:txBody>
          <a:bodyPr wrap="square" lIns="91440" tIns="45720" rIns="91440" bIns="45720">
            <a:spAutoFit/>
          </a:bodyPr>
          <a:lstStyle/>
          <a:p>
            <a:pPr algn="ctr"/>
            <a:r>
              <a:rPr lang="es-ES" sz="6000" b="1" dirty="0">
                <a:ln w="22225">
                  <a:solidFill>
                    <a:schemeClr val="accent2"/>
                  </a:solidFill>
                  <a:prstDash val="solid"/>
                </a:ln>
                <a:solidFill>
                  <a:schemeClr val="accent2">
                    <a:lumMod val="40000"/>
                    <a:lumOff val="60000"/>
                  </a:schemeClr>
                </a:solidFill>
              </a:rPr>
              <a:t>ACTIVIDAD</a:t>
            </a:r>
            <a:endParaRPr lang="es-ES" sz="6000" b="1" cap="none" spc="0" dirty="0">
              <a:ln w="22225">
                <a:solidFill>
                  <a:schemeClr val="accent2"/>
                </a:solidFill>
                <a:prstDash val="solid"/>
              </a:ln>
              <a:solidFill>
                <a:schemeClr val="accent2">
                  <a:lumMod val="40000"/>
                  <a:lumOff val="60000"/>
                </a:schemeClr>
              </a:solidFill>
              <a:effectLst/>
            </a:endParaRPr>
          </a:p>
        </p:txBody>
      </p:sp>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9575" y="2367118"/>
            <a:ext cx="5797731" cy="3796686"/>
          </a:xfrm>
          <a:prstGeom prst="rect">
            <a:avLst/>
          </a:prstGeom>
        </p:spPr>
      </p:pic>
    </p:spTree>
    <p:extLst>
      <p:ext uri="{BB962C8B-B14F-4D97-AF65-F5344CB8AC3E}">
        <p14:creationId xmlns:p14="http://schemas.microsoft.com/office/powerpoint/2010/main" val="6954381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ángulo 2"/>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 name="Imagen 1"/>
          <p:cNvPicPr>
            <a:picLocks noChangeAspect="1"/>
          </p:cNvPicPr>
          <p:nvPr/>
        </p:nvPicPr>
        <p:blipFill>
          <a:blip r:embed="rId2"/>
          <a:stretch>
            <a:fillRect/>
          </a:stretch>
        </p:blipFill>
        <p:spPr>
          <a:xfrm>
            <a:off x="2312567" y="128936"/>
            <a:ext cx="7566865" cy="6729064"/>
          </a:xfrm>
          <a:prstGeom prst="rect">
            <a:avLst/>
          </a:prstGeom>
        </p:spPr>
      </p:pic>
      <p:sp>
        <p:nvSpPr>
          <p:cNvPr id="4" name="TextBox 3">
            <a:extLst>
              <a:ext uri="{FF2B5EF4-FFF2-40B4-BE49-F238E27FC236}">
                <a16:creationId xmlns:a16="http://schemas.microsoft.com/office/drawing/2014/main" id="{F9286711-310B-BBE7-CB89-E9CC4A0A130A}"/>
              </a:ext>
            </a:extLst>
          </p:cNvPr>
          <p:cNvSpPr txBox="1"/>
          <p:nvPr/>
        </p:nvSpPr>
        <p:spPr>
          <a:xfrm>
            <a:off x="2846895" y="2479249"/>
            <a:ext cx="1263192" cy="369332"/>
          </a:xfrm>
          <a:prstGeom prst="rect">
            <a:avLst/>
          </a:prstGeom>
          <a:noFill/>
        </p:spPr>
        <p:txBody>
          <a:bodyPr wrap="square" rtlCol="0">
            <a:spAutoFit/>
          </a:bodyPr>
          <a:lstStyle/>
          <a:p>
            <a:pPr algn="ctr"/>
            <a:r>
              <a:rPr lang="en-US" b="1" dirty="0">
                <a:solidFill>
                  <a:srgbClr val="FF0000"/>
                </a:solidFill>
              </a:rPr>
              <a:t>AYUDAR</a:t>
            </a:r>
          </a:p>
        </p:txBody>
      </p:sp>
      <p:sp>
        <p:nvSpPr>
          <p:cNvPr id="5" name="TextBox 4">
            <a:extLst>
              <a:ext uri="{FF2B5EF4-FFF2-40B4-BE49-F238E27FC236}">
                <a16:creationId xmlns:a16="http://schemas.microsoft.com/office/drawing/2014/main" id="{2073D012-F135-DD78-AFD3-F1D440A729AB}"/>
              </a:ext>
            </a:extLst>
          </p:cNvPr>
          <p:cNvSpPr txBox="1"/>
          <p:nvPr/>
        </p:nvSpPr>
        <p:spPr>
          <a:xfrm>
            <a:off x="5205167" y="2294583"/>
            <a:ext cx="1470581" cy="369332"/>
          </a:xfrm>
          <a:prstGeom prst="rect">
            <a:avLst/>
          </a:prstGeom>
          <a:noFill/>
        </p:spPr>
        <p:txBody>
          <a:bodyPr wrap="square" rtlCol="0">
            <a:spAutoFit/>
          </a:bodyPr>
          <a:lstStyle/>
          <a:p>
            <a:pPr algn="ctr"/>
            <a:r>
              <a:rPr lang="en-US" b="1" dirty="0">
                <a:solidFill>
                  <a:srgbClr val="00B0F0"/>
                </a:solidFill>
              </a:rPr>
              <a:t>COMPARTIR</a:t>
            </a:r>
          </a:p>
        </p:txBody>
      </p:sp>
      <p:sp>
        <p:nvSpPr>
          <p:cNvPr id="6" name="TextBox 5">
            <a:extLst>
              <a:ext uri="{FF2B5EF4-FFF2-40B4-BE49-F238E27FC236}">
                <a16:creationId xmlns:a16="http://schemas.microsoft.com/office/drawing/2014/main" id="{313D1EA9-F55F-1F77-7536-50AE66DC69C8}"/>
              </a:ext>
            </a:extLst>
          </p:cNvPr>
          <p:cNvSpPr txBox="1"/>
          <p:nvPr/>
        </p:nvSpPr>
        <p:spPr>
          <a:xfrm>
            <a:off x="7795684" y="2599129"/>
            <a:ext cx="1423446" cy="369332"/>
          </a:xfrm>
          <a:prstGeom prst="rect">
            <a:avLst/>
          </a:prstGeom>
          <a:noFill/>
        </p:spPr>
        <p:txBody>
          <a:bodyPr wrap="square" rtlCol="0">
            <a:spAutoFit/>
          </a:bodyPr>
          <a:lstStyle/>
          <a:p>
            <a:pPr algn="ctr"/>
            <a:r>
              <a:rPr lang="en-US" b="1" dirty="0">
                <a:solidFill>
                  <a:srgbClr val="92D050"/>
                </a:solidFill>
              </a:rPr>
              <a:t>PERDONAR</a:t>
            </a:r>
          </a:p>
        </p:txBody>
      </p:sp>
      <p:sp>
        <p:nvSpPr>
          <p:cNvPr id="7" name="TextBox 6">
            <a:extLst>
              <a:ext uri="{FF2B5EF4-FFF2-40B4-BE49-F238E27FC236}">
                <a16:creationId xmlns:a16="http://schemas.microsoft.com/office/drawing/2014/main" id="{1B2BE85D-7D31-3732-377E-7464BBF195AF}"/>
              </a:ext>
            </a:extLst>
          </p:cNvPr>
          <p:cNvSpPr txBox="1"/>
          <p:nvPr/>
        </p:nvSpPr>
        <p:spPr>
          <a:xfrm>
            <a:off x="2884744" y="5384276"/>
            <a:ext cx="1657547" cy="369332"/>
          </a:xfrm>
          <a:prstGeom prst="rect">
            <a:avLst/>
          </a:prstGeom>
          <a:noFill/>
        </p:spPr>
        <p:txBody>
          <a:bodyPr wrap="square" rtlCol="0">
            <a:spAutoFit/>
          </a:bodyPr>
          <a:lstStyle/>
          <a:p>
            <a:pPr algn="ctr"/>
            <a:r>
              <a:rPr lang="en-US" b="1" dirty="0">
                <a:solidFill>
                  <a:srgbClr val="7030A0"/>
                </a:solidFill>
              </a:rPr>
              <a:t>PROCLAMAR</a:t>
            </a:r>
          </a:p>
        </p:txBody>
      </p:sp>
      <p:sp>
        <p:nvSpPr>
          <p:cNvPr id="8" name="TextBox 7">
            <a:extLst>
              <a:ext uri="{FF2B5EF4-FFF2-40B4-BE49-F238E27FC236}">
                <a16:creationId xmlns:a16="http://schemas.microsoft.com/office/drawing/2014/main" id="{0D44B340-C690-BD28-3E1F-132DCBCA974E}"/>
              </a:ext>
            </a:extLst>
          </p:cNvPr>
          <p:cNvSpPr txBox="1"/>
          <p:nvPr/>
        </p:nvSpPr>
        <p:spPr>
          <a:xfrm>
            <a:off x="5484758" y="5199610"/>
            <a:ext cx="1263192" cy="369332"/>
          </a:xfrm>
          <a:prstGeom prst="rect">
            <a:avLst/>
          </a:prstGeom>
          <a:noFill/>
        </p:spPr>
        <p:txBody>
          <a:bodyPr wrap="square" rtlCol="0">
            <a:spAutoFit/>
          </a:bodyPr>
          <a:lstStyle/>
          <a:p>
            <a:pPr algn="ctr"/>
            <a:r>
              <a:rPr lang="en-US" b="1" dirty="0">
                <a:solidFill>
                  <a:srgbClr val="FFC000"/>
                </a:solidFill>
              </a:rPr>
              <a:t>INSTRUIR</a:t>
            </a:r>
          </a:p>
        </p:txBody>
      </p:sp>
      <p:sp>
        <p:nvSpPr>
          <p:cNvPr id="9" name="TextBox 8">
            <a:extLst>
              <a:ext uri="{FF2B5EF4-FFF2-40B4-BE49-F238E27FC236}">
                <a16:creationId xmlns:a16="http://schemas.microsoft.com/office/drawing/2014/main" id="{C49773D9-9304-ED4D-8189-C0D7F093DD97}"/>
              </a:ext>
            </a:extLst>
          </p:cNvPr>
          <p:cNvSpPr txBox="1"/>
          <p:nvPr/>
        </p:nvSpPr>
        <p:spPr>
          <a:xfrm>
            <a:off x="7904233" y="5438653"/>
            <a:ext cx="1263192" cy="369332"/>
          </a:xfrm>
          <a:prstGeom prst="rect">
            <a:avLst/>
          </a:prstGeom>
          <a:noFill/>
        </p:spPr>
        <p:txBody>
          <a:bodyPr wrap="square" rtlCol="0">
            <a:spAutoFit/>
          </a:bodyPr>
          <a:lstStyle/>
          <a:p>
            <a:pPr algn="ctr"/>
            <a:r>
              <a:rPr lang="en-US" b="1" dirty="0">
                <a:solidFill>
                  <a:srgbClr val="FF33CC"/>
                </a:solidFill>
              </a:rPr>
              <a:t>ORAR</a:t>
            </a:r>
          </a:p>
        </p:txBody>
      </p:sp>
    </p:spTree>
    <p:extLst>
      <p:ext uri="{BB962C8B-B14F-4D97-AF65-F5344CB8AC3E}">
        <p14:creationId xmlns:p14="http://schemas.microsoft.com/office/powerpoint/2010/main" val="603207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4" name="Imagen 3"/>
          <p:cNvPicPr>
            <a:picLocks noChangeAspect="1"/>
          </p:cNvPicPr>
          <p:nvPr/>
        </p:nvPicPr>
        <p:blipFill>
          <a:blip r:embed="rId2"/>
          <a:stretch>
            <a:fillRect/>
          </a:stretch>
        </p:blipFill>
        <p:spPr>
          <a:xfrm rot="5400000">
            <a:off x="2758439" y="-1051560"/>
            <a:ext cx="6675121" cy="10502537"/>
          </a:xfrm>
          <a:prstGeom prst="rect">
            <a:avLst/>
          </a:prstGeom>
        </p:spPr>
      </p:pic>
      <p:sp>
        <p:nvSpPr>
          <p:cNvPr id="5" name="Rectángulo 4"/>
          <p:cNvSpPr/>
          <p:nvPr/>
        </p:nvSpPr>
        <p:spPr>
          <a:xfrm>
            <a:off x="4702628" y="4199708"/>
            <a:ext cx="4572000" cy="4127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CuadroTexto 5"/>
          <p:cNvSpPr txBox="1"/>
          <p:nvPr/>
        </p:nvSpPr>
        <p:spPr>
          <a:xfrm>
            <a:off x="6348549" y="5094514"/>
            <a:ext cx="5381897" cy="1754326"/>
          </a:xfrm>
          <a:prstGeom prst="rect">
            <a:avLst/>
          </a:prstGeom>
          <a:noFill/>
        </p:spPr>
        <p:txBody>
          <a:bodyPr wrap="square" rtlCol="0">
            <a:spAutoFit/>
          </a:bodyPr>
          <a:lstStyle/>
          <a:p>
            <a:r>
              <a:rPr lang="es-ES_tradnl" b="1" u="sng" dirty="0"/>
              <a:t>Instrucciones:</a:t>
            </a:r>
            <a:r>
              <a:rPr lang="es-ES_tradnl" dirty="0"/>
              <a:t> Colorea, pinta y recorta el nombre de Jesús, pégalo en una cartulina , hazle 2 hoyos en cada extremo de la cartulina y coloca un pedazo de lana o cinta y tendrás un móvil para colgar en tu habitación para recordarte que hables de El a tu familia y amigos!!</a:t>
            </a:r>
          </a:p>
        </p:txBody>
      </p:sp>
    </p:spTree>
    <p:extLst>
      <p:ext uri="{BB962C8B-B14F-4D97-AF65-F5344CB8AC3E}">
        <p14:creationId xmlns:p14="http://schemas.microsoft.com/office/powerpoint/2010/main" val="4067768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sp>
        <p:nvSpPr>
          <p:cNvPr id="6" name="Rectángulo 5"/>
          <p:cNvSpPr/>
          <p:nvPr/>
        </p:nvSpPr>
        <p:spPr>
          <a:xfrm>
            <a:off x="2891949" y="359401"/>
            <a:ext cx="4652981" cy="1015663"/>
          </a:xfrm>
          <a:prstGeom prst="rect">
            <a:avLst/>
          </a:prstGeom>
          <a:noFill/>
        </p:spPr>
        <p:txBody>
          <a:bodyPr wrap="square" lIns="91440" tIns="45720" rIns="91440" bIns="45720">
            <a:spAutoFit/>
          </a:bodyPr>
          <a:lstStyle/>
          <a:p>
            <a:pPr algn="ctr"/>
            <a:r>
              <a:rPr lang="es-ES" sz="6000" b="1" dirty="0">
                <a:ln w="22225">
                  <a:solidFill>
                    <a:schemeClr val="accent2"/>
                  </a:solidFill>
                  <a:prstDash val="solid"/>
                </a:ln>
                <a:solidFill>
                  <a:schemeClr val="accent2">
                    <a:lumMod val="40000"/>
                    <a:lumOff val="60000"/>
                  </a:schemeClr>
                </a:solidFill>
              </a:rPr>
              <a:t>ORACION</a:t>
            </a:r>
            <a:endParaRPr lang="es-ES" sz="6000" b="1" cap="none" spc="0" dirty="0">
              <a:ln w="22225">
                <a:solidFill>
                  <a:schemeClr val="accent2"/>
                </a:solidFill>
                <a:prstDash val="solid"/>
              </a:ln>
              <a:solidFill>
                <a:schemeClr val="accent2">
                  <a:lumMod val="40000"/>
                  <a:lumOff val="60000"/>
                </a:schemeClr>
              </a:solidFill>
              <a:effectLst/>
            </a:endParaRPr>
          </a:p>
        </p:txBody>
      </p:sp>
      <p:sp>
        <p:nvSpPr>
          <p:cNvPr id="5" name="CuadroTexto 4"/>
          <p:cNvSpPr txBox="1"/>
          <p:nvPr/>
        </p:nvSpPr>
        <p:spPr>
          <a:xfrm>
            <a:off x="1243013" y="1375064"/>
            <a:ext cx="7586662" cy="2677656"/>
          </a:xfrm>
          <a:prstGeom prst="rect">
            <a:avLst/>
          </a:prstGeom>
          <a:noFill/>
        </p:spPr>
        <p:txBody>
          <a:bodyPr wrap="square" rtlCol="0">
            <a:spAutoFit/>
          </a:bodyPr>
          <a:lstStyle/>
          <a:p>
            <a:r>
              <a:rPr lang="es-ES_tradnl" sz="2800" i="1" dirty="0">
                <a:solidFill>
                  <a:schemeClr val="accent2">
                    <a:lumMod val="75000"/>
                  </a:schemeClr>
                </a:solidFill>
              </a:rPr>
              <a:t>Jesús, quiero ser tu mensajero. Envía  tu Espíritu Santo a mi corazón para llevar paz y amor a todos en mi familia y en mi comunidad. Transforma los corazones de los  que no te quieren conocer para que sepan cuánto los amas. Amen.</a:t>
            </a:r>
          </a:p>
        </p:txBody>
      </p:sp>
      <p:pic>
        <p:nvPicPr>
          <p:cNvPr id="8" name="Imagen 7"/>
          <p:cNvPicPr>
            <a:picLocks noChangeAspect="1"/>
          </p:cNvPicPr>
          <p:nvPr/>
        </p:nvPicPr>
        <p:blipFill>
          <a:blip r:embed="rId3"/>
          <a:stretch>
            <a:fillRect/>
          </a:stretch>
        </p:blipFill>
        <p:spPr>
          <a:xfrm>
            <a:off x="5275589" y="3824240"/>
            <a:ext cx="3611236" cy="2935514"/>
          </a:xfrm>
          <a:prstGeom prst="rect">
            <a:avLst/>
          </a:prstGeom>
        </p:spPr>
      </p:pic>
    </p:spTree>
    <p:extLst>
      <p:ext uri="{BB962C8B-B14F-4D97-AF65-F5344CB8AC3E}">
        <p14:creationId xmlns:p14="http://schemas.microsoft.com/office/powerpoint/2010/main" val="2312608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132D-3658-F5EC-1592-25234515DDAF}"/>
              </a:ext>
            </a:extLst>
          </p:cNvPr>
          <p:cNvSpPr>
            <a:spLocks noGrp="1"/>
          </p:cNvSpPr>
          <p:nvPr>
            <p:ph type="title"/>
          </p:nvPr>
        </p:nvSpPr>
        <p:spPr>
          <a:xfrm>
            <a:off x="0" y="0"/>
            <a:ext cx="12192000" cy="404813"/>
          </a:xfrm>
        </p:spPr>
        <p:txBody>
          <a:bodyPr>
            <a:normAutofit fontScale="90000"/>
          </a:bodyPr>
          <a:lstStyle/>
          <a:p>
            <a:r>
              <a:rPr lang="es-ES_tradnl" sz="1600" b="1" dirty="0">
                <a:solidFill>
                  <a:schemeClr val="accent2">
                    <a:lumMod val="75000"/>
                  </a:schemeClr>
                </a:solidFill>
              </a:rPr>
              <a:t>CANCION: Hazme un instrumento de tu paz </a:t>
            </a:r>
            <a:r>
              <a:rPr lang="es-ES_tradnl" sz="1600" dirty="0">
                <a:hlinkClick r:id="rId3"/>
              </a:rPr>
              <a:t>https://www.youtube.com/watch?v=SVQJ35JDmNQ&amp;t=133s</a:t>
            </a:r>
            <a:br>
              <a:rPr lang="es-ES_tradnl" dirty="0"/>
            </a:br>
            <a:endParaRPr lang="en-US" dirty="0"/>
          </a:p>
        </p:txBody>
      </p:sp>
      <p:pic>
        <p:nvPicPr>
          <p:cNvPr id="3" name="Online Media 2" title="Hazme un instrumento de tu Paz">
            <a:hlinkClick r:id="" action="ppaction://media"/>
            <a:extLst>
              <a:ext uri="{FF2B5EF4-FFF2-40B4-BE49-F238E27FC236}">
                <a16:creationId xmlns:a16="http://schemas.microsoft.com/office/drawing/2014/main" id="{D470F999-C082-2A8C-5AF0-95931E89136C}"/>
              </a:ext>
            </a:extLst>
          </p:cNvPr>
          <p:cNvPicPr>
            <a:picLocks noRot="1" noChangeAspect="1"/>
          </p:cNvPicPr>
          <p:nvPr>
            <a:videoFile r:link="rId1"/>
          </p:nvPr>
        </p:nvPicPr>
        <p:blipFill>
          <a:blip r:embed="rId4"/>
          <a:stretch>
            <a:fillRect/>
          </a:stretch>
        </p:blipFill>
        <p:spPr>
          <a:xfrm>
            <a:off x="0" y="404813"/>
            <a:ext cx="12165027" cy="6453187"/>
          </a:xfrm>
          <a:prstGeom prst="rect">
            <a:avLst/>
          </a:prstGeom>
        </p:spPr>
      </p:pic>
    </p:spTree>
    <p:extLst>
      <p:ext uri="{BB962C8B-B14F-4D97-AF65-F5344CB8AC3E}">
        <p14:creationId xmlns:p14="http://schemas.microsoft.com/office/powerpoint/2010/main" val="128660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6C4A-8FE9-97E3-38DD-CD5C975A03E9}"/>
              </a:ext>
            </a:extLst>
          </p:cNvPr>
          <p:cNvSpPr>
            <a:spLocks noGrp="1"/>
          </p:cNvSpPr>
          <p:nvPr>
            <p:ph type="title"/>
          </p:nvPr>
        </p:nvSpPr>
        <p:spPr>
          <a:xfrm>
            <a:off x="363009" y="123825"/>
            <a:ext cx="8596668" cy="361950"/>
          </a:xfrm>
        </p:spPr>
        <p:txBody>
          <a:bodyPr>
            <a:normAutofit fontScale="90000"/>
          </a:bodyPr>
          <a:lstStyle/>
          <a:p>
            <a:r>
              <a:rPr lang="es-ES" sz="1800" dirty="0">
                <a:effectLst/>
                <a:latin typeface="Cambria" panose="02040503050406030204" pitchFamily="18" charset="0"/>
                <a:ea typeface="Times New Roman" panose="02020603050405020304" pitchFamily="18" charset="0"/>
                <a:cs typeface="Arial" panose="020B0604020202020204" pitchFamily="34" charset="0"/>
              </a:rPr>
              <a:t>El Nombre de Jesús es Dulce, </a:t>
            </a:r>
            <a:r>
              <a:rPr lang="es-ES" sz="1800" dirty="0" err="1">
                <a:effectLst/>
                <a:latin typeface="Cambria" panose="02040503050406030204" pitchFamily="18" charset="0"/>
                <a:ea typeface="Times New Roman" panose="02020603050405020304" pitchFamily="18" charset="0"/>
                <a:cs typeface="Arial" panose="020B0604020202020204" pitchFamily="34" charset="0"/>
              </a:rPr>
              <a:t>deliacara</a:t>
            </a:r>
            <a:r>
              <a:rPr lang="es-ES" sz="1800" dirty="0">
                <a:effectLst/>
                <a:latin typeface="Cambria" panose="02040503050406030204" pitchFamily="18" charset="0"/>
                <a:ea typeface="Times New Roman" panose="02020603050405020304" pitchFamily="18" charset="0"/>
                <a:cs typeface="Arial" panose="020B0604020202020204" pitchFamily="34" charset="0"/>
              </a:rPr>
              <a:t> </a:t>
            </a:r>
            <a:r>
              <a:rPr lang="es-ES" sz="1800" u="sng" dirty="0">
                <a:solidFill>
                  <a:srgbClr val="0000FF"/>
                </a:solidFill>
                <a:effectLst/>
                <a:latin typeface="Cambria" panose="02040503050406030204" pitchFamily="18" charset="0"/>
                <a:ea typeface="Times New Roman" panose="02020603050405020304" pitchFamily="18" charset="0"/>
                <a:cs typeface="Arial" panose="020B0604020202020204" pitchFamily="34" charset="0"/>
                <a:hlinkClick r:id="rId3"/>
              </a:rPr>
              <a:t>https://youtu.be/0nygt51ckYw</a:t>
            </a:r>
            <a:br>
              <a:rPr lang="en-US" sz="1800" dirty="0">
                <a:effectLst/>
                <a:latin typeface="Goudy Old Style" panose="02020502050305020303" pitchFamily="18" charset="0"/>
                <a:ea typeface="Goudy Old Style" panose="02020502050305020303" pitchFamily="18" charset="0"/>
                <a:cs typeface="Goudy Old Style" panose="02020502050305020303" pitchFamily="18" charset="0"/>
              </a:rPr>
            </a:br>
            <a:endParaRPr lang="en-US" dirty="0"/>
          </a:p>
        </p:txBody>
      </p:sp>
      <p:pic>
        <p:nvPicPr>
          <p:cNvPr id="3" name="Online Media 2" title="El Nombre de Jesús es dulce">
            <a:hlinkClick r:id="" action="ppaction://media"/>
            <a:extLst>
              <a:ext uri="{FF2B5EF4-FFF2-40B4-BE49-F238E27FC236}">
                <a16:creationId xmlns:a16="http://schemas.microsoft.com/office/drawing/2014/main" id="{540B07E5-DDDC-8579-07D5-25C86AC8829C}"/>
              </a:ext>
            </a:extLst>
          </p:cNvPr>
          <p:cNvPicPr>
            <a:picLocks noRot="1" noChangeAspect="1"/>
          </p:cNvPicPr>
          <p:nvPr>
            <a:videoFile r:link="rId1"/>
          </p:nvPr>
        </p:nvPicPr>
        <p:blipFill>
          <a:blip r:embed="rId4"/>
          <a:stretch>
            <a:fillRect/>
          </a:stretch>
        </p:blipFill>
        <p:spPr>
          <a:xfrm>
            <a:off x="0" y="485775"/>
            <a:ext cx="12165027" cy="6372225"/>
          </a:xfrm>
          <a:prstGeom prst="rect">
            <a:avLst/>
          </a:prstGeom>
        </p:spPr>
      </p:pic>
    </p:spTree>
    <p:extLst>
      <p:ext uri="{BB962C8B-B14F-4D97-AF65-F5344CB8AC3E}">
        <p14:creationId xmlns:p14="http://schemas.microsoft.com/office/powerpoint/2010/main" val="29090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5418" y="0"/>
            <a:ext cx="12192000" cy="6858000"/>
          </a:xfrm>
          <a:prstGeom prst="rect">
            <a:avLst/>
          </a:prstGeom>
        </p:spPr>
      </p:pic>
      <p:sp>
        <p:nvSpPr>
          <p:cNvPr id="6" name="Rectángulo 5"/>
          <p:cNvSpPr/>
          <p:nvPr/>
        </p:nvSpPr>
        <p:spPr>
          <a:xfrm>
            <a:off x="1106906" y="240632"/>
            <a:ext cx="6240378" cy="2677656"/>
          </a:xfrm>
          <a:prstGeom prst="rect">
            <a:avLst/>
          </a:prstGeom>
        </p:spPr>
        <p:txBody>
          <a:bodyPr wrap="square">
            <a:spAutoFit/>
          </a:bodyPr>
          <a:lstStyle/>
          <a:p>
            <a:r>
              <a:rPr lang="es-ES_tradnl" sz="2400" dirty="0"/>
              <a:t>En aquel tiempo, Jesús designó a otros setenta y dos discípulos y los mandó por delante, de dos en dos, a todos los pueblos y lugares a donde pensaba ir, y les dijo: “La cosecha es mucha y los trabajadores pocos. Rueguen, por lo tanto, al dueño del trigo que envíe trabajadores a sus campos. </a:t>
            </a:r>
          </a:p>
        </p:txBody>
      </p:sp>
      <p:pic>
        <p:nvPicPr>
          <p:cNvPr id="11" name="Imagen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7291" y="2947295"/>
            <a:ext cx="5727032" cy="3750609"/>
          </a:xfrm>
          <a:prstGeom prst="rect">
            <a:avLst/>
          </a:prstGeom>
        </p:spPr>
      </p:pic>
    </p:spTree>
    <p:extLst>
      <p:ext uri="{BB962C8B-B14F-4D97-AF65-F5344CB8AC3E}">
        <p14:creationId xmlns:p14="http://schemas.microsoft.com/office/powerpoint/2010/main" val="6807267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2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5418" y="0"/>
            <a:ext cx="12192000" cy="6858000"/>
          </a:xfrm>
          <a:prstGeom prst="rect">
            <a:avLst/>
          </a:prstGeom>
        </p:spPr>
      </p:pic>
      <p:sp>
        <p:nvSpPr>
          <p:cNvPr id="4" name="Rectángulo 3"/>
          <p:cNvSpPr/>
          <p:nvPr/>
        </p:nvSpPr>
        <p:spPr>
          <a:xfrm>
            <a:off x="1636295" y="609600"/>
            <a:ext cx="7507705" cy="1938992"/>
          </a:xfrm>
          <a:prstGeom prst="rect">
            <a:avLst/>
          </a:prstGeom>
        </p:spPr>
        <p:txBody>
          <a:bodyPr wrap="square">
            <a:spAutoFit/>
          </a:bodyPr>
          <a:lstStyle/>
          <a:p>
            <a:r>
              <a:rPr lang="es-ES_tradnl" sz="2400" dirty="0"/>
              <a:t>No lleven ni dinero, ni bolsa, ni sandalias y no se detengan a saludar a nadie por el camino. Cuando entren en una casa digan: ‘Que la paz reine en esta casa’. Y si allí hay gente amante de la paz, el deseo de paz de ustedes se cumplirá; si no, no se cumplirá. </a:t>
            </a:r>
          </a:p>
        </p:txBody>
      </p:sp>
      <p:pic>
        <p:nvPicPr>
          <p:cNvPr id="5" name="Imagen 4"/>
          <p:cNvPicPr>
            <a:picLocks noChangeAspect="1"/>
          </p:cNvPicPr>
          <p:nvPr/>
        </p:nvPicPr>
        <p:blipFill>
          <a:blip r:embed="rId4"/>
          <a:stretch>
            <a:fillRect/>
          </a:stretch>
        </p:blipFill>
        <p:spPr>
          <a:xfrm>
            <a:off x="3903580" y="2556996"/>
            <a:ext cx="3454400" cy="4292600"/>
          </a:xfrm>
          <a:prstGeom prst="rect">
            <a:avLst/>
          </a:prstGeom>
        </p:spPr>
      </p:pic>
    </p:spTree>
    <p:extLst>
      <p:ext uri="{BB962C8B-B14F-4D97-AF65-F5344CB8AC3E}">
        <p14:creationId xmlns:p14="http://schemas.microsoft.com/office/powerpoint/2010/main" val="12269718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5418" y="0"/>
            <a:ext cx="12192000" cy="6858000"/>
          </a:xfrm>
          <a:prstGeom prst="rect">
            <a:avLst/>
          </a:prstGeom>
        </p:spPr>
      </p:pic>
      <p:sp>
        <p:nvSpPr>
          <p:cNvPr id="4" name="Rectángulo 3"/>
          <p:cNvSpPr/>
          <p:nvPr/>
        </p:nvSpPr>
        <p:spPr>
          <a:xfrm>
            <a:off x="1337178" y="385374"/>
            <a:ext cx="7507705" cy="2308324"/>
          </a:xfrm>
          <a:prstGeom prst="rect">
            <a:avLst/>
          </a:prstGeom>
        </p:spPr>
        <p:txBody>
          <a:bodyPr wrap="square">
            <a:spAutoFit/>
          </a:bodyPr>
          <a:lstStyle/>
          <a:p>
            <a:r>
              <a:rPr lang="es-ES_tradnl" sz="2400" dirty="0"/>
              <a:t>Quédense en esa casa. Coman y beban de lo que tengan, porque el trabajador tiene derecho a su salario. No anden de casa en casa. En cualquier ciudad donde entren y los reciban, coman lo que les den. Curen a los enfermos que haya y díganles: ‘Ya se acerca a ustedes el Reino de Dios’.. </a:t>
            </a:r>
          </a:p>
        </p:txBody>
      </p:sp>
      <p:pic>
        <p:nvPicPr>
          <p:cNvPr id="7" name="Imagen 6"/>
          <p:cNvPicPr>
            <a:picLocks noChangeAspect="1"/>
          </p:cNvPicPr>
          <p:nvPr/>
        </p:nvPicPr>
        <p:blipFill>
          <a:blip r:embed="rId4"/>
          <a:stretch>
            <a:fillRect/>
          </a:stretch>
        </p:blipFill>
        <p:spPr>
          <a:xfrm>
            <a:off x="738946" y="3077650"/>
            <a:ext cx="8105937" cy="3396397"/>
          </a:xfrm>
          <a:prstGeom prst="rect">
            <a:avLst/>
          </a:prstGeom>
        </p:spPr>
      </p:pic>
    </p:spTree>
    <p:extLst>
      <p:ext uri="{BB962C8B-B14F-4D97-AF65-F5344CB8AC3E}">
        <p14:creationId xmlns:p14="http://schemas.microsoft.com/office/powerpoint/2010/main" val="6499476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5418" y="0"/>
            <a:ext cx="12192000" cy="6858000"/>
          </a:xfrm>
          <a:prstGeom prst="rect">
            <a:avLst/>
          </a:prstGeom>
        </p:spPr>
      </p:pic>
      <p:sp>
        <p:nvSpPr>
          <p:cNvPr id="4" name="Rectángulo 3"/>
          <p:cNvSpPr/>
          <p:nvPr/>
        </p:nvSpPr>
        <p:spPr>
          <a:xfrm>
            <a:off x="1337178" y="385374"/>
            <a:ext cx="7507705" cy="2677656"/>
          </a:xfrm>
          <a:prstGeom prst="rect">
            <a:avLst/>
          </a:prstGeom>
        </p:spPr>
        <p:txBody>
          <a:bodyPr wrap="square">
            <a:spAutoFit/>
          </a:bodyPr>
          <a:lstStyle/>
          <a:p>
            <a:r>
              <a:rPr lang="es-ES_tradnl" sz="2400" dirty="0"/>
              <a:t>Pero si entran en una ciudad y no los reciben, salgan por las calles y digan: ‘Hasta el polvo de esta ciudad, que se nos ha pegado a los pies nos lo sacudimos, en señal de protesta contra ustedes. De todos modos, sepan que el Reino de Dios está cerca’. Yo les digo que, en el día del juicio, Sodoma será tratada con menos rigor que esa ciudad.</a:t>
            </a:r>
          </a:p>
        </p:txBody>
      </p:sp>
      <p:pic>
        <p:nvPicPr>
          <p:cNvPr id="5" name="Imagen 4"/>
          <p:cNvPicPr>
            <a:picLocks noChangeAspect="1"/>
          </p:cNvPicPr>
          <p:nvPr/>
        </p:nvPicPr>
        <p:blipFill>
          <a:blip r:embed="rId4"/>
          <a:stretch>
            <a:fillRect/>
          </a:stretch>
        </p:blipFill>
        <p:spPr>
          <a:xfrm>
            <a:off x="701350" y="3448404"/>
            <a:ext cx="8143533" cy="3267022"/>
          </a:xfrm>
          <a:prstGeom prst="rect">
            <a:avLst/>
          </a:prstGeom>
        </p:spPr>
      </p:pic>
    </p:spTree>
    <p:extLst>
      <p:ext uri="{BB962C8B-B14F-4D97-AF65-F5344CB8AC3E}">
        <p14:creationId xmlns:p14="http://schemas.microsoft.com/office/powerpoint/2010/main" val="7594081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5418" y="0"/>
            <a:ext cx="12192000" cy="6858000"/>
          </a:xfrm>
          <a:prstGeom prst="rect">
            <a:avLst/>
          </a:prstGeom>
        </p:spPr>
      </p:pic>
      <p:sp>
        <p:nvSpPr>
          <p:cNvPr id="6" name="Rectángulo 5"/>
          <p:cNvSpPr/>
          <p:nvPr/>
        </p:nvSpPr>
        <p:spPr>
          <a:xfrm>
            <a:off x="2636923" y="791254"/>
            <a:ext cx="5133136" cy="1200329"/>
          </a:xfrm>
          <a:prstGeom prst="rect">
            <a:avLst/>
          </a:prstGeom>
          <a:noFill/>
        </p:spPr>
        <p:txBody>
          <a:bodyPr wrap="none" lIns="91440" tIns="45720" rIns="91440" bIns="45720">
            <a:spAutoFit/>
          </a:bodyPr>
          <a:lstStyle/>
          <a:p>
            <a:pPr algn="ctr"/>
            <a:r>
              <a:rPr lang="es-ES" sz="7200" b="1" dirty="0">
                <a:ln w="22225">
                  <a:solidFill>
                    <a:schemeClr val="accent2"/>
                  </a:solidFill>
                  <a:prstDash val="solid"/>
                </a:ln>
                <a:solidFill>
                  <a:schemeClr val="accent2">
                    <a:lumMod val="40000"/>
                    <a:lumOff val="60000"/>
                  </a:schemeClr>
                </a:solidFill>
              </a:rPr>
              <a:t>REFLEXION</a:t>
            </a:r>
            <a:r>
              <a:rPr lang="es-ES" sz="5400" b="1" cap="none" spc="0" dirty="0">
                <a:ln w="22225">
                  <a:solidFill>
                    <a:schemeClr val="accent2"/>
                  </a:solidFill>
                  <a:prstDash val="solid"/>
                </a:ln>
                <a:solidFill>
                  <a:schemeClr val="accent2">
                    <a:lumMod val="40000"/>
                    <a:lumOff val="60000"/>
                  </a:schemeClr>
                </a:solidFill>
                <a:effectLst/>
              </a:rPr>
              <a:t> </a:t>
            </a:r>
          </a:p>
        </p:txBody>
      </p:sp>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55950" y="2655108"/>
            <a:ext cx="4095082" cy="3484800"/>
          </a:xfrm>
          <a:prstGeom prst="rect">
            <a:avLst/>
          </a:prstGeom>
        </p:spPr>
      </p:pic>
    </p:spTree>
    <p:extLst>
      <p:ext uri="{BB962C8B-B14F-4D97-AF65-F5344CB8AC3E}">
        <p14:creationId xmlns:p14="http://schemas.microsoft.com/office/powerpoint/2010/main" val="13415037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5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0" y="0"/>
            <a:ext cx="12192000" cy="6858000"/>
          </a:xfrm>
          <a:prstGeom prst="rect">
            <a:avLst/>
          </a:prstGeom>
        </p:spPr>
      </p:pic>
      <p:sp>
        <p:nvSpPr>
          <p:cNvPr id="4" name="Rectángulo 3"/>
          <p:cNvSpPr/>
          <p:nvPr/>
        </p:nvSpPr>
        <p:spPr>
          <a:xfrm>
            <a:off x="909061" y="211414"/>
            <a:ext cx="8809705" cy="1077218"/>
          </a:xfrm>
          <a:prstGeom prst="rect">
            <a:avLst/>
          </a:prstGeom>
        </p:spPr>
        <p:txBody>
          <a:bodyPr wrap="square">
            <a:spAutoFit/>
          </a:bodyPr>
          <a:lstStyle/>
          <a:p>
            <a:r>
              <a:rPr lang="es-ES_tradnl" sz="3200" dirty="0"/>
              <a:t>Jesús manda a los nuevos 72 discípulos de 2 en 2</a:t>
            </a:r>
            <a:r>
              <a:rPr lang="is-IS" sz="3200" dirty="0"/>
              <a:t>…</a:t>
            </a:r>
            <a:r>
              <a:rPr lang="es-ES_tradnl" sz="3200" dirty="0"/>
              <a:t> </a:t>
            </a:r>
            <a:r>
              <a:rPr lang="es-ES_tradnl" sz="3200" b="1" dirty="0">
                <a:solidFill>
                  <a:schemeClr val="accent2">
                    <a:lumMod val="75000"/>
                  </a:schemeClr>
                </a:solidFill>
              </a:rPr>
              <a:t>¿Por qué es mejor ir de 2 en 2? </a:t>
            </a:r>
          </a:p>
        </p:txBody>
      </p:sp>
      <p:pic>
        <p:nvPicPr>
          <p:cNvPr id="6"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9061" y="1569313"/>
            <a:ext cx="4890753" cy="3263073"/>
          </a:xfrm>
          <a:prstGeom prst="rect">
            <a:avLst/>
          </a:prstGeom>
        </p:spPr>
      </p:pic>
      <p:pic>
        <p:nvPicPr>
          <p:cNvPr id="7" name="Imagen 6"/>
          <p:cNvPicPr>
            <a:picLocks noChangeAspect="1"/>
          </p:cNvPicPr>
          <p:nvPr/>
        </p:nvPicPr>
        <p:blipFill>
          <a:blip r:embed="rId5"/>
          <a:stretch>
            <a:fillRect/>
          </a:stretch>
        </p:blipFill>
        <p:spPr>
          <a:xfrm>
            <a:off x="7775774" y="1288632"/>
            <a:ext cx="3819951" cy="5179934"/>
          </a:xfrm>
          <a:prstGeom prst="rect">
            <a:avLst/>
          </a:prstGeom>
        </p:spPr>
      </p:pic>
      <p:sp>
        <p:nvSpPr>
          <p:cNvPr id="5" name="CuadroTexto 4"/>
          <p:cNvSpPr txBox="1"/>
          <p:nvPr/>
        </p:nvSpPr>
        <p:spPr>
          <a:xfrm>
            <a:off x="701349" y="5021179"/>
            <a:ext cx="6692227" cy="1569660"/>
          </a:xfrm>
          <a:prstGeom prst="rect">
            <a:avLst/>
          </a:prstGeom>
          <a:noFill/>
        </p:spPr>
        <p:txBody>
          <a:bodyPr wrap="square" rtlCol="0">
            <a:spAutoFit/>
          </a:bodyPr>
          <a:lstStyle/>
          <a:p>
            <a:r>
              <a:rPr lang="is-IS" sz="2000" dirty="0"/>
              <a:t>…</a:t>
            </a:r>
            <a:r>
              <a:rPr lang="es-ES_tradnl" sz="3200" dirty="0"/>
              <a:t>Pueden ayudarse, están más protegidos, las personas creen  más viéndonos unidos..</a:t>
            </a:r>
          </a:p>
        </p:txBody>
      </p:sp>
    </p:spTree>
    <p:extLst>
      <p:ext uri="{BB962C8B-B14F-4D97-AF65-F5344CB8AC3E}">
        <p14:creationId xmlns:p14="http://schemas.microsoft.com/office/powerpoint/2010/main" val="14883307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0" y="0"/>
            <a:ext cx="12192000" cy="6858000"/>
          </a:xfrm>
          <a:prstGeom prst="rect">
            <a:avLst/>
          </a:prstGeom>
        </p:spPr>
      </p:pic>
      <p:sp>
        <p:nvSpPr>
          <p:cNvPr id="4" name="Rectángulo 3"/>
          <p:cNvSpPr/>
          <p:nvPr/>
        </p:nvSpPr>
        <p:spPr>
          <a:xfrm>
            <a:off x="909061" y="211414"/>
            <a:ext cx="8966459" cy="1077218"/>
          </a:xfrm>
          <a:prstGeom prst="rect">
            <a:avLst/>
          </a:prstGeom>
        </p:spPr>
        <p:txBody>
          <a:bodyPr wrap="square">
            <a:spAutoFit/>
          </a:bodyPr>
          <a:lstStyle/>
          <a:p>
            <a:r>
              <a:rPr lang="es-ES_tradnl" sz="3200" dirty="0"/>
              <a:t>Jesús los manda por delante a lugares donde </a:t>
            </a:r>
          </a:p>
          <a:p>
            <a:r>
              <a:rPr lang="es-ES_tradnl" sz="3200" dirty="0"/>
              <a:t> El pensaba ir</a:t>
            </a:r>
            <a:r>
              <a:rPr lang="is-IS" sz="3200" dirty="0"/>
              <a:t>….</a:t>
            </a:r>
            <a:r>
              <a:rPr lang="es-ES_tradnl" sz="3200" b="1" dirty="0">
                <a:solidFill>
                  <a:schemeClr val="accent2">
                    <a:lumMod val="75000"/>
                  </a:schemeClr>
                </a:solidFill>
              </a:rPr>
              <a:t>¿Qué significa esto? </a:t>
            </a:r>
          </a:p>
        </p:txBody>
      </p:sp>
      <p:sp>
        <p:nvSpPr>
          <p:cNvPr id="5" name="CuadroTexto 4"/>
          <p:cNvSpPr txBox="1"/>
          <p:nvPr/>
        </p:nvSpPr>
        <p:spPr>
          <a:xfrm>
            <a:off x="560303" y="4964313"/>
            <a:ext cx="7267926" cy="1754326"/>
          </a:xfrm>
          <a:prstGeom prst="rect">
            <a:avLst/>
          </a:prstGeom>
          <a:noFill/>
        </p:spPr>
        <p:txBody>
          <a:bodyPr wrap="square" rtlCol="0">
            <a:spAutoFit/>
          </a:bodyPr>
          <a:lstStyle/>
          <a:p>
            <a:r>
              <a:rPr lang="es-ES_tradnl" sz="3600" dirty="0"/>
              <a:t>Nosotros llevamos el mensaje, pero Jesús es el que entra en los corazones!!</a:t>
            </a:r>
          </a:p>
        </p:txBody>
      </p:sp>
      <p:pic>
        <p:nvPicPr>
          <p:cNvPr id="8" name="Imagen 7"/>
          <p:cNvPicPr>
            <a:picLocks noChangeAspect="1"/>
          </p:cNvPicPr>
          <p:nvPr/>
        </p:nvPicPr>
        <p:blipFill>
          <a:blip r:embed="rId4"/>
          <a:stretch>
            <a:fillRect/>
          </a:stretch>
        </p:blipFill>
        <p:spPr>
          <a:xfrm>
            <a:off x="1061590" y="1526272"/>
            <a:ext cx="4330700" cy="3200400"/>
          </a:xfrm>
          <a:prstGeom prst="rect">
            <a:avLst/>
          </a:prstGeom>
        </p:spPr>
      </p:pic>
      <p:pic>
        <p:nvPicPr>
          <p:cNvPr id="9" name="Imagen 8"/>
          <p:cNvPicPr>
            <a:picLocks noChangeAspect="1"/>
          </p:cNvPicPr>
          <p:nvPr/>
        </p:nvPicPr>
        <p:blipFill>
          <a:blip r:embed="rId5"/>
          <a:stretch>
            <a:fillRect/>
          </a:stretch>
        </p:blipFill>
        <p:spPr>
          <a:xfrm>
            <a:off x="7828229" y="1237260"/>
            <a:ext cx="4094581" cy="5181843"/>
          </a:xfrm>
          <a:prstGeom prst="rect">
            <a:avLst/>
          </a:prstGeom>
        </p:spPr>
      </p:pic>
    </p:spTree>
    <p:extLst>
      <p:ext uri="{BB962C8B-B14F-4D97-AF65-F5344CB8AC3E}">
        <p14:creationId xmlns:p14="http://schemas.microsoft.com/office/powerpoint/2010/main" val="19075871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0" y="0"/>
            <a:ext cx="12192000" cy="6858000"/>
          </a:xfrm>
          <a:prstGeom prst="rect">
            <a:avLst/>
          </a:prstGeom>
        </p:spPr>
      </p:pic>
      <p:sp>
        <p:nvSpPr>
          <p:cNvPr id="4" name="Rectángulo 3"/>
          <p:cNvSpPr/>
          <p:nvPr/>
        </p:nvSpPr>
        <p:spPr>
          <a:xfrm>
            <a:off x="909061" y="211414"/>
            <a:ext cx="7507705" cy="769441"/>
          </a:xfrm>
          <a:prstGeom prst="rect">
            <a:avLst/>
          </a:prstGeom>
        </p:spPr>
        <p:txBody>
          <a:bodyPr wrap="square">
            <a:spAutoFit/>
          </a:bodyPr>
          <a:lstStyle/>
          <a:p>
            <a:r>
              <a:rPr lang="es-ES_tradnl" sz="4400" b="1" dirty="0">
                <a:solidFill>
                  <a:schemeClr val="accent2">
                    <a:lumMod val="75000"/>
                  </a:schemeClr>
                </a:solidFill>
              </a:rPr>
              <a:t>¿Cuál mensaje?</a:t>
            </a:r>
          </a:p>
        </p:txBody>
      </p:sp>
      <p:sp>
        <p:nvSpPr>
          <p:cNvPr id="5" name="CuadroTexto 4"/>
          <p:cNvSpPr txBox="1"/>
          <p:nvPr/>
        </p:nvSpPr>
        <p:spPr>
          <a:xfrm>
            <a:off x="4274992" y="1719605"/>
            <a:ext cx="5955789" cy="3785652"/>
          </a:xfrm>
          <a:prstGeom prst="rect">
            <a:avLst/>
          </a:prstGeom>
          <a:noFill/>
        </p:spPr>
        <p:txBody>
          <a:bodyPr wrap="square" rtlCol="0">
            <a:spAutoFit/>
          </a:bodyPr>
          <a:lstStyle/>
          <a:p>
            <a:r>
              <a:rPr lang="es-ES_tradnl" sz="4800" dirty="0"/>
              <a:t>Jesús nos ama! y abrió las puertas del Cielo con Su cruz; nos invita a amarlo</a:t>
            </a:r>
          </a:p>
          <a:p>
            <a:r>
              <a:rPr lang="es-ES_tradnl" sz="4800" dirty="0"/>
              <a:t> y seguir su ejemplo! </a:t>
            </a:r>
          </a:p>
        </p:txBody>
      </p:sp>
      <p:pic>
        <p:nvPicPr>
          <p:cNvPr id="6" name="Imagen 5"/>
          <p:cNvPicPr>
            <a:picLocks noChangeAspect="1"/>
          </p:cNvPicPr>
          <p:nvPr/>
        </p:nvPicPr>
        <p:blipFill>
          <a:blip r:embed="rId4"/>
          <a:stretch>
            <a:fillRect/>
          </a:stretch>
        </p:blipFill>
        <p:spPr>
          <a:xfrm>
            <a:off x="909061" y="1102318"/>
            <a:ext cx="3030787" cy="5020226"/>
          </a:xfrm>
          <a:prstGeom prst="rect">
            <a:avLst/>
          </a:prstGeom>
        </p:spPr>
      </p:pic>
    </p:spTree>
    <p:extLst>
      <p:ext uri="{BB962C8B-B14F-4D97-AF65-F5344CB8AC3E}">
        <p14:creationId xmlns:p14="http://schemas.microsoft.com/office/powerpoint/2010/main" val="19254357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762</Words>
  <Application>Microsoft Office PowerPoint</Application>
  <PresentationFormat>Widescreen</PresentationFormat>
  <Paragraphs>41</Paragraphs>
  <Slides>19</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Cambria</vt:lpstr>
      <vt:lpstr>Goudy Old Style</vt:lpstr>
      <vt:lpstr>Trebuchet MS</vt:lpstr>
      <vt:lpstr>Wingdings 3</vt:lpstr>
      <vt:lpstr>Faceta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CANCION: Hazme un instrumento de tu paz https://www.youtube.com/watch?v=SVQJ35JDmNQ&amp;t=133s </vt:lpstr>
      <vt:lpstr>El Nombre de Jesús es Dulce, deliacara https://youtu.be/0nygt51ckYw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Varona</dc:creator>
  <cp:lastModifiedBy>Maria Varona</cp:lastModifiedBy>
  <cp:revision>2</cp:revision>
  <dcterms:modified xsi:type="dcterms:W3CDTF">2025-06-29T00:43:55Z</dcterms:modified>
</cp:coreProperties>
</file>