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9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88" r:id="rId20"/>
    <p:sldId id="292" r:id="rId21"/>
    <p:sldId id="293" r:id="rId22"/>
    <p:sldId id="272" r:id="rId23"/>
    <p:sldId id="275" r:id="rId24"/>
    <p:sldId id="294" r:id="rId25"/>
    <p:sldId id="295" r:id="rId26"/>
    <p:sldId id="289" r:id="rId27"/>
    <p:sldId id="279" r:id="rId28"/>
    <p:sldId id="278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embeddedFontLst>
    <p:embeddedFont>
      <p:font typeface="Aharoni" panose="02010803020104030203" pitchFamily="2" charset="-79"/>
      <p:bold r:id="rId37"/>
    </p:embeddedFont>
    <p:embeddedFont>
      <p:font typeface="Amaranth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Wl9jBk58xlK5Xd/QwG6TjNKrA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guel Angel Di Geronimo 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CF7"/>
    <a:srgbClr val="F769E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5190EC-6481-47E7-9A17-DF2DEBE87A31}">
  <a:tblStyle styleId="{C25190EC-6481-47E7-9A17-DF2DEBE87A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24T10:55:54.796" idx="1">
    <p:pos x="10" y="10"/>
    <p:text>Hoy vamos a ver una película muy linda de la Virgen María y su aparición en Lourdes, Francia. La Virgen se le aparece a Bernadette, ella era una pastorcita, muy piadosa, rezaba el rosario, era la única oración que conocía. No pudo ir a la escuela, porque sus padres eran muy pobres, y debía ayudar a cuidar a sus hermanitos. Aun no hacia su Primera Comunión porque no podía comprender bien las lecciones de catecismo (le costaba mucho memorizar y aun no sabía leer ni escribir).
La Virgen se aparece ante Bernardette cuando tenía 13 años.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be1Lw1I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05T17:39:17.92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3943,'26'0,"-1"-1,0-1,1-1,-1-1,0-2,-1 0,1-2,-1-1,-1 0,24-14,548-333,-449 261,1585-1055,-1103 728,1533-1076,-1734 1160,-412 326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dirty="0">
                <a:solidFill>
                  <a:srgbClr val="FF3399"/>
                </a:solidFill>
              </a:rPr>
              <a:t>El pecado es cuando desobedecemos a Dios. Cuando pecamos, se forma una mancha negra en nuestra corazón. ¿Quienes fueron los primeros en desobedecer a Dios? Adán y Eva cuando creyeron a la serpiente mentirosa y no obedecieron a Dios comiendo del árbol prohibido. Como resultado, todos nacemos con la mancha de Adán y Eva en nuestro corazón. Cuando nos bautizamos, Jesús borra esa mancha.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92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 Pecado Concebida nos dice que Dios la formó en el vientre de su madre, sin el Pecado Original de Adán y Eva. Por eso la llamamos la Inmaculada Concepción. Inmaculada quiere decir sin mancha, limpia.</a:t>
            </a:r>
            <a:endParaRPr lang="es-E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108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lado</a:t>
            </a:r>
            <a:r>
              <a:rPr lang="en-US" dirty="0"/>
              <a:t> de la </a:t>
            </a:r>
            <a:r>
              <a:rPr lang="en-US" dirty="0" err="1"/>
              <a:t>medalla</a:t>
            </a:r>
            <a:r>
              <a:rPr lang="en-US" dirty="0"/>
              <a:t>, La Virgen </a:t>
            </a:r>
            <a:r>
              <a:rPr lang="en-US" dirty="0" err="1"/>
              <a:t>pide</a:t>
            </a:r>
            <a:r>
              <a:rPr lang="en-US" dirty="0"/>
              <a:t> que </a:t>
            </a:r>
            <a:r>
              <a:rPr lang="en-US" dirty="0" err="1"/>
              <a:t>pongan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M de Maria </a:t>
            </a:r>
            <a:r>
              <a:rPr lang="en-US" dirty="0" err="1"/>
              <a:t>entrelazada</a:t>
            </a:r>
            <a:r>
              <a:rPr lang="en-US" dirty="0"/>
              <a:t> con la </a:t>
            </a:r>
            <a:r>
              <a:rPr lang="en-US" dirty="0" err="1"/>
              <a:t>cruz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La Virgen Maria es la Madre del Salvador. Los 2 </a:t>
            </a:r>
            <a:r>
              <a:rPr lang="en-US" dirty="0" err="1"/>
              <a:t>corazones</a:t>
            </a:r>
            <a:r>
              <a:rPr lang="en-US" dirty="0"/>
              <a:t> son El Sagrado Corazon de Jesus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Inmaculado</a:t>
            </a:r>
            <a:r>
              <a:rPr lang="en-US" dirty="0"/>
              <a:t> Corazon de Maria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intensamente</a:t>
            </a:r>
            <a:r>
              <a:rPr lang="en-US" dirty="0"/>
              <a:t>. Las 12 </a:t>
            </a:r>
            <a:r>
              <a:rPr lang="en-US" dirty="0" err="1"/>
              <a:t>estrellas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12 </a:t>
            </a:r>
            <a:r>
              <a:rPr lang="en-US" dirty="0" err="1"/>
              <a:t>apostoles</a:t>
            </a:r>
            <a:r>
              <a:rPr lang="en-US" dirty="0"/>
              <a:t> que con </a:t>
            </a:r>
            <a:r>
              <a:rPr lang="en-US" dirty="0" err="1"/>
              <a:t>el</a:t>
            </a:r>
            <a:r>
              <a:rPr lang="en-US" dirty="0"/>
              <a:t> Espiritu Santo, </a:t>
            </a:r>
            <a:r>
              <a:rPr lang="en-US" dirty="0" err="1"/>
              <a:t>fundaron</a:t>
            </a:r>
            <a:r>
              <a:rPr lang="en-US" dirty="0"/>
              <a:t> la </a:t>
            </a:r>
            <a:r>
              <a:rPr lang="en-US" dirty="0" err="1"/>
              <a:t>Iglesia</a:t>
            </a:r>
            <a:r>
              <a:rPr lang="en-US" dirty="0"/>
              <a:t>. Dios </a:t>
            </a:r>
            <a:r>
              <a:rPr lang="en-US" dirty="0" err="1"/>
              <a:t>quiere</a:t>
            </a:r>
            <a:r>
              <a:rPr lang="en-US" dirty="0"/>
              <a:t> que </a:t>
            </a:r>
            <a:r>
              <a:rPr lang="en-US" dirty="0" err="1"/>
              <a:t>amemos</a:t>
            </a:r>
            <a:r>
              <a:rPr lang="en-US" dirty="0"/>
              <a:t> </a:t>
            </a:r>
            <a:r>
              <a:rPr lang="en-US" dirty="0" err="1"/>
              <a:t>mucho</a:t>
            </a:r>
            <a:r>
              <a:rPr lang="en-US" dirty="0"/>
              <a:t> a Jesus y Maria y a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Catolica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Nos recuerda del amor de Dios y la Virgen Maria por nosotros y de nuestro deseo de crecer en amor y servicio a Dios y a nuestro prójimo. Y la Virgen prometió ayudas y gracias especiales a los que llevaran la medalla y rezaran la oración.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s-IS" baseline="0" dirty="0"/>
              <a:t>Un sacrificio es hacer algo que nos cuesta como ayudar en trabajos de la casa con alegria o compartir algo que nos gusta mucho con alguien que lo necesita. Un sacrificio tambien es dejar de hacer algo que nos gusta como comer dulce, o jugar con la tableta o con nuestros amigos un dia.</a:t>
            </a:r>
            <a:r>
              <a:rPr lang="en-US" baseline="0" dirty="0"/>
              <a:t> Y </a:t>
            </a:r>
            <a:r>
              <a:rPr lang="en-US" baseline="0" dirty="0" err="1"/>
              <a:t>cuando</a:t>
            </a:r>
            <a:r>
              <a:rPr lang="en-US" baseline="0" dirty="0"/>
              <a:t> lo </a:t>
            </a:r>
            <a:r>
              <a:rPr lang="en-US" baseline="0" dirty="0" err="1"/>
              <a:t>hacemos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amor a Jesus para </a:t>
            </a:r>
            <a:r>
              <a:rPr lang="en-US" baseline="0" dirty="0" err="1"/>
              <a:t>ayudar</a:t>
            </a:r>
            <a:r>
              <a:rPr lang="en-US" baseline="0" dirty="0"/>
              <a:t> a </a:t>
            </a:r>
            <a:r>
              <a:rPr lang="en-US" baseline="0" dirty="0" err="1"/>
              <a:t>otra</a:t>
            </a:r>
            <a:r>
              <a:rPr lang="en-US" baseline="0" dirty="0"/>
              <a:t> persona, </a:t>
            </a:r>
            <a:r>
              <a:rPr lang="en-US" baseline="0" dirty="0" err="1"/>
              <a:t>especialmente</a:t>
            </a:r>
            <a:r>
              <a:rPr lang="en-US" baseline="0" dirty="0"/>
              <a:t> a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pecadores</a:t>
            </a:r>
            <a:r>
              <a:rPr lang="en-US" baseline="0" dirty="0"/>
              <a:t>. Jesus se pone </a:t>
            </a:r>
            <a:r>
              <a:rPr lang="en-US" baseline="0" dirty="0" err="1"/>
              <a:t>muy</a:t>
            </a:r>
            <a:r>
              <a:rPr lang="en-US" baseline="0" dirty="0"/>
              <a:t> </a:t>
            </a:r>
            <a:r>
              <a:rPr lang="en-US" baseline="0" dirty="0" err="1"/>
              <a:t>contento</a:t>
            </a:r>
            <a:r>
              <a:rPr lang="en-US" baseline="0" dirty="0"/>
              <a:t>!</a:t>
            </a:r>
            <a:endParaRPr lang="es-ES_tradnl" dirty="0"/>
          </a:p>
        </p:txBody>
      </p:sp>
      <p:sp>
        <p:nvSpPr>
          <p:cNvPr id="245" name="Google Shape;245;p7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3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❖"/>
            </a:pPr>
            <a:r>
              <a:rPr lang="es-E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Hacer con alegría nuestros deberes o tareas del colegio.</a:t>
            </a:r>
            <a:endParaRPr lang="es-ES"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❖"/>
            </a:pPr>
            <a:r>
              <a:rPr lang="es-E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Respetar siempre a papá y mamá, abuelitos, tías, etc.</a:t>
            </a:r>
            <a:endParaRPr lang="es-ES"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❖"/>
            </a:pPr>
            <a:r>
              <a:rPr lang="es-E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Tener paciencia con el compañero o hermano que siempre pregunta o me molesta.</a:t>
            </a:r>
            <a:endParaRPr lang="es-ES"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❖"/>
            </a:pPr>
            <a:r>
              <a:rPr lang="es-E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Orar con el corazón, especialmente por los más pecadores. </a:t>
            </a:r>
            <a:endParaRPr lang="es-ES" dirty="0"/>
          </a:p>
          <a:p>
            <a:pPr marL="228600" lvl="0" indent="-22863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❖"/>
            </a:pPr>
            <a:r>
              <a:rPr lang="es-E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Levantar de la cama con alegría, no de mal humor.</a:t>
            </a:r>
            <a:endParaRPr lang="es-ES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2060"/>
                </a:solidFill>
                <a:latin typeface="Amaranth"/>
                <a:ea typeface="Amaranth"/>
                <a:cs typeface="Amaranth"/>
                <a:sym typeface="Amaranth"/>
              </a:rPr>
              <a:t>Hoy vamos a ver una película muy linda de la Virgen María y su aparición en Lourdes, Francia. La Virgen se le aparece a Bernadette, ella era una pastorcita, muy piadosa, rezaba el rosario, era la única oración que conocía. No pudo ir a la escuela, porque sus padres eran muy pobres, y debía ayudar a cuidar a sus hermanitos. Aun no hacia su Primera Comunión porque no podía comprender bien las lecciones de catecismo (le costaba mucho memorizar y aun no sabía leer ni escribir).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002060"/>
                </a:solidFill>
                <a:latin typeface="Amaranth"/>
                <a:ea typeface="Amaranth"/>
                <a:cs typeface="Amaranth"/>
                <a:sym typeface="Amaranth"/>
              </a:rPr>
              <a:t>La Virgen se aparece ante Bernardette cuando tenía 13 años.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pTiXLSyGg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2.jpeg"/><Relationship Id="rId7" Type="http://schemas.openxmlformats.org/officeDocument/2006/relationships/image" Target="../media/image4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tiff"/><Relationship Id="rId11" Type="http://schemas.openxmlformats.org/officeDocument/2006/relationships/image" Target="../media/image50.jpeg"/><Relationship Id="rId5" Type="http://schemas.openxmlformats.org/officeDocument/2006/relationships/image" Target="../media/image44.tiff"/><Relationship Id="rId10" Type="http://schemas.openxmlformats.org/officeDocument/2006/relationships/image" Target="../media/image49.jpeg"/><Relationship Id="rId4" Type="http://schemas.openxmlformats.org/officeDocument/2006/relationships/image" Target="../media/image43.tiff"/><Relationship Id="rId9" Type="http://schemas.openxmlformats.org/officeDocument/2006/relationships/image" Target="../media/image48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tiff"/><Relationship Id="rId7" Type="http://schemas.openxmlformats.org/officeDocument/2006/relationships/image" Target="../media/image62.jpeg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tiff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LGln-iqIO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7Za00kC9hw?feature=oembed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youtu.be/K7Za00kC9h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455766" y="1279524"/>
            <a:ext cx="3509963" cy="458339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s-ES" sz="4000" dirty="0">
                <a:solidFill>
                  <a:srgbClr val="0070C0"/>
                </a:solidFill>
              </a:rPr>
              <a:t>MARÍA INMACULADA DE LA MEDALLA MILAGROSA</a:t>
            </a:r>
            <a:br>
              <a:rPr lang="es-ES" sz="4000" dirty="0">
                <a:solidFill>
                  <a:srgbClr val="0070C0"/>
                </a:solidFill>
              </a:rPr>
            </a:br>
            <a:r>
              <a:rPr lang="es-ES" sz="4000" dirty="0">
                <a:solidFill>
                  <a:srgbClr val="0070C0"/>
                </a:solidFill>
              </a:rPr>
              <a:t>y</a:t>
            </a:r>
            <a:br>
              <a:rPr lang="es-ES" sz="4000" dirty="0">
                <a:solidFill>
                  <a:srgbClr val="0070C0"/>
                </a:solidFill>
              </a:rPr>
            </a:br>
            <a:r>
              <a:rPr lang="es-ES" sz="4000" dirty="0">
                <a:solidFill>
                  <a:srgbClr val="0070C0"/>
                </a:solidFill>
              </a:rPr>
              <a:t>Santa Catalina de </a:t>
            </a:r>
            <a:r>
              <a:rPr lang="es-ES" sz="4000" dirty="0" err="1">
                <a:solidFill>
                  <a:srgbClr val="0070C0"/>
                </a:solidFill>
              </a:rPr>
              <a:t>Labouré</a:t>
            </a:r>
            <a:endParaRPr sz="2200" dirty="0">
              <a:solidFill>
                <a:srgbClr val="0070C0"/>
              </a:solidFill>
            </a:endParaRPr>
          </a:p>
        </p:txBody>
      </p:sp>
      <p:pic>
        <p:nvPicPr>
          <p:cNvPr id="89" name="Google Shape;89;p1" descr="Dibujos para catequesis: NUESTRA SEÑORA DE LA MEDALLA MILAGROSA | Virgen  caricatura, Imágenes de la virgen, Virgen maría dibuj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235" y="1101235"/>
            <a:ext cx="4000341" cy="5571027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899" y="185737"/>
            <a:ext cx="1725452" cy="1725452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91" name="Google Shape;91;p1" descr="Pin en Recuerdos para bautiz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059" y="2597803"/>
            <a:ext cx="2412608" cy="40744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2" name="Google Shape;92;p1"/>
          <p:cNvSpPr txBox="1"/>
          <p:nvPr/>
        </p:nvSpPr>
        <p:spPr>
          <a:xfrm>
            <a:off x="2541494" y="185737"/>
            <a:ext cx="95474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MINISTERIO AMIGOS DE JESÚS Y MARÍA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619565" y="6454588"/>
            <a:ext cx="33214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7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¿Qué queria ser Catalina desde que era pequeña?</a:t>
            </a:r>
            <a:endParaRPr/>
          </a:p>
        </p:txBody>
      </p:sp>
      <p:pic>
        <p:nvPicPr>
          <p:cNvPr id="194" name="Google Shape;194;p9" descr="Vida de Catalina Labouré (René Laurentin): 1. La infancia y la orfandad  (1806-1818) - Somos Vicencian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593" y="1469763"/>
            <a:ext cx="8368553" cy="43934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5" name="Google Shape;195;p9"/>
          <p:cNvSpPr txBox="1"/>
          <p:nvPr/>
        </p:nvSpPr>
        <p:spPr>
          <a:xfrm>
            <a:off x="9681882" y="3127899"/>
            <a:ext cx="199016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Ella quería ser Religiosa.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838200" y="190314"/>
            <a:ext cx="10515600" cy="84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¿Por qué su padre no quería dejarla?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7706255" y="2397946"/>
            <a:ext cx="3079376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necesitaba su ayuda en los trabajos de la casa.</a:t>
            </a:r>
            <a:endParaRPr dirty="0"/>
          </a:p>
        </p:txBody>
      </p:sp>
      <p:sp>
        <p:nvSpPr>
          <p:cNvPr id="203" name="Google Shape;203;p10"/>
          <p:cNvSpPr txBox="1"/>
          <p:nvPr/>
        </p:nvSpPr>
        <p:spPr>
          <a:xfrm>
            <a:off x="1079060" y="6082911"/>
            <a:ext cx="981635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Catalina era obediente y se quedó para ayudar a su padre.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A3216-9A6D-375C-66AD-FA9FF4A1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3" y="1117229"/>
            <a:ext cx="5280028" cy="46235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 dirty="0">
                <a:solidFill>
                  <a:srgbClr val="0070C0"/>
                </a:solidFill>
              </a:rPr>
              <a:t>Ella oraba mucho y un día le pasó algo que le dio esperanza. </a:t>
            </a:r>
            <a:r>
              <a:rPr lang="es-ES" sz="3200" dirty="0">
                <a:solidFill>
                  <a:srgbClr val="FF3399"/>
                </a:solidFill>
              </a:rPr>
              <a:t>¿Que le pasó?</a:t>
            </a:r>
            <a:endParaRPr dirty="0"/>
          </a:p>
        </p:txBody>
      </p:sp>
      <p:sp>
        <p:nvSpPr>
          <p:cNvPr id="210" name="Google Shape;210;p11"/>
          <p:cNvSpPr txBox="1"/>
          <p:nvPr/>
        </p:nvSpPr>
        <p:spPr>
          <a:xfrm>
            <a:off x="7394178" y="2550580"/>
            <a:ext cx="363967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Tuvo un sueño donde un anciano sacerdote le decía: "Un día me ayudarás a cuidar a los enfermos".</a:t>
            </a:r>
            <a:endParaRPr sz="3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F69BA-90D3-7062-FE17-6BBA539FE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51" y="1455749"/>
            <a:ext cx="5850547" cy="4893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08308-9338-7793-617F-61D148939024}"/>
              </a:ext>
            </a:extLst>
          </p:cNvPr>
          <p:cNvSpPr txBox="1"/>
          <p:nvPr/>
        </p:nvSpPr>
        <p:spPr>
          <a:xfrm>
            <a:off x="4114800" y="3429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title"/>
          </p:nvPr>
        </p:nvSpPr>
        <p:spPr>
          <a:xfrm>
            <a:off x="838200" y="1096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¿Que le pasó cuando fue a visitar a su hermana que era religiosa en un convento?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6588092" y="1642866"/>
            <a:ext cx="437774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 llegar a la sala del convento vio allí el retrato de San Vicente de Paúl, el sacerdote que la visitó en el sueño y la invitó a ayudarle a cuidar enfermos.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6588092" y="4320482"/>
            <a:ext cx="49223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 Padre por fin la dejó, y se hizo religiosa vicentina y empezó a cuidar a enfermos.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1861993" y="6061352"/>
            <a:ext cx="87854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Catalina siempre tenía deseos de servir al prójimo.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8A8894-50C1-B488-CD47-00D95B897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5193"/>
            <a:ext cx="5576538" cy="44207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526676" y="149972"/>
            <a:ext cx="11138647" cy="60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Después que se hizo religiosa, ¿qué evento extraordinario le pasó?</a:t>
            </a:r>
            <a:endParaRPr/>
          </a:p>
        </p:txBody>
      </p:sp>
      <p:sp>
        <p:nvSpPr>
          <p:cNvPr id="225" name="Google Shape;225;p13"/>
          <p:cNvSpPr txBox="1"/>
          <p:nvPr/>
        </p:nvSpPr>
        <p:spPr>
          <a:xfrm>
            <a:off x="148594" y="4956886"/>
            <a:ext cx="594740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Tuvo una aparición donde un hermoso niño la invitaba a ir a la capilla. 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 txBox="1"/>
          <p:nvPr/>
        </p:nvSpPr>
        <p:spPr>
          <a:xfrm>
            <a:off x="6293224" y="4959835"/>
            <a:ext cx="53720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Ella lo siguió y él la llevó a donde la esperaba la Santísima Virgen María.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345819" y="6100342"/>
            <a:ext cx="23570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¿Quién era? </a:t>
            </a:r>
            <a:endParaRPr sz="2800" dirty="0"/>
          </a:p>
        </p:txBody>
      </p:sp>
      <p:sp>
        <p:nvSpPr>
          <p:cNvPr id="229" name="Google Shape;229;p13"/>
          <p:cNvSpPr txBox="1"/>
          <p:nvPr/>
        </p:nvSpPr>
        <p:spPr>
          <a:xfrm>
            <a:off x="2523379" y="6100342"/>
            <a:ext cx="39493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 ángel de la guarda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D3708-908D-41F8-CCBE-0C8923D9D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29" y="1034879"/>
            <a:ext cx="5109732" cy="38595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22A2C-48B5-37C0-4CD9-03C5B197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24" y="1034879"/>
            <a:ext cx="5250747" cy="38595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838200" y="206615"/>
            <a:ext cx="10515600" cy="67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¿Qué le dijo la Virgen María?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6992470" y="1659285"/>
            <a:ext cx="470647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 dijo varias cosas que iban a ocurrir en el futuro de la Iglesia Católica y le recomendó que el mes de mayo fuera celebrado con mayor fervor en honor de la Madre de Dios.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389965" y="5713573"/>
            <a:ext cx="1130897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Nuestra Madre María quiere que todos se acerquen a Ella para poder ayudarnos a llegar al Cielo.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459162-F5D8-354E-E6A8-EBE590395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5381"/>
            <a:ext cx="6063009" cy="4340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838200" y="96185"/>
            <a:ext cx="10515600" cy="79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¿Qué pasó en la más importante aparición de la Virgen María?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7611035" y="1122891"/>
            <a:ext cx="4278546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Santísima Virgen se le aparece totalmente resplandeciente, derramando de sus manos hermosos rayos de luz hacia la tierra y aplastando con los pies la cabeza de la serpiente. </a:t>
            </a:r>
            <a:endParaRPr sz="2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7611035" y="5123329"/>
            <a:ext cx="4289612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 dice que haga una imagen de la aparición y una medalla.</a:t>
            </a:r>
            <a:endParaRPr sz="2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 descr="Virgen de la Medalla Milagrosa | Imagen virgen milagrosa, Imagenes de  santos catolicos, Oracion a la virgen">
            <a:extLst>
              <a:ext uri="{FF2B5EF4-FFF2-40B4-BE49-F238E27FC236}">
                <a16:creationId xmlns:a16="http://schemas.microsoft.com/office/drawing/2014/main" id="{F9ED0462-52CC-9346-C71F-86F6F33F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16" y="1110659"/>
            <a:ext cx="4433169" cy="544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752420" y="21990"/>
            <a:ext cx="10932460" cy="69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1000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¿En un lado de la medalla, qué palabras pide La Virgen que se escriba?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5592679" y="1217397"/>
            <a:ext cx="609220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"Oh María, sin pecado concebida, 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ruega por nosotros que recurrimos a Ti".</a:t>
            </a:r>
            <a:endParaRPr sz="2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5501663" y="2539259"/>
            <a:ext cx="644163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¿Qué significan los rayos que salen de sus manos hacia la tierra?</a:t>
            </a:r>
            <a:endParaRPr dirty="0"/>
          </a:p>
        </p:txBody>
      </p:sp>
      <p:sp>
        <p:nvSpPr>
          <p:cNvPr id="257" name="Google Shape;257;p16"/>
          <p:cNvSpPr txBox="1"/>
          <p:nvPr/>
        </p:nvSpPr>
        <p:spPr>
          <a:xfrm>
            <a:off x="5277785" y="3799526"/>
            <a:ext cx="6661747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 las gracias que derrama sobre el mundo a quienes las pidan.</a:t>
            </a:r>
            <a:endParaRPr sz="2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6"/>
          <p:cNvSpPr txBox="1"/>
          <p:nvPr/>
        </p:nvSpPr>
        <p:spPr>
          <a:xfrm>
            <a:off x="5592679" y="4988375"/>
            <a:ext cx="6259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¿Por qué algunos rayos no llegan a la tierra?</a:t>
            </a:r>
            <a:endParaRPr dirty="0"/>
          </a:p>
        </p:txBody>
      </p:sp>
      <p:sp>
        <p:nvSpPr>
          <p:cNvPr id="259" name="Google Shape;259;p16"/>
          <p:cNvSpPr txBox="1"/>
          <p:nvPr/>
        </p:nvSpPr>
        <p:spPr>
          <a:xfrm>
            <a:off x="6257718" y="5943600"/>
            <a:ext cx="47018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Son las gracias que nadie pide.</a:t>
            </a:r>
            <a:endParaRPr dirty="0"/>
          </a:p>
        </p:txBody>
      </p:sp>
      <p:pic>
        <p:nvPicPr>
          <p:cNvPr id="2" name="Picture 2" descr="35 ideas de Medalla milagrosa | milagroso, virgen milagrosa, medallas">
            <a:extLst>
              <a:ext uri="{FF2B5EF4-FFF2-40B4-BE49-F238E27FC236}">
                <a16:creationId xmlns:a16="http://schemas.microsoft.com/office/drawing/2014/main" id="{D4779328-3E43-19FE-A941-39D45AE3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8" y="778554"/>
            <a:ext cx="4492659" cy="5165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2979E-5BAA-8408-C87C-C4E90B512ADE}"/>
              </a:ext>
            </a:extLst>
          </p:cNvPr>
          <p:cNvSpPr txBox="1"/>
          <p:nvPr/>
        </p:nvSpPr>
        <p:spPr>
          <a:xfrm>
            <a:off x="266700" y="0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Virgen María fue </a:t>
            </a:r>
            <a:r>
              <a:rPr lang="es-ES" sz="28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“sin pecado concebida”. </a:t>
            </a: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¿Qué es el pecado?</a:t>
            </a:r>
          </a:p>
        </p:txBody>
      </p:sp>
      <p:pic>
        <p:nvPicPr>
          <p:cNvPr id="3" name="Picture 4" descr="Adán y Eva para niños - YouTube">
            <a:extLst>
              <a:ext uri="{FF2B5EF4-FFF2-40B4-BE49-F238E27FC236}">
                <a16:creationId xmlns:a16="http://schemas.microsoft.com/office/drawing/2014/main" id="{F8B5B68F-478B-9325-058A-70293699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86" y="585497"/>
            <a:ext cx="3009900" cy="2257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FD9C9-1183-14FA-B5B2-8BEC860B4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4" y="904444"/>
            <a:ext cx="5496786" cy="5496786"/>
          </a:xfrm>
          <a:prstGeom prst="rect">
            <a:avLst/>
          </a:prstGeom>
        </p:spPr>
      </p:pic>
      <p:pic>
        <p:nvPicPr>
          <p:cNvPr id="2050" name="Picture 2" descr="El bautizo de tu hij@... Tradiciones, invitaciones y requisitos | Bodastyle">
            <a:extLst>
              <a:ext uri="{FF2B5EF4-FFF2-40B4-BE49-F238E27FC236}">
                <a16:creationId xmlns:a16="http://schemas.microsoft.com/office/drawing/2014/main" id="{D22D2761-5805-3F18-C6F1-62A4A85FF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11" y="4065829"/>
            <a:ext cx="3011137" cy="244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30D3D0-00DD-4DA1-124A-00D857F227CF}"/>
                  </a:ext>
                </a:extLst>
              </p14:cNvPr>
              <p14:cNvContentPartPr/>
              <p14:nvPr/>
            </p14:nvContentPartPr>
            <p14:xfrm>
              <a:off x="2267863" y="2504661"/>
              <a:ext cx="2159488" cy="1419429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30D3D0-00DD-4DA1-124A-00D857F227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7869" y="2324667"/>
                <a:ext cx="2339115" cy="1779056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1E9C1CB-908E-408A-3D46-E4AC2F502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4" y="851867"/>
            <a:ext cx="5496786" cy="5496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D61505-EAE3-7613-6714-BD08DC423661}"/>
              </a:ext>
            </a:extLst>
          </p:cNvPr>
          <p:cNvSpPr txBox="1"/>
          <p:nvPr/>
        </p:nvSpPr>
        <p:spPr>
          <a:xfrm>
            <a:off x="386104" y="636951"/>
            <a:ext cx="592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alibri"/>
                <a:cs typeface="Calibri"/>
              </a:rPr>
              <a:t>El pecado es cuando desobedecemos a Dios... </a:t>
            </a:r>
            <a:endParaRPr lang="en-US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B2BAE-0203-84AF-E462-F4D1E59ADF15}"/>
              </a:ext>
            </a:extLst>
          </p:cNvPr>
          <p:cNvSpPr txBox="1"/>
          <p:nvPr/>
        </p:nvSpPr>
        <p:spPr>
          <a:xfrm>
            <a:off x="709514" y="5985731"/>
            <a:ext cx="49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70C0"/>
                </a:solidFill>
                <a:latin typeface="Calibri"/>
                <a:cs typeface="Calibri"/>
              </a:rPr>
              <a:t>…y se forma una mancha negra en nuestra corazón. </a:t>
            </a:r>
            <a:endParaRPr lang="en-US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8D33A-5A25-EC2E-4524-42AB4BE2FAA2}"/>
              </a:ext>
            </a:extLst>
          </p:cNvPr>
          <p:cNvSpPr txBox="1"/>
          <p:nvPr/>
        </p:nvSpPr>
        <p:spPr>
          <a:xfrm>
            <a:off x="6305736" y="744713"/>
            <a:ext cx="2159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3399"/>
                </a:solidFill>
              </a:rPr>
              <a:t>¿Quienes fueron los primeros en desobedecer a Dios?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04B8B-B988-9742-E6ED-683F29793F14}"/>
              </a:ext>
            </a:extLst>
          </p:cNvPr>
          <p:cNvSpPr txBox="1"/>
          <p:nvPr/>
        </p:nvSpPr>
        <p:spPr>
          <a:xfrm>
            <a:off x="6777318" y="2900707"/>
            <a:ext cx="495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dirty="0">
                <a:solidFill>
                  <a:srgbClr val="0070C0"/>
                </a:solidFill>
                <a:latin typeface="Calibri"/>
                <a:cs typeface="Calibri"/>
              </a:rPr>
              <a:t>El primer pecado, “</a:t>
            </a:r>
            <a:r>
              <a:rPr lang="es-HN" sz="2400" dirty="0">
                <a:solidFill>
                  <a:schemeClr val="tx1"/>
                </a:solidFill>
                <a:latin typeface="Calibri"/>
                <a:cs typeface="Calibri"/>
              </a:rPr>
              <a:t>Pecado Original</a:t>
            </a:r>
            <a:r>
              <a:rPr lang="es-HN" sz="2400" dirty="0">
                <a:solidFill>
                  <a:srgbClr val="0070C0"/>
                </a:solidFill>
                <a:latin typeface="Calibri"/>
                <a:cs typeface="Calibri"/>
              </a:rPr>
              <a:t>”, fue la desobediencia de Adán y Eva.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DB49C-F949-3772-4561-87DA4DB83CE7}"/>
              </a:ext>
            </a:extLst>
          </p:cNvPr>
          <p:cNvSpPr txBox="1"/>
          <p:nvPr/>
        </p:nvSpPr>
        <p:spPr>
          <a:xfrm>
            <a:off x="9090212" y="4525344"/>
            <a:ext cx="268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70C0"/>
                </a:solidFill>
                <a:latin typeface="Calibri"/>
                <a:cs typeface="Calibri"/>
              </a:rPr>
              <a:t>Cuando nos bautizamos, Jesús borra esa mancha. </a:t>
            </a:r>
            <a:endParaRPr lang="en-US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197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en virgencitas">
            <a:extLst>
              <a:ext uri="{FF2B5EF4-FFF2-40B4-BE49-F238E27FC236}">
                <a16:creationId xmlns:a16="http://schemas.microsoft.com/office/drawing/2014/main" id="{ADADA273-5ACE-4814-1B63-7911A332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33" y="390017"/>
            <a:ext cx="3462077" cy="54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C051C-6BA5-2E17-F67D-9A73C2B9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90" y="1775012"/>
            <a:ext cx="4410562" cy="4330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6BA11-4EC4-4B74-B1DC-C51C6B22949A}"/>
              </a:ext>
            </a:extLst>
          </p:cNvPr>
          <p:cNvSpPr txBox="1"/>
          <p:nvPr/>
        </p:nvSpPr>
        <p:spPr>
          <a:xfrm>
            <a:off x="309282" y="120731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769ED"/>
                </a:solidFill>
                <a:latin typeface="Calibri"/>
                <a:ea typeface="Calibri"/>
                <a:cs typeface="Calibri"/>
                <a:sym typeface="Calibri"/>
              </a:rPr>
              <a:t>Sin Pecado Concebida </a:t>
            </a: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nos dice que Dios la formó en el vientre de su madre, Santa Ana, sin el </a:t>
            </a:r>
            <a:r>
              <a:rPr lang="es-ES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Pecado Original </a:t>
            </a:r>
            <a:r>
              <a:rPr lang="es-ES" sz="2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Adán y Eva.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53871-1ECC-4B3B-0B11-D7EA1C4B1C14}"/>
              </a:ext>
            </a:extLst>
          </p:cNvPr>
          <p:cNvSpPr txBox="1"/>
          <p:nvPr/>
        </p:nvSpPr>
        <p:spPr>
          <a:xfrm>
            <a:off x="5700163" y="5859272"/>
            <a:ext cx="649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2400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Por eso la llamamos la Inmaculada Concepción. Inmaculada quiere decir sin mancha, limpia.</a:t>
            </a:r>
            <a:endParaRPr lang="es-ES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05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64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s-ES" sz="20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Deseo de un Nino:  </a:t>
            </a:r>
            <a:r>
              <a:rPr lang="es-E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https://youtu.be/HpTiXLSyGgM</a:t>
            </a:r>
            <a:endParaRPr sz="2000"/>
          </a:p>
        </p:txBody>
      </p:sp>
      <p:pic>
        <p:nvPicPr>
          <p:cNvPr id="99" name="Google Shape;99;p2" title="Deseos de un niño con let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801858"/>
            <a:ext cx="9109765" cy="6056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76087C-6653-1C1A-F330-A92E2135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946" y="209392"/>
            <a:ext cx="4581525" cy="6029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1371AE-99BA-88E5-62CE-12B6003E7384}"/>
              </a:ext>
            </a:extLst>
          </p:cNvPr>
          <p:cNvSpPr txBox="1"/>
          <p:nvPr/>
        </p:nvSpPr>
        <p:spPr>
          <a:xfrm>
            <a:off x="376518" y="1443841"/>
            <a:ext cx="2985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dirty="0">
                <a:solidFill>
                  <a:srgbClr val="0070C0"/>
                </a:solidFill>
                <a:latin typeface="Calibri"/>
                <a:cs typeface="Calibri"/>
              </a:rPr>
              <a:t>En el otro lado de la medalla, La Virgen pide que pongan una M de Maria entrelazada con la cruz porque La Virgen María es la Madre del Salvador.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841E8-C284-9932-5990-32A77B70BE4E}"/>
              </a:ext>
            </a:extLst>
          </p:cNvPr>
          <p:cNvSpPr txBox="1"/>
          <p:nvPr/>
        </p:nvSpPr>
        <p:spPr>
          <a:xfrm>
            <a:off x="8327652" y="1133687"/>
            <a:ext cx="3818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70C0"/>
                </a:solidFill>
                <a:latin typeface="Calibri"/>
                <a:cs typeface="Calibri"/>
              </a:rPr>
              <a:t>Los 2 corazones son El Sagrado Corazón de Jesús y el Inmaculado Corazón de Maria que nos aman intensamente. </a:t>
            </a:r>
          </a:p>
          <a:p>
            <a:pPr algn="ctr"/>
            <a:endParaRPr lang="es-ES" sz="2800" dirty="0">
              <a:solidFill>
                <a:srgbClr val="0070C0"/>
              </a:solidFill>
              <a:latin typeface="Calibri"/>
              <a:cs typeface="Calibri"/>
            </a:endParaRPr>
          </a:p>
          <a:p>
            <a:pPr algn="ctr"/>
            <a:r>
              <a:rPr lang="es-ES" sz="2800" dirty="0">
                <a:solidFill>
                  <a:srgbClr val="0070C0"/>
                </a:solidFill>
                <a:latin typeface="Calibri"/>
                <a:cs typeface="Calibri"/>
              </a:rPr>
              <a:t>Las 12 estrellas son los 12 apóstoles que con el Espíritu Santo, fundaron la Iglesia.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513D9-9533-ADBA-BF3C-A4F01BE727CC}"/>
              </a:ext>
            </a:extLst>
          </p:cNvPr>
          <p:cNvSpPr txBox="1"/>
          <p:nvPr/>
        </p:nvSpPr>
        <p:spPr>
          <a:xfrm>
            <a:off x="858370" y="6125388"/>
            <a:ext cx="10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Calibri"/>
                <a:cs typeface="Calibri"/>
              </a:rPr>
              <a:t>Dios quiere que amemos mucho a Jesús, a Maria y a la Iglesia Católica.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9" descr="Amazon.com: WJH Medalla milagrosa con base dorada de Nuestra Señora de la  Gracia, 1 pulgada : Ropa, Zapatos y Joyerí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711" y="623233"/>
            <a:ext cx="8638577" cy="4661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2490E2-8C89-37E3-51F0-EB4AA9C124AB}"/>
              </a:ext>
            </a:extLst>
          </p:cNvPr>
          <p:cNvSpPr txBox="1"/>
          <p:nvPr/>
        </p:nvSpPr>
        <p:spPr>
          <a:xfrm>
            <a:off x="871538" y="100013"/>
            <a:ext cx="1037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800" dirty="0">
                <a:solidFill>
                  <a:srgbClr val="0070C0"/>
                </a:solidFill>
                <a:latin typeface="Calibri"/>
                <a:cs typeface="Calibri"/>
              </a:rPr>
              <a:t>¿Por qué usamos la Medalla Milagrosa?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1C38F-28B2-612A-7BE4-4955787AAC2C}"/>
              </a:ext>
            </a:extLst>
          </p:cNvPr>
          <p:cNvSpPr txBox="1"/>
          <p:nvPr/>
        </p:nvSpPr>
        <p:spPr>
          <a:xfrm>
            <a:off x="226358" y="5557658"/>
            <a:ext cx="1173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2400" dirty="0">
                <a:solidFill>
                  <a:srgbClr val="FF3399"/>
                </a:solidFill>
                <a:sym typeface="Calibri"/>
              </a:rPr>
              <a:t>Nos recuerda del amor de Dios y la Virgen Maria por nosotros y de nuestro deseo de crecer en amor y servicio a Dios y a nuestro prójimo. Y la Virgen prometió ayudas y gracias especiales a los que llevaran la medalla con fe y rezaran la oración.</a:t>
            </a:r>
            <a:endParaRPr lang="es-ES" sz="24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838200" y="176662"/>
            <a:ext cx="10515600" cy="65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900"/>
              <a:buFont typeface="Calibri"/>
              <a:buNone/>
            </a:pPr>
            <a:r>
              <a:rPr lang="es-ES" sz="2900" dirty="0">
                <a:solidFill>
                  <a:srgbClr val="FF3399"/>
                </a:solidFill>
              </a:rPr>
              <a:t>Cuales son algunas Gracias que tanto quiere darnos nuestre Madre?</a:t>
            </a:r>
            <a:endParaRPr dirty="0"/>
          </a:p>
        </p:txBody>
      </p:sp>
      <p:pic>
        <p:nvPicPr>
          <p:cNvPr id="266" name="Google Shape;266;p17" descr="Sorpresa regalo azul transparente PNG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281" y="1554976"/>
            <a:ext cx="2326340" cy="232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7" descr="Sorpresa regalo azul transparente PNG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7859" y="1446080"/>
            <a:ext cx="2326340" cy="232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6613" y="1334561"/>
            <a:ext cx="2328874" cy="232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 descr="Sorpresa regalo azul transparente PNG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589" y="4139854"/>
            <a:ext cx="2326340" cy="232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 descr="Sorpresa regalo azul transparente PNG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0621" y="3990212"/>
            <a:ext cx="2326340" cy="232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 descr="Sorpresa regalo azul transparente PNG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1274" y="3881316"/>
            <a:ext cx="2326340" cy="232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 descr="Sorpresa regalo azul transparente PNG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9058" y="3881316"/>
            <a:ext cx="2326340" cy="232634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1192305" y="2718146"/>
            <a:ext cx="1295401" cy="86177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siempre amar a Dios.</a:t>
            </a:r>
            <a:endParaRPr/>
          </a:p>
        </p:txBody>
      </p:sp>
      <p:sp>
        <p:nvSpPr>
          <p:cNvPr id="274" name="Google Shape;274;p17"/>
          <p:cNvSpPr txBox="1"/>
          <p:nvPr/>
        </p:nvSpPr>
        <p:spPr>
          <a:xfrm>
            <a:off x="4800599" y="2515622"/>
            <a:ext cx="1295401" cy="11079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ver a otros con los ojos de Dios.</a:t>
            </a:r>
            <a:endParaRPr/>
          </a:p>
        </p:txBody>
      </p:sp>
      <p:sp>
        <p:nvSpPr>
          <p:cNvPr id="275" name="Google Shape;275;p17"/>
          <p:cNvSpPr txBox="1"/>
          <p:nvPr/>
        </p:nvSpPr>
        <p:spPr>
          <a:xfrm>
            <a:off x="8323728" y="2269533"/>
            <a:ext cx="1304366" cy="120032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TEMOR DE DIOS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nunca herirlo.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544604" y="5208556"/>
            <a:ext cx="1295401" cy="11079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CONSEJO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reconocer el bien y el mal.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3474503" y="5112117"/>
            <a:ext cx="1796155" cy="86177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ENTENDIMIENTO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valorar el gran regalo de mi fe.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6907984" y="4969441"/>
            <a:ext cx="1389529" cy="11079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siempre decir la verdad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9837786" y="4874091"/>
            <a:ext cx="1870119" cy="11079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saber cómo hacer la voluntad de Dios.</a:t>
            </a:r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7382434" y="6347581"/>
            <a:ext cx="39713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 MUCHO MAS….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192741" y="123078"/>
            <a:ext cx="11806517" cy="64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Calibri"/>
              <a:buNone/>
            </a:pPr>
            <a:r>
              <a:rPr lang="es-ES" sz="3200">
                <a:solidFill>
                  <a:srgbClr val="FF3399"/>
                </a:solidFill>
              </a:rPr>
              <a:t>¿Sta. Catalina se hizo famosa en el convento por las apariciones?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750386" y="766482"/>
            <a:ext cx="1069122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No. Sta. Catalina no dejó que nadie supiera que ella era la que recibió los mensajes del Cielo hasta 8 meses antes de morir.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7640578" y="2097741"/>
            <a:ext cx="404491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Ella siguió en el convento barriendo, lavando, cuidando las gallinas y haciendo de enfermera, como la más humilde e ignorada de todas las hermanitas, y recibiendo frecuentemente maltratos y humillaciones.</a:t>
            </a:r>
            <a:endParaRPr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750386" y="6069856"/>
            <a:ext cx="103811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Catalina siempre hacía sacrificios, sirviendo y perdonando por amor a Jesús.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E9D50-4C7E-9C92-C302-9EBC0314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858" y="1787601"/>
            <a:ext cx="4950286" cy="41536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0" y="-89143"/>
            <a:ext cx="11220106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2112" lvl="1" algn="ctr">
              <a:lnSpc>
                <a:spcPct val="150000"/>
              </a:lnSpc>
              <a:buClr>
                <a:srgbClr val="0070C0"/>
              </a:buClr>
              <a:buSzPts val="2400"/>
            </a:pPr>
            <a:r>
              <a:rPr lang="en-US" sz="2600" b="1" dirty="0">
                <a:solidFill>
                  <a:srgbClr val="0070C0"/>
                </a:solidFill>
              </a:rPr>
              <a:t>IGUAL JESUS NOS PIDE A NOSOTROS</a:t>
            </a:r>
            <a:r>
              <a:rPr lang="en-US" sz="2400" b="1" dirty="0">
                <a:solidFill>
                  <a:srgbClr val="0070C0"/>
                </a:solidFill>
              </a:rPr>
              <a:t> HACER </a:t>
            </a:r>
            <a:r>
              <a:rPr lang="en-US" sz="2400" b="1" dirty="0">
                <a:solidFill>
                  <a:srgbClr val="FF0000"/>
                </a:solidFill>
              </a:rPr>
              <a:t>SACRIFICIOS.</a:t>
            </a:r>
          </a:p>
          <a:p>
            <a:pPr marL="392112" lvl="1" algn="ctr">
              <a:lnSpc>
                <a:spcPct val="150000"/>
              </a:lnSpc>
              <a:buClr>
                <a:srgbClr val="0070C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</a:rPr>
              <a:t>¿QUÉ ES UN SACRIFICIO?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2516237" y="5124259"/>
            <a:ext cx="4811151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92112" lvl="1" algn="ctr">
              <a:buClr>
                <a:srgbClr val="0070C0"/>
              </a:buClr>
              <a:buSzPts val="2200"/>
            </a:pPr>
            <a:r>
              <a:rPr lang="en-US" sz="2700" dirty="0">
                <a:solidFill>
                  <a:srgbClr val="0070C0"/>
                </a:solidFill>
              </a:rPr>
              <a:t>.</a:t>
            </a:r>
            <a:endParaRPr sz="2700" dirty="0">
              <a:solidFill>
                <a:srgbClr val="0070C0"/>
              </a:solidFill>
            </a:endParaRPr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0106" y="-39896"/>
            <a:ext cx="971894" cy="96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097" y="4106326"/>
            <a:ext cx="2857186" cy="18944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478" y="1898166"/>
            <a:ext cx="2324100" cy="349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478" y="1120026"/>
            <a:ext cx="2425805" cy="28050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645" y="4377938"/>
            <a:ext cx="1017933" cy="10179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04" y="5063086"/>
            <a:ext cx="937679" cy="9376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390" y="2993193"/>
            <a:ext cx="971893" cy="946750"/>
          </a:xfrm>
          <a:prstGeom prst="rect">
            <a:avLst/>
          </a:prstGeom>
        </p:spPr>
      </p:pic>
      <p:pic>
        <p:nvPicPr>
          <p:cNvPr id="4098" name="Picture 2" descr="DEBEN LOS NIÑOS AYUDAR EN CASA? ¿QUÉ OPINA UD.? — Steemit">
            <a:extLst>
              <a:ext uri="{FF2B5EF4-FFF2-40B4-BE49-F238E27FC236}">
                <a16:creationId xmlns:a16="http://schemas.microsoft.com/office/drawing/2014/main" id="{CAED4853-D2D4-0690-2A9D-DD11B6E3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0" y="1157312"/>
            <a:ext cx="3284759" cy="24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nséñales el valor de compartir a tus hijos con estos tips | VIU | EL  COMERCIO PERÚ">
            <a:extLst>
              <a:ext uri="{FF2B5EF4-FFF2-40B4-BE49-F238E27FC236}">
                <a16:creationId xmlns:a16="http://schemas.microsoft.com/office/drawing/2014/main" id="{788EEEB5-C8A4-F750-054C-9CFC58AC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1" y="3787816"/>
            <a:ext cx="3979618" cy="22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B4178-E931-A318-92BF-172EB1DEC1D2}"/>
              </a:ext>
            </a:extLst>
          </p:cNvPr>
          <p:cNvSpPr txBox="1"/>
          <p:nvPr/>
        </p:nvSpPr>
        <p:spPr>
          <a:xfrm>
            <a:off x="265138" y="6150114"/>
            <a:ext cx="4502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>
                <a:solidFill>
                  <a:srgbClr val="0070C0"/>
                </a:solidFill>
              </a:rPr>
              <a:t>E</a:t>
            </a:r>
            <a:r>
              <a:rPr lang="is-IS" sz="2000" baseline="0" dirty="0">
                <a:solidFill>
                  <a:srgbClr val="0070C0"/>
                </a:solidFill>
              </a:rPr>
              <a:t>s hacer algo que nos cuesta para ayudar a otra persona...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C1694-E428-F250-0E35-CA3378D0EB11}"/>
              </a:ext>
            </a:extLst>
          </p:cNvPr>
          <p:cNvSpPr txBox="1"/>
          <p:nvPr/>
        </p:nvSpPr>
        <p:spPr>
          <a:xfrm>
            <a:off x="5428749" y="6106759"/>
            <a:ext cx="611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solidFill>
                  <a:srgbClr val="0070C0"/>
                </a:solidFill>
              </a:rPr>
              <a:t>...o es dejar de hacer algo que nos gusta por amor a Jesus para la conversion de los pecadores.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14C6C-94A1-E013-C496-0C163A2BB46A}"/>
              </a:ext>
            </a:extLst>
          </p:cNvPr>
          <p:cNvSpPr txBox="1"/>
          <p:nvPr/>
        </p:nvSpPr>
        <p:spPr>
          <a:xfrm>
            <a:off x="1139687" y="106016"/>
            <a:ext cx="947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Consiste también en hacer lo mas pequeño con mucho amor.</a:t>
            </a:r>
          </a:p>
        </p:txBody>
      </p:sp>
      <p:pic>
        <p:nvPicPr>
          <p:cNvPr id="5124" name="Picture 4" descr="Niño estudiando | AMPrensa.com">
            <a:extLst>
              <a:ext uri="{FF2B5EF4-FFF2-40B4-BE49-F238E27FC236}">
                <a16:creationId xmlns:a16="http://schemas.microsoft.com/office/drawing/2014/main" id="{ED9E9A03-5420-A5C9-56D8-927E772A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795130"/>
            <a:ext cx="3980622" cy="20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uegos y actividades para que los niños aprendan a obedecer | Consumer">
            <a:extLst>
              <a:ext uri="{FF2B5EF4-FFF2-40B4-BE49-F238E27FC236}">
                <a16:creationId xmlns:a16="http://schemas.microsoft.com/office/drawing/2014/main" id="{69C0DDF0-BAAB-3802-F020-A0943B6F4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3" y="3127513"/>
            <a:ext cx="3406802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tholic.net - Cómo enseñar a obedecer a los niños">
            <a:extLst>
              <a:ext uri="{FF2B5EF4-FFF2-40B4-BE49-F238E27FC236}">
                <a16:creationId xmlns:a16="http://schemas.microsoft.com/office/drawing/2014/main" id="{29D74229-DD3E-B620-AE79-FD4B4ADD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11" y="632915"/>
            <a:ext cx="2343978" cy="23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ime cómo es tu hijo y te diré cómo se relaciona – Compartir en familia">
            <a:extLst>
              <a:ext uri="{FF2B5EF4-FFF2-40B4-BE49-F238E27FC236}">
                <a16:creationId xmlns:a16="http://schemas.microsoft.com/office/drawing/2014/main" id="{8322CB0C-C06B-7D3B-4DFA-094D0130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68" y="3595019"/>
            <a:ext cx="4505739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El abc de la oración con niños en cuarentena - Mi vida en Xto">
            <a:extLst>
              <a:ext uri="{FF2B5EF4-FFF2-40B4-BE49-F238E27FC236}">
                <a16:creationId xmlns:a16="http://schemas.microsoft.com/office/drawing/2014/main" id="{754F336B-D87B-8D2E-A3C0-CE44C49F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18" y="718929"/>
            <a:ext cx="3095162" cy="20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Niños que se levantan mucho por la noche">
            <a:extLst>
              <a:ext uri="{FF2B5EF4-FFF2-40B4-BE49-F238E27FC236}">
                <a16:creationId xmlns:a16="http://schemas.microsoft.com/office/drawing/2014/main" id="{9A2F8B4D-C178-E7B1-5411-6EE9E7DE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19" y="3235823"/>
            <a:ext cx="2703443" cy="270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BBAFD-83A4-A904-844A-756C914E641F}"/>
              </a:ext>
            </a:extLst>
          </p:cNvPr>
          <p:cNvSpPr txBox="1"/>
          <p:nvPr/>
        </p:nvSpPr>
        <p:spPr>
          <a:xfrm>
            <a:off x="247153" y="5688106"/>
            <a:ext cx="3406801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s-ES" sz="20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Hacer con alegría nuestros deberes o tareas del colegio.</a:t>
            </a:r>
            <a:endParaRPr lang="es-ES" sz="2000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66486-F008-4AB9-A444-9943BAB429B2}"/>
              </a:ext>
            </a:extLst>
          </p:cNvPr>
          <p:cNvSpPr txBox="1"/>
          <p:nvPr/>
        </p:nvSpPr>
        <p:spPr>
          <a:xfrm>
            <a:off x="3832413" y="6298462"/>
            <a:ext cx="470563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s-ES" sz="20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Tener paciencia con el compañero cansón. </a:t>
            </a:r>
            <a:endParaRPr lang="es-ES" sz="2000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F6BC0-5A52-486D-B552-61B53764C893}"/>
              </a:ext>
            </a:extLst>
          </p:cNvPr>
          <p:cNvSpPr txBox="1"/>
          <p:nvPr/>
        </p:nvSpPr>
        <p:spPr>
          <a:xfrm>
            <a:off x="4253967" y="3054867"/>
            <a:ext cx="375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s-ES" sz="20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Respetar siempre a papá y mamá.</a:t>
            </a:r>
            <a:endParaRPr lang="es-ES" sz="2000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37D6B-B207-EE27-ADC4-9DE114C3C882}"/>
              </a:ext>
            </a:extLst>
          </p:cNvPr>
          <p:cNvSpPr txBox="1"/>
          <p:nvPr/>
        </p:nvSpPr>
        <p:spPr>
          <a:xfrm>
            <a:off x="8888506" y="2835713"/>
            <a:ext cx="234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Orar con el corazón.</a:t>
            </a:r>
            <a:endParaRPr lang="en-US" sz="2000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E9E8F-9482-73FC-6501-1BB032E2C281}"/>
              </a:ext>
            </a:extLst>
          </p:cNvPr>
          <p:cNvSpPr txBox="1"/>
          <p:nvPr/>
        </p:nvSpPr>
        <p:spPr>
          <a:xfrm>
            <a:off x="8727139" y="5939266"/>
            <a:ext cx="3406801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s-ES" sz="20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Levantarse con alegría, </a:t>
            </a:r>
          </a:p>
          <a:p>
            <a:pPr lvl="0" algn="ctr" rtl="0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s-ES" sz="2000" dirty="0">
                <a:solidFill>
                  <a:srgbClr val="FF3399"/>
                </a:solidFill>
                <a:latin typeface="Calibri"/>
                <a:cs typeface="Calibri"/>
                <a:sym typeface="Calibri"/>
              </a:rPr>
              <a:t>no de mal humor.</a:t>
            </a:r>
            <a:endParaRPr lang="es-ES" sz="2000" dirty="0">
              <a:solidFill>
                <a:srgbClr val="FF339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0530" y="317211"/>
            <a:ext cx="3019931" cy="183865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1210" y="2535947"/>
            <a:ext cx="2598455" cy="1838655"/>
          </a:xfrm>
          <a:prstGeom prst="rect">
            <a:avLst/>
          </a:prstGeom>
        </p:spPr>
      </p:pic>
      <p:pic>
        <p:nvPicPr>
          <p:cNvPr id="9" name="Imagen 8" descr="a carta viral de una abuela que solo pide tener a sus nietos e hijos cerc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88" y="217479"/>
            <a:ext cx="3520365" cy="203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ujer Ayudar A Los Niños De Cruzar La Calle - Banco de fotos e imágenes de  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2" y="4454503"/>
            <a:ext cx="2598455" cy="230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onozca los beneficios de llevar a los niños y niñas a misa – Fides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63" y="2535947"/>
            <a:ext cx="2598455" cy="203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0,141 Niños Ayudando Imágenes y Fotos - 123R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88" y="2558900"/>
            <a:ext cx="2969859" cy="1847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esarrollando la autonomía en los hijos (vídeo) | Consultorios Liber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45" y="4589446"/>
            <a:ext cx="2570379" cy="210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ración de bendición de los alimentos ¿Por qué bendecirlos?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47" y="4782776"/>
            <a:ext cx="3148965" cy="184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2335" y="3035038"/>
            <a:ext cx="2598455" cy="3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8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"/>
          <p:cNvSpPr txBox="1">
            <a:spLocks noGrp="1"/>
          </p:cNvSpPr>
          <p:nvPr>
            <p:ph type="title"/>
          </p:nvPr>
        </p:nvSpPr>
        <p:spPr>
          <a:xfrm>
            <a:off x="1198267" y="0"/>
            <a:ext cx="10130223" cy="74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002060"/>
                </a:solidFill>
              </a:rPr>
              <a:t>Sta. Catalina soportó y ofreció muchos sacrificios.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339" name="Google Shape;339;p24"/>
          <p:cNvSpPr txBox="1">
            <a:spLocks noGrp="1"/>
          </p:cNvSpPr>
          <p:nvPr>
            <p:ph type="body" idx="1"/>
          </p:nvPr>
        </p:nvSpPr>
        <p:spPr>
          <a:xfrm>
            <a:off x="345020" y="756663"/>
            <a:ext cx="6351615" cy="451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100000"/>
              <a:buChar char="•"/>
            </a:pPr>
            <a:r>
              <a:rPr lang="es-ES" sz="11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Ella quería ser religiosa, pero su padre no quería. Ella esperó que él le dijera que sí.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99"/>
              </a:buClr>
              <a:buSzPct val="100000"/>
              <a:buChar char="•"/>
            </a:pPr>
            <a:r>
              <a:rPr lang="es-ES" sz="11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Ella cuidaba enfermos soportando muchos sufrimientos con ellos.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99"/>
              </a:buClr>
              <a:buSzPct val="100000"/>
              <a:buChar char="•"/>
            </a:pPr>
            <a:r>
              <a:rPr lang="es-ES" sz="11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Ella servía su comunidad con humildad y amor limpiando, cocinando, y cuidando las gallinas.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99"/>
              </a:buClr>
              <a:buSzPct val="100000"/>
              <a:buChar char="•"/>
            </a:pPr>
            <a:r>
              <a:rPr lang="es-ES" sz="11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Aunque la maltrataban e humillaban, ella siempre perdonaba y oraba por ellos.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3399"/>
              </a:buClr>
              <a:buSzPct val="100000"/>
              <a:buChar char="•"/>
            </a:pPr>
            <a:r>
              <a:rPr lang="es-ES" sz="11200" dirty="0">
                <a:solidFill>
                  <a:srgbClr val="FF3399"/>
                </a:solidFill>
                <a:latin typeface="Calibri"/>
                <a:ea typeface="Calibri"/>
                <a:cs typeface="Calibri"/>
                <a:sym typeface="Calibri"/>
              </a:rPr>
              <a:t>Nunca dejó que supieran que ella fue la que recibió las apariciones, hasta el final de su vida, aunque la fama le hubiera traído honor y favores de todos.</a:t>
            </a:r>
            <a:endParaRPr dirty="0"/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340" name="Google Shape;340;p24"/>
          <p:cNvSpPr/>
          <p:nvPr/>
        </p:nvSpPr>
        <p:spPr>
          <a:xfrm>
            <a:off x="165847" y="5943600"/>
            <a:ext cx="11860306" cy="7432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rPr>
              <a:t>Sta. Catalina siempre llevó estas situaciones con fe y esperanza en Jesús y la Virgen María.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7B5E7-19AD-A133-ADEF-50D96007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94" y="914400"/>
            <a:ext cx="4950286" cy="41536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 txBox="1"/>
          <p:nvPr/>
        </p:nvSpPr>
        <p:spPr>
          <a:xfrm>
            <a:off x="513348" y="2209277"/>
            <a:ext cx="421907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 imitar el amor inmenso que Jesús tiene por nosotros, hasta el punto de morir en la cruz.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Jesús dijo: Lo que hiciste con cada uno de mis hermanos, conmigo también lo hiciste.</a:t>
            </a:r>
            <a:endParaRPr dirty="0"/>
          </a:p>
        </p:txBody>
      </p:sp>
      <p:sp>
        <p:nvSpPr>
          <p:cNvPr id="331" name="Google Shape;331;p23"/>
          <p:cNvSpPr txBox="1"/>
          <p:nvPr/>
        </p:nvSpPr>
        <p:spPr>
          <a:xfrm>
            <a:off x="3218329" y="26395"/>
            <a:ext cx="57553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Sacrificio es un acto de amor.</a:t>
            </a:r>
            <a:endParaRPr/>
          </a:p>
        </p:txBody>
      </p:sp>
      <p:pic>
        <p:nvPicPr>
          <p:cNvPr id="332" name="Google Shape;332;p23" descr="Download Bible Cross Jesus Holding Child Christianity HQ PNG Image |  FreePNGI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8884" y="1290879"/>
            <a:ext cx="7042076" cy="488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body" idx="1"/>
          </p:nvPr>
        </p:nvSpPr>
        <p:spPr>
          <a:xfrm>
            <a:off x="694154" y="1555474"/>
            <a:ext cx="506723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es-ES" sz="3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ORACION</a:t>
            </a:r>
            <a:endParaRPr/>
          </a:p>
          <a:p>
            <a:pPr marL="4572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Dulce Madre, tu vista de mi no apartes, ven conmigo a todas partes y nunca solo me dejes, ya que me proteges tanto como verdadera Madre, haz que me bendiga el Padre, el Hijo y el Espíritu Santo. </a:t>
            </a:r>
            <a:endParaRPr/>
          </a:p>
          <a:p>
            <a:pPr marL="4572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Amen</a:t>
            </a:r>
            <a:endParaRPr/>
          </a:p>
          <a:p>
            <a:pPr marL="4572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0617" y="161554"/>
            <a:ext cx="3451320" cy="345132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356" name="Google Shape;356;p26"/>
          <p:cNvPicPr preferRelativeResize="0"/>
          <p:nvPr/>
        </p:nvPicPr>
        <p:blipFill rotWithShape="1">
          <a:blip r:embed="rId4">
            <a:alphaModFix/>
          </a:blip>
          <a:srcRect l="11720" r="16165"/>
          <a:stretch/>
        </p:blipFill>
        <p:spPr>
          <a:xfrm rot="727587">
            <a:off x="8123923" y="3669744"/>
            <a:ext cx="3320825" cy="287149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7560" y="342698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7825" y="551049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6575" y="2017607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2981" y="5409028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0792" y="4633829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4723" y="5291208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9485" y="605389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1067" y="2017607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1449" y="1601184"/>
            <a:ext cx="3333975" cy="359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2052" y="340386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494" y="4695152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6071" y="47910"/>
            <a:ext cx="1453792" cy="145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8535" y="104406"/>
            <a:ext cx="1453792" cy="14537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37759" y="47910"/>
            <a:ext cx="48343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3er Misterio Luminoso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JESUS ANUNCIA EL REINO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137726" y="6370848"/>
            <a:ext cx="5086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Fruto: Arrepentimiento y Confianza en Dios</a:t>
            </a:r>
            <a:endParaRPr/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951" y="842924"/>
            <a:ext cx="3169942" cy="37983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68942" y="4852832"/>
            <a:ext cx="43719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70C0"/>
                </a:solidFill>
                <a:latin typeface="Aharoni"/>
                <a:ea typeface="Aharoni"/>
                <a:cs typeface="Aharoni"/>
                <a:sym typeface="Aharoni"/>
              </a:rPr>
              <a:t>Jesús marchó a Galilea; y predicaba sobre la Buena Nueva de Dios: "El tiempo se ha cumplido y el Reino de Dios está cerca; conviértanse y crean en la Buena Nueva".</a:t>
            </a:r>
            <a:endParaRPr sz="1800" b="1">
              <a:solidFill>
                <a:srgbClr val="0070C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99247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 descr="Our Lady of Tihaljina (near Medjugorje) Art Print | Mother mary, Jesus  mother, Mother mary imag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7554" y="1249003"/>
            <a:ext cx="3515420" cy="432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8" descr="New Monthly “Making It” Craft Classes Coming To Price Center – Corridor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8"/>
          <p:cNvSpPr txBox="1">
            <a:spLocks noGrp="1"/>
          </p:cNvSpPr>
          <p:nvPr>
            <p:ph type="title"/>
          </p:nvPr>
        </p:nvSpPr>
        <p:spPr>
          <a:xfrm>
            <a:off x="0" y="2590800"/>
            <a:ext cx="12192000" cy="12004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9600"/>
              <a:buFont typeface="Calibri"/>
              <a:buNone/>
            </a:pPr>
            <a:r>
              <a:rPr lang="es-ES" sz="9600">
                <a:solidFill>
                  <a:srgbClr val="FF3399"/>
                </a:solidFill>
              </a:rPr>
              <a:t>Actividades</a:t>
            </a:r>
            <a:endParaRPr sz="960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 txBox="1">
            <a:spLocks noGrp="1"/>
          </p:cNvSpPr>
          <p:nvPr>
            <p:ph type="title"/>
          </p:nvPr>
        </p:nvSpPr>
        <p:spPr>
          <a:xfrm>
            <a:off x="-68717" y="0"/>
            <a:ext cx="3967664" cy="62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100000"/>
              <a:buFont typeface="Calibri"/>
              <a:buNone/>
            </a:pPr>
            <a:r>
              <a:rPr lang="es-ES" sz="4000" b="1">
                <a:solidFill>
                  <a:srgbClr val="FF3399"/>
                </a:solidFill>
              </a:rPr>
              <a:t>Sobre de Sacrificios</a:t>
            </a:r>
            <a:endParaRPr sz="4000" b="1">
              <a:solidFill>
                <a:srgbClr val="FF3399"/>
              </a:solidFill>
            </a:endParaRPr>
          </a:p>
        </p:txBody>
      </p:sp>
      <p:sp>
        <p:nvSpPr>
          <p:cNvPr id="374" name="Google Shape;374;p29"/>
          <p:cNvSpPr txBox="1">
            <a:spLocks noGrp="1"/>
          </p:cNvSpPr>
          <p:nvPr>
            <p:ph type="body" idx="1"/>
          </p:nvPr>
        </p:nvSpPr>
        <p:spPr>
          <a:xfrm>
            <a:off x="112283" y="627554"/>
            <a:ext cx="3657601" cy="382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None/>
            </a:pPr>
            <a:r>
              <a:rPr lang="es-ES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Instrucciones: </a:t>
            </a:r>
            <a:endParaRPr/>
          </a:p>
          <a:p>
            <a:pPr marL="4572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900"/>
              <a:buNone/>
            </a:pPr>
            <a:r>
              <a:rPr lang="es-ES" sz="19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Colorear y doblar a la mitad dejando un lado de la medalla en un lado y el otro del otro lado. Cerrar los dos lados de abajo y del lado con pega, tape…. Dejar abierto arriba. Cortar los sacrificios en la siguiente página para que escojan cual quieren hacer y ponerlo en el sobre cuando lo hagan para entregárselo a la Virgen María y a Jesús en la Consagración.</a:t>
            </a:r>
            <a:endParaRPr sz="19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8947" y="118325"/>
            <a:ext cx="8180770" cy="662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9951" y="4507463"/>
            <a:ext cx="1674159" cy="223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956" y="4507462"/>
            <a:ext cx="1674159" cy="223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 txBox="1">
            <a:spLocks noGrp="1"/>
          </p:cNvSpPr>
          <p:nvPr>
            <p:ph type="title"/>
          </p:nvPr>
        </p:nvSpPr>
        <p:spPr>
          <a:xfrm>
            <a:off x="2242022" y="0"/>
            <a:ext cx="7707956" cy="8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2800"/>
              <a:buFont typeface="Calibri"/>
              <a:buNone/>
            </a:pPr>
            <a:r>
              <a:rPr lang="es-ES" sz="2800" b="1">
                <a:solidFill>
                  <a:srgbClr val="FF3399"/>
                </a:solidFill>
              </a:rPr>
              <a:t>Pequeños Sacrificios para regalarle a Jesús y a María </a:t>
            </a:r>
            <a:br>
              <a:rPr lang="es-ES" sz="2800" b="1">
                <a:solidFill>
                  <a:srgbClr val="FF3399"/>
                </a:solidFill>
              </a:rPr>
            </a:br>
            <a:r>
              <a:rPr lang="es-ES" sz="2800" b="1">
                <a:solidFill>
                  <a:srgbClr val="FF3399"/>
                </a:solidFill>
              </a:rPr>
              <a:t>mientras me preparo para Consagrarme.</a:t>
            </a:r>
            <a:endParaRPr sz="2800" b="1">
              <a:solidFill>
                <a:srgbClr val="FF3399"/>
              </a:solidFill>
            </a:endParaRPr>
          </a:p>
        </p:txBody>
      </p:sp>
      <p:graphicFrame>
        <p:nvGraphicFramePr>
          <p:cNvPr id="383" name="Google Shape;383;p30"/>
          <p:cNvGraphicFramePr/>
          <p:nvPr/>
        </p:nvGraphicFramePr>
        <p:xfrm>
          <a:off x="530365" y="1035424"/>
          <a:ext cx="11131250" cy="5650650"/>
        </p:xfrm>
        <a:graphic>
          <a:graphicData uri="http://schemas.openxmlformats.org/drawingml/2006/table">
            <a:tbl>
              <a:tblPr firstRow="1" bandRow="1">
                <a:noFill/>
                <a:tableStyleId>{C25190EC-6481-47E7-9A17-DF2DEBE87A31}</a:tableStyleId>
              </a:tblPr>
              <a:tblGrid>
                <a:gridCol w="222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Renuncia a un regalo especial o un aperitivo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Hacer una tarea adicional sin que te lo pidan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Di una oración extra como el Ave María o el Padre Nuestro por una intención especial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Limpia tu cuarto sin que te lo pidan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Ayuda a tu mamá, la próxima vez que la veas haciendo la limpieza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Dale a elegir el juego que vayan a jugar a uno de tus hermanos o amigos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Realiza un oficio por otra persona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Deja que alguien más sea el que elija el cuento para antes de dormir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Ve a la cama de inmediato, cuando se te dice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Arrodillarte un rato a orar después de Misa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Pon tu propio dinero en la canasta de limosnas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Haz una tarjeta para una persona enferma y envíala por correo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Revisa tus juguetes y regala alguno en buen estado a otro niño o a una tienda de segunda mano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Ayuda a tu mamá a preparar la cena y a limpiar después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Ve a confesarte y a Misa con alegría cuando llegue el momento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Realiza una oración por tu Párroco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En lugar de ver un programa de TV o video, haz con un trabajo en la casa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Haz la tarea sin que te lo pidan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Ayuda a tu hermano, hermana o amigo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Haz un regalo para alguien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Ayuda a limpiar después de una comida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Da galletitas o un pequeño regalo a alguien que te brinda un servicio (como tu cartero)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Di una oración por tu familia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Lee un cuento a tu hermano, hermana o amigo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La próxima vez que alguien te diga algo feo, no contestes nada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Dile a tus padres lo mucho que aprecias todo su trabajo y su amor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Llama a uno de tus abuelos o a un familiar cercano que se sienta solo o que viva lejos y cuéntale todo sobre tu día.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Ora por tus familiares fallecidos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No grites a nadie en la casa para llamarlos, búscalos y habla con ellos bajito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2060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Guarda silencio cuando tienes ganas de decir una palabra fea y en su lugar, sonríe a Jesús en tu corazón</a:t>
                      </a:r>
                      <a:endParaRPr sz="1200" b="0" u="none" strike="noStrike" cap="none">
                        <a:solidFill>
                          <a:srgbClr val="002060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50" marR="91450" marT="45725" marB="45725" anchor="ctr"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title"/>
          </p:nvPr>
        </p:nvSpPr>
        <p:spPr>
          <a:xfrm>
            <a:off x="3751118" y="0"/>
            <a:ext cx="4689764" cy="3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 Mirame, https://youtu.be/vLGln-iqIOo</a:t>
            </a:r>
            <a:endParaRPr sz="1800"/>
          </a:p>
        </p:txBody>
      </p:sp>
      <p:pic>
        <p:nvPicPr>
          <p:cNvPr id="389" name="Google Shape;389;p31" title="María mira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8655"/>
            <a:ext cx="12165027" cy="6539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0"/>
            <a:ext cx="4572000" cy="685799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Oh Jesús mío,</a:t>
            </a:r>
            <a:br>
              <a:rPr lang="es-ES" dirty="0"/>
            </a:br>
            <a:r>
              <a:rPr lang="es-ES" dirty="0"/>
              <a:t>Perdona nuestros pecados. </a:t>
            </a:r>
            <a:br>
              <a:rPr lang="es-ES" dirty="0"/>
            </a:br>
            <a:r>
              <a:rPr lang="es-ES" dirty="0"/>
              <a:t>Líbranos del fuego del infierno. </a:t>
            </a:r>
            <a:br>
              <a:rPr lang="es-ES" dirty="0"/>
            </a:br>
            <a:r>
              <a:rPr lang="es-ES" dirty="0"/>
              <a:t>Lleva todas las almas al Cielo, especialmente las mas necesitadas de tu Misericordia.</a:t>
            </a:r>
            <a:br>
              <a:rPr lang="es-ES" dirty="0"/>
            </a:br>
            <a:r>
              <a:rPr lang="es-ES" dirty="0"/>
              <a:t>Amen.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0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851" y="1889571"/>
            <a:ext cx="3855423" cy="461436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126" name="Google Shape;126;p4"/>
          <p:cNvSpPr txBox="1"/>
          <p:nvPr/>
        </p:nvSpPr>
        <p:spPr>
          <a:xfrm>
            <a:off x="212995" y="136337"/>
            <a:ext cx="866463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Virgen María es UNA sola, ella se presenta en diferentes lugares, y habla en el idioma de quienes la ven para que la puedan comprender. 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037983" y="4830219"/>
            <a:ext cx="29410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 Portugal (Fátima) se apareció con un vestido especial.</a:t>
            </a:r>
            <a:endParaRPr/>
          </a:p>
        </p:txBody>
      </p:sp>
      <p:pic>
        <p:nvPicPr>
          <p:cNvPr id="128" name="Google Shape;128;p4" descr="Pin on imágenes Cristian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30" y="318052"/>
            <a:ext cx="3101375" cy="437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12995" y="1889571"/>
            <a:ext cx="385542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Siempre trae un mensaje del Cielo, y siempre quiere que las personas se acerquen más a Jesús.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206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206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2060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Por eso, ELLA es el camino más seguro, para llegar al Cielo. </a:t>
            </a:r>
            <a:endParaRPr/>
          </a:p>
        </p:txBody>
      </p:sp>
      <p:pic>
        <p:nvPicPr>
          <p:cNvPr id="130" name="Google Shape;130;p4" descr="Divino Niño Jesus, HD Png Download - kind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9626" y="3670587"/>
            <a:ext cx="962159" cy="120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1907207" y="483838"/>
            <a:ext cx="6719957" cy="5413243"/>
            <a:chOff x="0" y="2711"/>
            <a:chExt cx="6719958" cy="5413243"/>
          </a:xfrm>
        </p:grpSpPr>
        <p:sp>
          <p:nvSpPr>
            <p:cNvPr id="136" name="Google Shape;136;p5"/>
            <p:cNvSpPr/>
            <p:nvPr/>
          </p:nvSpPr>
          <p:spPr>
            <a:xfrm rot="5400000">
              <a:off x="4047813" y="-1495476"/>
              <a:ext cx="1043516" cy="430077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419185" y="184092"/>
              <a:ext cx="4249833" cy="94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0" y="2711"/>
              <a:ext cx="2419184" cy="130439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63675" y="66386"/>
              <a:ext cx="2291834" cy="117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rot="5400000">
              <a:off x="4047813" y="-125860"/>
              <a:ext cx="1043516" cy="430077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FD6D1">
                <a:alpha val="89803"/>
              </a:srgbClr>
            </a:solidFill>
            <a:ln w="12700" cap="flat" cmpd="sng">
              <a:solidFill>
                <a:srgbClr val="EFD6D1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2419185" y="1553708"/>
              <a:ext cx="4249833" cy="94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 strike="noStrike" cap="none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0" y="1372327"/>
              <a:ext cx="2419184" cy="1304395"/>
            </a:xfrm>
            <a:prstGeom prst="roundRect">
              <a:avLst>
                <a:gd name="adj" fmla="val 16667"/>
              </a:avLst>
            </a:prstGeom>
            <a:solidFill>
              <a:srgbClr val="D07A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63675" y="1436002"/>
              <a:ext cx="2291834" cy="117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36175" rIns="72375" bIns="36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 rot="5400000">
              <a:off x="4047813" y="1243754"/>
              <a:ext cx="1043516" cy="430077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8D9D7">
                <a:alpha val="89803"/>
              </a:srgbClr>
            </a:solidFill>
            <a:ln w="12700" cap="flat" cmpd="sng">
              <a:solidFill>
                <a:srgbClr val="E8D9D7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2419185" y="2923322"/>
              <a:ext cx="4249833" cy="94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 strike="noStrike" cap="none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0" y="2741943"/>
              <a:ext cx="2419184" cy="1304395"/>
            </a:xfrm>
            <a:prstGeom prst="roundRect">
              <a:avLst>
                <a:gd name="adj" fmla="val 16667"/>
              </a:avLst>
            </a:prstGeom>
            <a:solidFill>
              <a:srgbClr val="B888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63675" y="2805618"/>
              <a:ext cx="2291834" cy="117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 rot="5400000">
              <a:off x="4047813" y="2613370"/>
              <a:ext cx="1043516" cy="430077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FDFDF">
                <a:alpha val="89803"/>
              </a:srgbClr>
            </a:solidFill>
            <a:ln w="12700" cap="flat" cmpd="sng">
              <a:solidFill>
                <a:srgbClr val="DFDFD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2419185" y="4292938"/>
              <a:ext cx="4249833" cy="94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1" i="0" u="none" strike="noStrike" cap="none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4111559"/>
              <a:ext cx="2419184" cy="1304395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63675" y="4175234"/>
              <a:ext cx="2291834" cy="1177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4221" y="126924"/>
            <a:ext cx="2419183" cy="228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2027207" y="515631"/>
            <a:ext cx="21220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¿A quién se les apareció la Virgen?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449815" y="764410"/>
            <a:ext cx="38768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rPr>
              <a:t>A 3 pastorcitos: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rPr>
              <a:t>Lucia, Francisco, y Jacinta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2065263" y="2020909"/>
            <a:ext cx="212209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¿Quién vino antes de la Virgen para prepararlos?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145523" y="2301927"/>
            <a:ext cx="2523481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rPr>
              <a:t>El Ángel de la Paz</a:t>
            </a:r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2027206" y="3481633"/>
            <a:ext cx="212209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¿Y qué le pidió la Virgen a los Niños? </a:t>
            </a:r>
            <a:endParaRPr sz="180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4187362" y="3323745"/>
            <a:ext cx="4605755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rPr>
              <a:t>Rezar el Rosario con el corazón,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rPr>
              <a:t>hacer pequeños sacrificios para el perdón de los pecadores, y consagrarse al Inmaculado Corazón de Maria.</a:t>
            </a:r>
            <a:endParaRPr sz="1800" b="1">
              <a:solidFill>
                <a:srgbClr val="595959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2027206" y="5022856"/>
            <a:ext cx="212209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¿Por qué hay que rezar?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4583801" y="4898206"/>
            <a:ext cx="3812876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595959"/>
                </a:solidFill>
                <a:latin typeface="Amaranth"/>
                <a:ea typeface="Amaranth"/>
                <a:cs typeface="Amaranth"/>
                <a:sym typeface="Amaranth"/>
              </a:rPr>
              <a:t>Los corazones de Jesús y de María están atentos a sus oraciones.</a:t>
            </a:r>
            <a:endParaRPr sz="1800" b="1">
              <a:solidFill>
                <a:srgbClr val="595959"/>
              </a:solidFill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02142" y="515631"/>
            <a:ext cx="485712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70C0"/>
                </a:solidFill>
                <a:latin typeface="Amaranth"/>
                <a:ea typeface="Amaranth"/>
                <a:cs typeface="Amaranth"/>
                <a:sym typeface="Amaranth"/>
              </a:rPr>
              <a:t>RECORDEMOS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70C0"/>
                </a:solidFill>
                <a:latin typeface="Amaranth"/>
                <a:ea typeface="Amaranth"/>
                <a:cs typeface="Amaranth"/>
                <a:sym typeface="Amaranth"/>
              </a:rPr>
              <a:t> 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70C0"/>
                </a:solidFill>
                <a:latin typeface="Amaranth"/>
                <a:ea typeface="Amaranth"/>
                <a:cs typeface="Amaranth"/>
                <a:sym typeface="Amaranth"/>
              </a:rPr>
              <a:t>SUS</a:t>
            </a:r>
            <a:endParaRPr sz="2800" dirty="0"/>
          </a:p>
        </p:txBody>
      </p:sp>
      <p:pic>
        <p:nvPicPr>
          <p:cNvPr id="162" name="Google Shape;162;p5" descr="Eucharistic Miracles for Children - Angel of Peace, Fatima, Portug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3572" y="1483128"/>
            <a:ext cx="1747359" cy="184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1867" y="2643559"/>
            <a:ext cx="1820476" cy="198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10 razones que hacen que la devoción al Sagrado Corazón de Jesús sea  atractiva para los jóvenes | El pan de los pobr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7211" y="5532444"/>
            <a:ext cx="1447800" cy="1107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424" y="4825820"/>
            <a:ext cx="2365101" cy="18734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FAB26-3D0E-0A5A-5A07-6367EBF5C915}"/>
              </a:ext>
            </a:extLst>
          </p:cNvPr>
          <p:cNvSpPr txBox="1"/>
          <p:nvPr/>
        </p:nvSpPr>
        <p:spPr>
          <a:xfrm>
            <a:off x="799657" y="1861528"/>
            <a:ext cx="285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maranth"/>
                <a:ea typeface="Amaranth"/>
                <a:cs typeface="Amaranth"/>
                <a:sym typeface="Amaranth"/>
              </a:rPr>
              <a:t>MENSAJES</a:t>
            </a:r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50B782-A3BE-331A-30FE-32CE3FDE8087}"/>
              </a:ext>
            </a:extLst>
          </p:cNvPr>
          <p:cNvSpPr/>
          <p:nvPr/>
        </p:nvSpPr>
        <p:spPr>
          <a:xfrm>
            <a:off x="9579218" y="2643559"/>
            <a:ext cx="998251" cy="838074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/>
        </p:nvSpPr>
        <p:spPr>
          <a:xfrm>
            <a:off x="0" y="-26706"/>
            <a:ext cx="121919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Hoy vemos una película donde la Virgen María se le aparece 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Sta. Catalina Laboré para ayudarnos a llegar al Cielo.</a:t>
            </a:r>
            <a:endParaRPr/>
          </a:p>
        </p:txBody>
      </p:sp>
      <p:pic>
        <p:nvPicPr>
          <p:cNvPr id="172" name="Google Shape;172;p6" descr="Dibujos para catequesis | Virgen caricatura, Imágenes de la virgen, Imagen virgen  milagros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4065" y="1509188"/>
            <a:ext cx="3591546" cy="499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Pin en Recuerdos para bautiz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412" y="1970426"/>
            <a:ext cx="2412608" cy="40744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6" descr="Premium Photo | Map of bourgogne-franche-comte region, fra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6821" y="2809268"/>
            <a:ext cx="4040442" cy="3535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/>
          <p:nvPr/>
        </p:nvSpPr>
        <p:spPr>
          <a:xfrm>
            <a:off x="5634320" y="1891915"/>
            <a:ext cx="1952945" cy="1433629"/>
          </a:xfrm>
          <a:prstGeom prst="wedgeEllipseCallout">
            <a:avLst>
              <a:gd name="adj1" fmla="val -18767"/>
              <a:gd name="adj2" fmla="val 92515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Sta. Catalina nació en Borgoña, Francia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3189985" y="1509188"/>
            <a:ext cx="1866110" cy="1816356"/>
          </a:xfrm>
          <a:prstGeom prst="wedgeEllipseCallout">
            <a:avLst>
              <a:gd name="adj1" fmla="val 64755"/>
              <a:gd name="adj2" fmla="val 88131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Después, se mudó para un convento en París.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5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es-ES" sz="1800" b="0" i="0" dirty="0">
                <a:solidFill>
                  <a:srgbClr val="0070C0"/>
                </a:solidFill>
              </a:rPr>
              <a:t>Historia de la Medalla Milagrosa, </a:t>
            </a:r>
            <a:r>
              <a:rPr lang="es-ES" sz="1800" b="0" i="0" dirty="0" err="1">
                <a:solidFill>
                  <a:srgbClr val="0070C0"/>
                </a:solidFill>
              </a:rPr>
              <a:t>The</a:t>
            </a:r>
            <a:r>
              <a:rPr lang="es-ES" sz="1800" b="0" i="0" dirty="0">
                <a:solidFill>
                  <a:srgbClr val="0070C0"/>
                </a:solidFill>
              </a:rPr>
              <a:t> </a:t>
            </a:r>
            <a:r>
              <a:rPr lang="es-ES" sz="1800" b="0" i="0" dirty="0" err="1">
                <a:solidFill>
                  <a:srgbClr val="0070C0"/>
                </a:solidFill>
              </a:rPr>
              <a:t>Legion</a:t>
            </a:r>
            <a:r>
              <a:rPr lang="es-ES" sz="1800" b="0" i="0" dirty="0">
                <a:solidFill>
                  <a:srgbClr val="0070C0"/>
                </a:solidFill>
              </a:rPr>
              <a:t> Chanel, </a:t>
            </a:r>
            <a:r>
              <a:rPr lang="es-ES" sz="1800" b="0" i="0" dirty="0">
                <a:solidFill>
                  <a:srgbClr val="0070C0"/>
                </a:solidFill>
                <a:hlinkClick r:id="rId4"/>
              </a:rPr>
              <a:t>https://youtu.be/K7Za00kC9hw</a:t>
            </a:r>
            <a:endParaRPr sz="1800" dirty="0"/>
          </a:p>
        </p:txBody>
      </p:sp>
      <p:pic>
        <p:nvPicPr>
          <p:cNvPr id="2" name="Online Media 1" title="Historia de la Medalla  Milagrosa">
            <a:hlinkClick r:id="" action="ppaction://media"/>
            <a:extLst>
              <a:ext uri="{FF2B5EF4-FFF2-40B4-BE49-F238E27FC236}">
                <a16:creationId xmlns:a16="http://schemas.microsoft.com/office/drawing/2014/main" id="{B13FB9F7-0AA9-C2B0-5C5B-A17ACDAFDF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1500" y="656851"/>
            <a:ext cx="11372850" cy="600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694764" y="3173507"/>
            <a:ext cx="10802471" cy="180965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  <a:reflection stA="50000" endA="300" endPos="9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Calibri"/>
              <a:buNone/>
            </a:pPr>
            <a:r>
              <a:rPr lang="es-ES" sz="9600">
                <a:solidFill>
                  <a:srgbClr val="0070C0"/>
                </a:solidFill>
              </a:rPr>
              <a:t>REFLEXIÓN</a:t>
            </a:r>
            <a:endParaRPr/>
          </a:p>
        </p:txBody>
      </p:sp>
      <p:pic>
        <p:nvPicPr>
          <p:cNvPr id="188" name="Google Shape;188;p8" descr="Kid Thinking Images | Free Vectors, Stock Photos &amp; PS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2286" y="361862"/>
            <a:ext cx="3527425" cy="267717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2458</Words>
  <Application>Microsoft Office PowerPoint</Application>
  <PresentationFormat>Widescreen</PresentationFormat>
  <Paragraphs>182</Paragraphs>
  <Slides>34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Times New Roman</vt:lpstr>
      <vt:lpstr>Arial</vt:lpstr>
      <vt:lpstr>Amaranth</vt:lpstr>
      <vt:lpstr>Noto Sans Symbols</vt:lpstr>
      <vt:lpstr>Aharoni</vt:lpstr>
      <vt:lpstr>Office Theme</vt:lpstr>
      <vt:lpstr>MARÍA INMACULADA DE LA MEDALLA MILAGROSA y Santa Catalina de Labouré</vt:lpstr>
      <vt:lpstr>El Deseo de un Nino:  https://youtu.be/HpTiXLSyGgM</vt:lpstr>
      <vt:lpstr>PowerPoint Presentation</vt:lpstr>
      <vt:lpstr>Oh Jesús mío, Perdona nuestros pecados.  Líbranos del fuego del infierno.  Lleva todas las almas al Cielo, especialmente las mas necesitadas de tu Misericordia. Amen.</vt:lpstr>
      <vt:lpstr>PowerPoint Presentation</vt:lpstr>
      <vt:lpstr>PowerPoint Presentation</vt:lpstr>
      <vt:lpstr>PowerPoint Presentation</vt:lpstr>
      <vt:lpstr>Historia de la Medalla Milagrosa, The Legion Chanel, https://youtu.be/K7Za00kC9hw</vt:lpstr>
      <vt:lpstr>REFLEXIÓN</vt:lpstr>
      <vt:lpstr>¿Qué queria ser Catalina desde que era pequeña?</vt:lpstr>
      <vt:lpstr>¿Por qué su padre no quería dejarla?</vt:lpstr>
      <vt:lpstr>Ella oraba mucho y un día le pasó algo que le dio esperanza. ¿Que le pasó?</vt:lpstr>
      <vt:lpstr>¿Que le pasó cuando fue a visitar a su hermana que era religiosa en un convento?</vt:lpstr>
      <vt:lpstr>Después que se hizo religiosa, ¿qué evento extraordinario le pasó?</vt:lpstr>
      <vt:lpstr>¿Qué le dijo la Virgen María?</vt:lpstr>
      <vt:lpstr>¿Qué pasó en la más importante aparición de la Virgen María?</vt:lpstr>
      <vt:lpstr>¿En un lado de la medalla, qué palabras pide La Virgen que se escriba?</vt:lpstr>
      <vt:lpstr>PowerPoint Presentation</vt:lpstr>
      <vt:lpstr>PowerPoint Presentation</vt:lpstr>
      <vt:lpstr>PowerPoint Presentation</vt:lpstr>
      <vt:lpstr>PowerPoint Presentation</vt:lpstr>
      <vt:lpstr>Cuales son algunas Gracias que tanto quiere darnos nuestre Madre?</vt:lpstr>
      <vt:lpstr>¿Sta. Catalina se hizo famosa en el convento por las apariciones?</vt:lpstr>
      <vt:lpstr>PowerPoint Presentation</vt:lpstr>
      <vt:lpstr>PowerPoint Presentation</vt:lpstr>
      <vt:lpstr>PowerPoint Presentation</vt:lpstr>
      <vt:lpstr>Sta. Catalina soportó y ofreció muchos sacrificios.</vt:lpstr>
      <vt:lpstr>PowerPoint Presentation</vt:lpstr>
      <vt:lpstr>PowerPoint Presentation</vt:lpstr>
      <vt:lpstr>PowerPoint Presentation</vt:lpstr>
      <vt:lpstr>Actividades</vt:lpstr>
      <vt:lpstr>Sobre de Sacrificios</vt:lpstr>
      <vt:lpstr>Pequeños Sacrificios para regalarle a Jesús y a María  mientras me preparo para Consagrarme.</vt:lpstr>
      <vt:lpstr>Maria Mirame, https://youtu.be/vLGln-iqIOo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MARÍA INMACULADA DE LA MEDALLA MILAGROSA y Santa Catalina de Labouré (EWTN.com)</dc:title>
  <dc:creator>Maria Varona</dc:creator>
  <cp:lastModifiedBy>Maria Varona</cp:lastModifiedBy>
  <cp:revision>8</cp:revision>
  <dcterms:created xsi:type="dcterms:W3CDTF">2022-02-04T20:27:52Z</dcterms:created>
  <dcterms:modified xsi:type="dcterms:W3CDTF">2022-09-12T00:49:25Z</dcterms:modified>
</cp:coreProperties>
</file>