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76" r:id="rId3"/>
    <p:sldId id="270" r:id="rId4"/>
    <p:sldId id="274" r:id="rId5"/>
    <p:sldId id="273"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3300"/>
    <a:srgbClr val="FFF9E7"/>
    <a:srgbClr val="C5F62A"/>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3" d="100"/>
          <a:sy n="163"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C0000-F6D8-4D55-804A-74B44ABA75EC}"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4A837-A59F-47E5-A0A8-E9335F6431BF}" type="slidenum">
              <a:rPr lang="en-US" smtClean="0"/>
              <a:t>‹#›</a:t>
            </a:fld>
            <a:endParaRPr lang="en-US"/>
          </a:p>
        </p:txBody>
      </p:sp>
    </p:spTree>
    <p:extLst>
      <p:ext uri="{BB962C8B-B14F-4D97-AF65-F5344CB8AC3E}">
        <p14:creationId xmlns:p14="http://schemas.microsoft.com/office/powerpoint/2010/main" val="358819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FAB2BB-AADC-44C3-9277-9D6179D16C84}" type="slidenum">
              <a:rPr lang="en-US" smtClean="0"/>
              <a:t>1</a:t>
            </a:fld>
            <a:endParaRPr lang="en-US"/>
          </a:p>
        </p:txBody>
      </p:sp>
    </p:spTree>
    <p:extLst>
      <p:ext uri="{BB962C8B-B14F-4D97-AF65-F5344CB8AC3E}">
        <p14:creationId xmlns:p14="http://schemas.microsoft.com/office/powerpoint/2010/main" val="367467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FAB2BB-AADC-44C3-9277-9D6179D16C84}" type="slidenum">
              <a:rPr lang="en-US" smtClean="0"/>
              <a:t>2</a:t>
            </a:fld>
            <a:endParaRPr lang="en-US"/>
          </a:p>
        </p:txBody>
      </p:sp>
    </p:spTree>
    <p:extLst>
      <p:ext uri="{BB962C8B-B14F-4D97-AF65-F5344CB8AC3E}">
        <p14:creationId xmlns:p14="http://schemas.microsoft.com/office/powerpoint/2010/main" val="53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FAB2BB-AADC-44C3-9277-9D6179D16C84}" type="slidenum">
              <a:rPr lang="en-US" smtClean="0"/>
              <a:t>3</a:t>
            </a:fld>
            <a:endParaRPr lang="en-US"/>
          </a:p>
        </p:txBody>
      </p:sp>
    </p:spTree>
    <p:extLst>
      <p:ext uri="{BB962C8B-B14F-4D97-AF65-F5344CB8AC3E}">
        <p14:creationId xmlns:p14="http://schemas.microsoft.com/office/powerpoint/2010/main" val="316215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FAB2BB-AADC-44C3-9277-9D6179D16C84}" type="slidenum">
              <a:rPr lang="en-US" smtClean="0"/>
              <a:t>4</a:t>
            </a:fld>
            <a:endParaRPr lang="en-US"/>
          </a:p>
        </p:txBody>
      </p:sp>
    </p:spTree>
    <p:extLst>
      <p:ext uri="{BB962C8B-B14F-4D97-AF65-F5344CB8AC3E}">
        <p14:creationId xmlns:p14="http://schemas.microsoft.com/office/powerpoint/2010/main" val="92409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FAB2BB-AADC-44C3-9277-9D6179D16C84}" type="slidenum">
              <a:rPr lang="en-US" smtClean="0"/>
              <a:t>5</a:t>
            </a:fld>
            <a:endParaRPr lang="en-US"/>
          </a:p>
        </p:txBody>
      </p:sp>
    </p:spTree>
    <p:extLst>
      <p:ext uri="{BB962C8B-B14F-4D97-AF65-F5344CB8AC3E}">
        <p14:creationId xmlns:p14="http://schemas.microsoft.com/office/powerpoint/2010/main" val="316215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FAB2BB-AADC-44C3-9277-9D6179D16C84}" type="slidenum">
              <a:rPr lang="en-US" smtClean="0"/>
              <a:t>6</a:t>
            </a:fld>
            <a:endParaRPr lang="en-US"/>
          </a:p>
        </p:txBody>
      </p:sp>
    </p:spTree>
    <p:extLst>
      <p:ext uri="{BB962C8B-B14F-4D97-AF65-F5344CB8AC3E}">
        <p14:creationId xmlns:p14="http://schemas.microsoft.com/office/powerpoint/2010/main" val="106251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6325-B628-486F-A158-091BFA103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B1A2BE-9707-45F2-B8F1-427B1CC37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F271F8-C86D-41B8-98C1-E57AAC6B0770}"/>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5" name="Footer Placeholder 4">
            <a:extLst>
              <a:ext uri="{FF2B5EF4-FFF2-40B4-BE49-F238E27FC236}">
                <a16:creationId xmlns:a16="http://schemas.microsoft.com/office/drawing/2014/main" id="{D704569A-6C2E-4CDF-9A74-C9216981A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1E946-7C11-42F2-9166-772B55DB164A}"/>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312499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36E4-BB02-4308-8CC1-1A73273DB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39A2C3-40C8-4C0A-AFF9-6EBB842604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2E1EE-9AD4-4EE1-A7FD-429AB035A68C}"/>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5" name="Footer Placeholder 4">
            <a:extLst>
              <a:ext uri="{FF2B5EF4-FFF2-40B4-BE49-F238E27FC236}">
                <a16:creationId xmlns:a16="http://schemas.microsoft.com/office/drawing/2014/main" id="{94B8908C-3C05-4ED6-8CFE-E76A53FDD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5ED8-AD62-40C7-B0F5-06A002DDF2B8}"/>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322780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D72EE4-D580-4683-981D-902F758415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6FCDA-DF56-483E-99F1-77B5A21D6D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ABE40-DD1D-4823-A0B2-6EEA098EFCF6}"/>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5" name="Footer Placeholder 4">
            <a:extLst>
              <a:ext uri="{FF2B5EF4-FFF2-40B4-BE49-F238E27FC236}">
                <a16:creationId xmlns:a16="http://schemas.microsoft.com/office/drawing/2014/main" id="{ABB6CF92-AE73-482E-BA42-CCC67CE11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6AFF8-0A8C-4DC5-A015-84C1654ABBAF}"/>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6762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5AE-17C7-4B58-A320-FDBE81049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DEC1D6-EAE1-4C13-B520-6246410E4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B761E-0F20-41CE-B3C9-18C1A917FE87}"/>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5" name="Footer Placeholder 4">
            <a:extLst>
              <a:ext uri="{FF2B5EF4-FFF2-40B4-BE49-F238E27FC236}">
                <a16:creationId xmlns:a16="http://schemas.microsoft.com/office/drawing/2014/main" id="{2305D931-F6AE-4DC1-AFBA-734F51981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1C28E-5AB9-453E-BCF1-CF90E6087E8E}"/>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226562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F771-B949-4A9E-B106-5801449BB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9CED4D-3391-4967-AB28-E22804849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04E751-F0FD-4062-95B0-404925FFCDD2}"/>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5" name="Footer Placeholder 4">
            <a:extLst>
              <a:ext uri="{FF2B5EF4-FFF2-40B4-BE49-F238E27FC236}">
                <a16:creationId xmlns:a16="http://schemas.microsoft.com/office/drawing/2014/main" id="{55061304-0859-4BD9-BB7F-4597E1C6A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1DCB2-39D4-4613-9863-A95686FD6203}"/>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299425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2BE6-4C47-400F-A7B9-158A421EE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41F21-7F0B-4AFF-BC16-784D994054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A685E-1CB3-4679-9E59-06EB6F74FC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B8EF4-F205-4FCF-B834-FB08A838EB55}"/>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6" name="Footer Placeholder 5">
            <a:extLst>
              <a:ext uri="{FF2B5EF4-FFF2-40B4-BE49-F238E27FC236}">
                <a16:creationId xmlns:a16="http://schemas.microsoft.com/office/drawing/2014/main" id="{97F404DA-FD1E-4989-A612-C6DC437D8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DF852-32E0-4C47-98F3-99469C03BBEC}"/>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364926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C5B7-8D4F-4864-8197-81EEEA0067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B0DD90-5B59-465C-B328-C230A02D4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610D43-210B-4326-9A2F-AEFCED1A15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9CDC79-09FB-44A5-840B-BE9F53960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C4EF29-B554-4589-AC7D-00BC35B86A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C8947-332C-4F2F-86A2-BDC1A0EAAD48}"/>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8" name="Footer Placeholder 7">
            <a:extLst>
              <a:ext uri="{FF2B5EF4-FFF2-40B4-BE49-F238E27FC236}">
                <a16:creationId xmlns:a16="http://schemas.microsoft.com/office/drawing/2014/main" id="{C8B66E02-1182-4DE8-AECA-65C033194D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6C5ABC-50E8-4073-8E27-DBB4AC7AAC6D}"/>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80229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E30E-F24A-4A29-AC11-C4EF68D806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F01B52-C6C4-4C68-BA02-B963FDB4F777}"/>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4" name="Footer Placeholder 3">
            <a:extLst>
              <a:ext uri="{FF2B5EF4-FFF2-40B4-BE49-F238E27FC236}">
                <a16:creationId xmlns:a16="http://schemas.microsoft.com/office/drawing/2014/main" id="{7C2FD7FA-4605-460C-B996-10DCE4F68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06A7A9-764E-4D6A-B603-BF6684009AB9}"/>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366938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27D0A-065F-4EF9-AA22-6F453596ABBC}"/>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3" name="Footer Placeholder 2">
            <a:extLst>
              <a:ext uri="{FF2B5EF4-FFF2-40B4-BE49-F238E27FC236}">
                <a16:creationId xmlns:a16="http://schemas.microsoft.com/office/drawing/2014/main" id="{FA923994-1D79-4BA8-972F-97279DEAA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49589-6A0F-4C9F-82AB-E7ED5D21F97E}"/>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243626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3CCE-AE86-404B-8413-26FF28980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B6B59F-9521-4BAE-BA86-7BA453F4A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30EC08-A56D-4DC5-8AE0-AA2D29ECE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31987-2FC4-46B1-980A-B566F22AF37D}"/>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6" name="Footer Placeholder 5">
            <a:extLst>
              <a:ext uri="{FF2B5EF4-FFF2-40B4-BE49-F238E27FC236}">
                <a16:creationId xmlns:a16="http://schemas.microsoft.com/office/drawing/2014/main" id="{3E3327AD-B146-4F26-8BBC-1C0797921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3A013-FDB1-4E3A-9C81-C8DF3B0E68BE}"/>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209941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33D2-E9A7-4932-9995-4340B257B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F8EFF6-C3B9-4182-9ED1-6016296578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BC544E-5B06-45FC-9C1A-F45CF049A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742051-F7A1-4457-B731-EB929AE956D6}"/>
              </a:ext>
            </a:extLst>
          </p:cNvPr>
          <p:cNvSpPr>
            <a:spLocks noGrp="1"/>
          </p:cNvSpPr>
          <p:nvPr>
            <p:ph type="dt" sz="half" idx="10"/>
          </p:nvPr>
        </p:nvSpPr>
        <p:spPr/>
        <p:txBody>
          <a:bodyPr/>
          <a:lstStyle/>
          <a:p>
            <a:fld id="{E4174A99-2E71-4516-BB0C-5B71C9805527}" type="datetimeFigureOut">
              <a:rPr lang="en-US" smtClean="0"/>
              <a:t>11/9/2019</a:t>
            </a:fld>
            <a:endParaRPr lang="en-US"/>
          </a:p>
        </p:txBody>
      </p:sp>
      <p:sp>
        <p:nvSpPr>
          <p:cNvPr id="6" name="Footer Placeholder 5">
            <a:extLst>
              <a:ext uri="{FF2B5EF4-FFF2-40B4-BE49-F238E27FC236}">
                <a16:creationId xmlns:a16="http://schemas.microsoft.com/office/drawing/2014/main" id="{140AA253-79AA-4C89-A2B3-336F44BE5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6244B-BBA4-430A-B225-4E18AE8A6704}"/>
              </a:ext>
            </a:extLst>
          </p:cNvPr>
          <p:cNvSpPr>
            <a:spLocks noGrp="1"/>
          </p:cNvSpPr>
          <p:nvPr>
            <p:ph type="sldNum" sz="quarter" idx="12"/>
          </p:nvPr>
        </p:nvSpPr>
        <p:spPr/>
        <p:txBody>
          <a:bodyPr/>
          <a:lstStyle/>
          <a:p>
            <a:fld id="{1EC0A0BA-F813-4D03-81EB-99E5FC79D9A7}" type="slidenum">
              <a:rPr lang="en-US" smtClean="0"/>
              <a:t>‹#›</a:t>
            </a:fld>
            <a:endParaRPr lang="en-US"/>
          </a:p>
        </p:txBody>
      </p:sp>
    </p:spTree>
    <p:extLst>
      <p:ext uri="{BB962C8B-B14F-4D97-AF65-F5344CB8AC3E}">
        <p14:creationId xmlns:p14="http://schemas.microsoft.com/office/powerpoint/2010/main" val="107968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A66A0-2501-4024-80E6-BFB4F6F04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517835-3679-4CBE-BD2D-6F37B3907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8201F-C383-471D-8F67-FFD8A85EA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74A99-2E71-4516-BB0C-5B71C9805527}" type="datetimeFigureOut">
              <a:rPr lang="en-US" smtClean="0"/>
              <a:t>11/9/2019</a:t>
            </a:fld>
            <a:endParaRPr lang="en-US"/>
          </a:p>
        </p:txBody>
      </p:sp>
      <p:sp>
        <p:nvSpPr>
          <p:cNvPr id="5" name="Footer Placeholder 4">
            <a:extLst>
              <a:ext uri="{FF2B5EF4-FFF2-40B4-BE49-F238E27FC236}">
                <a16:creationId xmlns:a16="http://schemas.microsoft.com/office/drawing/2014/main" id="{2EF94349-F2FC-46A3-8215-02130FD7B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262268-9497-4CDD-BA23-D125A99A8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0A0BA-F813-4D03-81EB-99E5FC79D9A7}" type="slidenum">
              <a:rPr lang="en-US" smtClean="0"/>
              <a:t>‹#›</a:t>
            </a:fld>
            <a:endParaRPr lang="en-US"/>
          </a:p>
        </p:txBody>
      </p:sp>
    </p:spTree>
    <p:extLst>
      <p:ext uri="{BB962C8B-B14F-4D97-AF65-F5344CB8AC3E}">
        <p14:creationId xmlns:p14="http://schemas.microsoft.com/office/powerpoint/2010/main" val="94851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about:blank" TargetMode="Externa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hyperlink" Target="about:blank"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pn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40C73C7-5026-4D1B-810D-CEE4AB34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 y="0"/>
            <a:ext cx="12379684" cy="6948722"/>
          </a:xfrm>
          <a:prstGeom prst="rect">
            <a:avLst/>
          </a:prstGeom>
        </p:spPr>
      </p:pic>
      <p:sp>
        <p:nvSpPr>
          <p:cNvPr id="7" name="Title 3"/>
          <p:cNvSpPr txBox="1">
            <a:spLocks/>
          </p:cNvSpPr>
          <p:nvPr/>
        </p:nvSpPr>
        <p:spPr>
          <a:xfrm>
            <a:off x="1888903" y="60783"/>
            <a:ext cx="5289144" cy="954648"/>
          </a:xfrm>
          <a:prstGeom prst="rect">
            <a:avLst/>
          </a:prstGeom>
          <a:solidFill>
            <a:schemeClr val="accent4">
              <a:lumMod val="20000"/>
              <a:lumOff val="80000"/>
            </a:schemeClr>
          </a:solidFill>
        </p:spPr>
        <p:txBody>
          <a:bodyPr vert="horz" lIns="91440" tIns="45720" rIns="91440" bIns="45720" rtlCol="0" anchor="b">
            <a:noAutofit/>
          </a:bodyPr>
          <a:lstStyle>
            <a:lvl1pPr algn="r" defTabSz="914400" rtl="0" eaLnBrk="1" latinLnBrk="0" hangingPunct="1">
              <a:lnSpc>
                <a:spcPct val="90000"/>
              </a:lnSpc>
              <a:spcBef>
                <a:spcPct val="0"/>
              </a:spcBef>
              <a:buNone/>
              <a:defRPr sz="8000" kern="1200" cap="all" baseline="0">
                <a:solidFill>
                  <a:schemeClr val="accent1">
                    <a:lumMod val="60000"/>
                    <a:lumOff val="40000"/>
                  </a:schemeClr>
                </a:solidFill>
                <a:effectLst/>
                <a:latin typeface="+mj-lt"/>
                <a:ea typeface="+mj-ea"/>
                <a:cs typeface="+mj-cs"/>
              </a:defRPr>
            </a:lvl1pPr>
          </a:lstStyle>
          <a:p>
            <a:pPr algn="l"/>
            <a:r>
              <a:rPr lang="en-US" sz="1600" b="1" dirty="0">
                <a:solidFill>
                  <a:schemeClr val="tx1"/>
                </a:solidFill>
                <a:latin typeface="Arial Black" panose="020B0A04020102020204" pitchFamily="34" charset="0"/>
              </a:rPr>
              <a:t>Corona/Norco Council of PTAs:</a:t>
            </a:r>
          </a:p>
          <a:p>
            <a:pPr algn="l"/>
            <a:r>
              <a:rPr lang="en-US" sz="1600" b="1" dirty="0">
                <a:solidFill>
                  <a:schemeClr val="tx1"/>
                </a:solidFill>
                <a:latin typeface="Arial Black" panose="020B0A04020102020204" pitchFamily="34" charset="0"/>
              </a:rPr>
              <a:t>Operation Advocacy: </a:t>
            </a:r>
          </a:p>
          <a:p>
            <a:pPr algn="l"/>
            <a:r>
              <a:rPr lang="en-US" sz="1600" b="1" dirty="0">
                <a:solidFill>
                  <a:schemeClr val="tx1"/>
                </a:solidFill>
                <a:latin typeface="Arial Black" panose="020B0A04020102020204" pitchFamily="34" charset="0"/>
              </a:rPr>
              <a:t>October 2019  Mission Brief </a:t>
            </a:r>
            <a:r>
              <a:rPr lang="en-US" sz="1000" b="1" dirty="0">
                <a:solidFill>
                  <a:schemeClr val="tx1"/>
                </a:solidFill>
                <a:latin typeface="Arial Black" panose="020B0A04020102020204" pitchFamily="34" charset="0"/>
              </a:rPr>
              <a:t>Page 1 of 6 </a:t>
            </a:r>
          </a:p>
          <a:p>
            <a:pPr algn="l"/>
            <a:r>
              <a:rPr lang="en-US" sz="1000" b="1" dirty="0">
                <a:solidFill>
                  <a:schemeClr val="tx1"/>
                </a:solidFill>
                <a:latin typeface="Arial Black" panose="020B0A04020102020204" pitchFamily="34" charset="0"/>
              </a:rPr>
              <a:t>October 14th, 2019</a:t>
            </a:r>
          </a:p>
        </p:txBody>
      </p:sp>
      <p:sp>
        <p:nvSpPr>
          <p:cNvPr id="3" name="TextBox 2"/>
          <p:cNvSpPr txBox="1"/>
          <p:nvPr/>
        </p:nvSpPr>
        <p:spPr>
          <a:xfrm>
            <a:off x="6467249" y="5933996"/>
            <a:ext cx="184731" cy="369332"/>
          </a:xfrm>
          <a:prstGeom prst="rect">
            <a:avLst/>
          </a:prstGeom>
          <a:noFill/>
        </p:spPr>
        <p:txBody>
          <a:bodyPr wrap="none" rtlCol="0">
            <a:spAutoFit/>
          </a:bodyPr>
          <a:lstStyle/>
          <a:p>
            <a:endParaRPr lang="en-US" dirty="0"/>
          </a:p>
        </p:txBody>
      </p:sp>
      <p:sp>
        <p:nvSpPr>
          <p:cNvPr id="4" name="TextBox 3"/>
          <p:cNvSpPr txBox="1"/>
          <p:nvPr/>
        </p:nvSpPr>
        <p:spPr>
          <a:xfrm>
            <a:off x="7178047" y="4361246"/>
            <a:ext cx="5237724" cy="338554"/>
          </a:xfrm>
          <a:prstGeom prst="rect">
            <a:avLst/>
          </a:prstGeom>
          <a:noFill/>
        </p:spPr>
        <p:txBody>
          <a:bodyPr wrap="square" rtlCol="0">
            <a:spAutoFit/>
          </a:bodyPr>
          <a:lstStyle/>
          <a:p>
            <a:endParaRPr lang="en-US" sz="1600" dirty="0">
              <a:latin typeface="Arial Black" panose="020B0A04020102020204" pitchFamily="34" charset="0"/>
            </a:endParaRPr>
          </a:p>
        </p:txBody>
      </p:sp>
      <p:sp>
        <p:nvSpPr>
          <p:cNvPr id="12" name="Content Placeholder 12">
            <a:extLst>
              <a:ext uri="{FF2B5EF4-FFF2-40B4-BE49-F238E27FC236}">
                <a16:creationId xmlns:a16="http://schemas.microsoft.com/office/drawing/2014/main" id="{6B38FC48-C8F2-4ED2-8F56-EE0E98FBE7B8}"/>
              </a:ext>
            </a:extLst>
          </p:cNvPr>
          <p:cNvSpPr>
            <a:spLocks noGrp="1"/>
          </p:cNvSpPr>
          <p:nvPr>
            <p:ph idx="1"/>
          </p:nvPr>
        </p:nvSpPr>
        <p:spPr>
          <a:xfrm>
            <a:off x="502024" y="1175927"/>
            <a:ext cx="4304979" cy="5476760"/>
          </a:xfrm>
        </p:spPr>
        <p:txBody>
          <a:bodyPr>
            <a:normAutofit fontScale="77500" lnSpcReduction="20000"/>
          </a:bodyPr>
          <a:lstStyle/>
          <a:p>
            <a:r>
              <a:rPr lang="en-US" sz="1600" u="sng" dirty="0">
                <a:latin typeface="Arial Black" panose="020B0A04020102020204" pitchFamily="34" charset="0"/>
              </a:rPr>
              <a:t>October Mission: National Bullying Prevention Month</a:t>
            </a:r>
          </a:p>
          <a:p>
            <a:r>
              <a:rPr lang="en-US" sz="1600" dirty="0">
                <a:latin typeface="Arial Black" panose="020B0A04020102020204" pitchFamily="34" charset="0"/>
              </a:rPr>
              <a:t>Unity Day-October 23</a:t>
            </a:r>
            <a:r>
              <a:rPr lang="en-US" sz="1600" baseline="30000" dirty="0">
                <a:latin typeface="Arial Black" panose="020B0A04020102020204" pitchFamily="34" charset="0"/>
              </a:rPr>
              <a:t>rd</a:t>
            </a:r>
            <a:endParaRPr lang="en-US" sz="1600" dirty="0">
              <a:latin typeface="Arial Black" panose="020B0A04020102020204" pitchFamily="34" charset="0"/>
            </a:endParaRPr>
          </a:p>
          <a:p>
            <a:r>
              <a:rPr lang="en-US" sz="1600" dirty="0">
                <a:latin typeface="Arial Black" panose="020B0A04020102020204" pitchFamily="34" charset="0"/>
              </a:rPr>
              <a:t>Come together in one giant ORANGE message of hope and support, WEAR AND SHARE ORANGE to color our nation, and even the world, visibly showing that our society believes that no child should ever experience bullying.</a:t>
            </a:r>
          </a:p>
          <a:p>
            <a:r>
              <a:rPr lang="en-US" sz="1600" dirty="0">
                <a:latin typeface="Arial Black" panose="020B0A04020102020204" pitchFamily="34" charset="0"/>
              </a:rPr>
              <a:t>Ask your Admin team if they would make the 11</a:t>
            </a:r>
            <a:r>
              <a:rPr lang="en-US" sz="1600" baseline="30000" dirty="0">
                <a:latin typeface="Arial Black" panose="020B0A04020102020204" pitchFamily="34" charset="0"/>
              </a:rPr>
              <a:t>th</a:t>
            </a:r>
            <a:r>
              <a:rPr lang="en-US" sz="1600" dirty="0">
                <a:latin typeface="Arial Black" panose="020B0A04020102020204" pitchFamily="34" charset="0"/>
              </a:rPr>
              <a:t> school day of the month/of every month a “K” Day (Kindness Day).</a:t>
            </a:r>
          </a:p>
          <a:p>
            <a:pPr lvl="1"/>
            <a:r>
              <a:rPr lang="en-US" sz="1200" dirty="0">
                <a:latin typeface="Arial Black" panose="020B0A04020102020204" pitchFamily="34" charset="0"/>
              </a:rPr>
              <a:t>What does that mean at your school?</a:t>
            </a:r>
          </a:p>
          <a:p>
            <a:pPr lvl="1"/>
            <a:r>
              <a:rPr lang="en-US" sz="1200" dirty="0">
                <a:latin typeface="Arial Black" panose="020B0A04020102020204" pitchFamily="34" charset="0"/>
              </a:rPr>
              <a:t>How can you as a PTA leader help?</a:t>
            </a:r>
          </a:p>
          <a:p>
            <a:r>
              <a:rPr lang="en-US" sz="1600" dirty="0">
                <a:latin typeface="Arial Black" panose="020B0A04020102020204" pitchFamily="34" charset="0"/>
              </a:rPr>
              <a:t>Classroom Poster: We Pledge to Choose Kind.</a:t>
            </a:r>
          </a:p>
          <a:p>
            <a:pPr lvl="1"/>
            <a:r>
              <a:rPr lang="en-US" sz="1200" dirty="0">
                <a:latin typeface="Arial Black" panose="020B0A04020102020204" pitchFamily="34" charset="0"/>
              </a:rPr>
              <a:t>Print these out for your teachers! Ask them to have their class sign the Pledge and post it up in their classroom.</a:t>
            </a:r>
          </a:p>
          <a:p>
            <a:pPr lvl="2"/>
            <a:r>
              <a:rPr lang="en-US" sz="1400" dirty="0">
                <a:latin typeface="Arial Black" panose="020B0A04020102020204" pitchFamily="34" charset="0"/>
                <a:hlinkClick r:id="rId4"/>
              </a:rPr>
              <a:t>https://wonderthebook.com/assets/downloadables/Wonder_EduKit14_Poster_WEB.PDF</a:t>
            </a:r>
            <a:endParaRPr lang="en-US" sz="1400" dirty="0">
              <a:latin typeface="Arial Black" panose="020B0A04020102020204" pitchFamily="34" charset="0"/>
            </a:endParaRPr>
          </a:p>
          <a:p>
            <a:r>
              <a:rPr lang="en-US" sz="1600" dirty="0">
                <a:latin typeface="Arial Black" panose="020B0A04020102020204" pitchFamily="34" charset="0"/>
              </a:rPr>
              <a:t>There is a Certified KIND Classroom Challenge that your teachers can participate in.</a:t>
            </a:r>
          </a:p>
          <a:p>
            <a:pPr lvl="1"/>
            <a:r>
              <a:rPr lang="en-US" sz="1200" dirty="0">
                <a:latin typeface="Arial Black" panose="020B0A04020102020204" pitchFamily="34" charset="0"/>
                <a:hlinkClick r:id="rId4"/>
              </a:rPr>
              <a:t>http://choosekind.tumblr.com/certified-kind-classroom-challenge</a:t>
            </a:r>
            <a:endParaRPr lang="en-US" sz="1200" dirty="0">
              <a:latin typeface="Arial Black" panose="020B0A04020102020204" pitchFamily="34" charset="0"/>
            </a:endParaRPr>
          </a:p>
          <a:p>
            <a:pPr lvl="1"/>
            <a:r>
              <a:rPr lang="en-US" sz="1200" dirty="0">
                <a:latin typeface="Arial Black" panose="020B0A04020102020204" pitchFamily="34" charset="0"/>
              </a:rPr>
              <a:t>If possible, offer to your teachers to supply the jar and/or the marbles for the kindness challenge?</a:t>
            </a:r>
          </a:p>
          <a:p>
            <a:pPr lvl="1"/>
            <a:endParaRPr lang="en-US" sz="1200" dirty="0">
              <a:latin typeface="Arial Black" panose="020B0A04020102020204" pitchFamily="34" charset="0"/>
            </a:endParaRPr>
          </a:p>
          <a:p>
            <a:endParaRPr lang="en-US" sz="1600" dirty="0">
              <a:latin typeface="Arial Black" panose="020B0A04020102020204" pitchFamily="34" charset="0"/>
            </a:endParaRPr>
          </a:p>
          <a:p>
            <a:pPr lvl="1"/>
            <a:endParaRPr lang="en-US" sz="1200" dirty="0">
              <a:latin typeface="Arial Black" panose="020B0A04020102020204" pitchFamily="34" charset="0"/>
            </a:endParaRPr>
          </a:p>
          <a:p>
            <a:pPr lvl="1"/>
            <a:r>
              <a:rPr lang="en-US" sz="1200" dirty="0">
                <a:latin typeface="Arial Black" panose="020B0A04020102020204" pitchFamily="34" charset="0"/>
              </a:rPr>
              <a:t>			</a:t>
            </a:r>
          </a:p>
          <a:p>
            <a:pPr lvl="1"/>
            <a:endParaRPr lang="en-US" sz="1200" dirty="0">
              <a:latin typeface="Arial Black" panose="020B0A04020102020204" pitchFamily="34" charset="0"/>
            </a:endParaRPr>
          </a:p>
          <a:p>
            <a:pPr lvl="1"/>
            <a:endParaRPr lang="en-US" sz="1200" dirty="0">
              <a:latin typeface="Arial Black" panose="020B0A04020102020204" pitchFamily="34" charset="0"/>
            </a:endParaRPr>
          </a:p>
          <a:p>
            <a:pPr lvl="1"/>
            <a:endParaRPr lang="en-US" sz="1200" dirty="0">
              <a:latin typeface="Arial Black" panose="020B0A04020102020204" pitchFamily="34" charset="0"/>
            </a:endParaRPr>
          </a:p>
          <a:p>
            <a:pPr lvl="1"/>
            <a:endParaRPr lang="en-US" sz="1200" dirty="0">
              <a:latin typeface="Arial Black" panose="020B0A04020102020204" pitchFamily="34" charset="0"/>
            </a:endParaRPr>
          </a:p>
          <a:p>
            <a:pPr lvl="1"/>
            <a:endParaRPr lang="en-US" sz="1200" dirty="0">
              <a:latin typeface="Arial Black" panose="020B0A04020102020204" pitchFamily="34" charset="0"/>
            </a:endParaRPr>
          </a:p>
          <a:p>
            <a:endParaRPr lang="en-US" sz="1600" dirty="0">
              <a:latin typeface="Arial Black" panose="020B0A04020102020204" pitchFamily="34" charset="0"/>
            </a:endParaRPr>
          </a:p>
          <a:p>
            <a:endParaRPr lang="en-US" sz="1600" dirty="0">
              <a:latin typeface="Arial Black" panose="020B0A04020102020204" pitchFamily="34" charset="0"/>
            </a:endParaRPr>
          </a:p>
          <a:p>
            <a:endParaRPr lang="en-US" sz="1600" dirty="0">
              <a:latin typeface="Arial Black" panose="020B0A04020102020204" pitchFamily="34" charset="0"/>
            </a:endParaRPr>
          </a:p>
          <a:p>
            <a:pPr lvl="1"/>
            <a:endParaRPr lang="en-US" sz="1200" dirty="0">
              <a:latin typeface="Arial Black" panose="020B0A04020102020204" pitchFamily="34" charset="0"/>
            </a:endParaRPr>
          </a:p>
          <a:p>
            <a:endParaRPr lang="en-US" sz="1600" dirty="0">
              <a:latin typeface="Arial Black" panose="020B0A04020102020204" pitchFamily="34" charset="0"/>
            </a:endParaRPr>
          </a:p>
          <a:p>
            <a:pPr lvl="1"/>
            <a:endParaRPr lang="en-US" sz="1200" dirty="0">
              <a:latin typeface="Arial Black" panose="020B0A04020102020204" pitchFamily="34" charset="0"/>
            </a:endParaRPr>
          </a:p>
          <a:p>
            <a:pPr lvl="1"/>
            <a:endParaRPr lang="en-US" sz="1200" dirty="0">
              <a:latin typeface="Arial Black" panose="020B0A04020102020204" pitchFamily="34" charset="0"/>
            </a:endParaRPr>
          </a:p>
          <a:p>
            <a:endParaRPr lang="en-US" sz="1600" dirty="0">
              <a:latin typeface="Arial Black" panose="020B0A04020102020204" pitchFamily="34" charset="0"/>
            </a:endParaRPr>
          </a:p>
          <a:p>
            <a:pPr lvl="1"/>
            <a:endParaRPr lang="en-US" sz="1200" dirty="0">
              <a:latin typeface="Arial Black" panose="020B0A04020102020204" pitchFamily="34" charset="0"/>
            </a:endParaRPr>
          </a:p>
          <a:p>
            <a:endParaRPr lang="en-US" sz="1600" dirty="0">
              <a:latin typeface="Arial Black" panose="020B0A04020102020204" pitchFamily="34" charset="0"/>
            </a:endParaRPr>
          </a:p>
        </p:txBody>
      </p:sp>
      <p:sp>
        <p:nvSpPr>
          <p:cNvPr id="16" name="Content Placeholder 12">
            <a:extLst>
              <a:ext uri="{FF2B5EF4-FFF2-40B4-BE49-F238E27FC236}">
                <a16:creationId xmlns:a16="http://schemas.microsoft.com/office/drawing/2014/main" id="{83319E85-BB6D-41DD-BFCE-B27A72ECB882}"/>
              </a:ext>
            </a:extLst>
          </p:cNvPr>
          <p:cNvSpPr txBox="1">
            <a:spLocks/>
          </p:cNvSpPr>
          <p:nvPr/>
        </p:nvSpPr>
        <p:spPr>
          <a:xfrm>
            <a:off x="7427424" y="2705100"/>
            <a:ext cx="4776019" cy="4152900"/>
          </a:xfrm>
          <a:prstGeom prst="rect">
            <a:avLst/>
          </a:prstGeom>
          <a:solidFill>
            <a:schemeClr val="accent2">
              <a:lumMod val="40000"/>
              <a:lumOff val="60000"/>
            </a:schemeClr>
          </a:solidFill>
          <a:ln w="38100">
            <a:solidFill>
              <a:srgbClr val="0070C0"/>
            </a:soli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Arial Black" panose="020B0A04020102020204" pitchFamily="34" charset="0"/>
              </a:rPr>
              <a:t>Mission: Create a Kindness Mission Statement</a:t>
            </a:r>
          </a:p>
          <a:p>
            <a:r>
              <a:rPr lang="en-US" sz="1600" dirty="0">
                <a:latin typeface="Arial Black" panose="020B0A04020102020204" pitchFamily="34" charset="0"/>
              </a:rPr>
              <a:t>Mission Levels: </a:t>
            </a:r>
          </a:p>
          <a:p>
            <a:pPr lvl="1"/>
            <a:r>
              <a:rPr lang="en-US" sz="1200" dirty="0">
                <a:latin typeface="Arial Black" panose="020B0A04020102020204" pitchFamily="34" charset="0"/>
              </a:rPr>
              <a:t>Level 1- Create a Kindness/Bullying Prevention Mission Statement</a:t>
            </a:r>
          </a:p>
          <a:p>
            <a:pPr lvl="1"/>
            <a:r>
              <a:rPr lang="en-US" sz="1200" dirty="0">
                <a:latin typeface="Arial Black" panose="020B0A04020102020204" pitchFamily="34" charset="0"/>
              </a:rPr>
              <a:t>At your October Unit Board meeting, put some time on your agenda to create/determine your unit’s mission statement.</a:t>
            </a:r>
          </a:p>
          <a:p>
            <a:pPr lvl="2"/>
            <a:r>
              <a:rPr lang="en-US" sz="800" dirty="0">
                <a:latin typeface="Arial Black" panose="020B0A04020102020204" pitchFamily="34" charset="0"/>
              </a:rPr>
              <a:t>Examples: Kindness is Contagious, Choose Kindness &amp; Erase Meanness </a:t>
            </a:r>
          </a:p>
          <a:p>
            <a:pPr lvl="2"/>
            <a:r>
              <a:rPr lang="en-US" sz="800" dirty="0">
                <a:latin typeface="Arial Black" panose="020B0A04020102020204" pitchFamily="34" charset="0"/>
              </a:rPr>
              <a:t>Include Mission Statement in monthly report</a:t>
            </a:r>
            <a:endParaRPr lang="en-US" sz="400" dirty="0">
              <a:latin typeface="Arial Black" panose="020B0A04020102020204" pitchFamily="34" charset="0"/>
            </a:endParaRPr>
          </a:p>
          <a:p>
            <a:pPr lvl="1"/>
            <a:r>
              <a:rPr lang="en-US" sz="1200" dirty="0">
                <a:latin typeface="Arial Black" panose="020B0A04020102020204" pitchFamily="34" charset="0"/>
              </a:rPr>
              <a:t>Level 2-Create at least one sign with your Mission Statement AND post the sign prominently at your school.</a:t>
            </a:r>
          </a:p>
          <a:p>
            <a:pPr lvl="1"/>
            <a:r>
              <a:rPr lang="en-US" sz="1200" dirty="0">
                <a:latin typeface="Arial Black" panose="020B0A04020102020204" pitchFamily="34" charset="0"/>
              </a:rPr>
              <a:t>Take picture of PTA Board in front of sign.</a:t>
            </a:r>
          </a:p>
          <a:p>
            <a:pPr lvl="2"/>
            <a:r>
              <a:rPr lang="en-US" sz="800" dirty="0">
                <a:latin typeface="Arial Black" panose="020B0A04020102020204" pitchFamily="34" charset="0"/>
              </a:rPr>
              <a:t>Include pictures in your monthly report</a:t>
            </a:r>
          </a:p>
          <a:p>
            <a:pPr lvl="1"/>
            <a:r>
              <a:rPr lang="en-US" sz="1200" dirty="0">
                <a:latin typeface="Arial Black" panose="020B0A04020102020204" pitchFamily="34" charset="0"/>
              </a:rPr>
              <a:t>Level 3-Include Mission Statement on all/every communication with parents, students, teachers, and staff.</a:t>
            </a:r>
          </a:p>
          <a:p>
            <a:pPr lvl="2"/>
            <a:r>
              <a:rPr lang="en-US" sz="800" dirty="0">
                <a:latin typeface="Arial Black" panose="020B0A04020102020204" pitchFamily="34" charset="0"/>
              </a:rPr>
              <a:t>Update unit FB page with your Mission Statement</a:t>
            </a:r>
          </a:p>
          <a:p>
            <a:pPr lvl="2"/>
            <a:r>
              <a:rPr lang="en-US" sz="800" dirty="0">
                <a:latin typeface="Arial Black" panose="020B0A04020102020204" pitchFamily="34" charset="0"/>
              </a:rPr>
              <a:t>Example: any flyers that you create for Red Ribbon Week, figure out how to include your Kindness Mission Statement </a:t>
            </a:r>
          </a:p>
        </p:txBody>
      </p:sp>
      <p:pic>
        <p:nvPicPr>
          <p:cNvPr id="14" name="Picture 13">
            <a:extLst>
              <a:ext uri="{FF2B5EF4-FFF2-40B4-BE49-F238E27FC236}">
                <a16:creationId xmlns:a16="http://schemas.microsoft.com/office/drawing/2014/main" id="{BB77B359-B6E8-4701-B289-9F37368CACF3}"/>
              </a:ext>
            </a:extLst>
          </p:cNvPr>
          <p:cNvPicPr>
            <a:picLocks noChangeAspect="1"/>
          </p:cNvPicPr>
          <p:nvPr/>
        </p:nvPicPr>
        <p:blipFill>
          <a:blip r:embed="rId5"/>
          <a:stretch>
            <a:fillRect/>
          </a:stretch>
        </p:blipFill>
        <p:spPr>
          <a:xfrm>
            <a:off x="43684" y="60783"/>
            <a:ext cx="1774508" cy="1054360"/>
          </a:xfrm>
          <a:prstGeom prst="rect">
            <a:avLst/>
          </a:prstGeom>
        </p:spPr>
      </p:pic>
      <p:pic>
        <p:nvPicPr>
          <p:cNvPr id="5" name="Picture 4">
            <a:extLst>
              <a:ext uri="{FF2B5EF4-FFF2-40B4-BE49-F238E27FC236}">
                <a16:creationId xmlns:a16="http://schemas.microsoft.com/office/drawing/2014/main" id="{243E5570-49B3-4679-95B9-7AED36F2FB74}"/>
              </a:ext>
            </a:extLst>
          </p:cNvPr>
          <p:cNvPicPr>
            <a:picLocks noChangeAspect="1"/>
          </p:cNvPicPr>
          <p:nvPr/>
        </p:nvPicPr>
        <p:blipFill>
          <a:blip r:embed="rId6"/>
          <a:stretch>
            <a:fillRect/>
          </a:stretch>
        </p:blipFill>
        <p:spPr>
          <a:xfrm>
            <a:off x="575277" y="5552097"/>
            <a:ext cx="3505295" cy="940094"/>
          </a:xfrm>
          <a:prstGeom prst="rect">
            <a:avLst/>
          </a:prstGeom>
        </p:spPr>
      </p:pic>
      <p:sp>
        <p:nvSpPr>
          <p:cNvPr id="15" name="TextBox 14">
            <a:extLst>
              <a:ext uri="{FF2B5EF4-FFF2-40B4-BE49-F238E27FC236}">
                <a16:creationId xmlns:a16="http://schemas.microsoft.com/office/drawing/2014/main" id="{F49A2976-D68C-4A8A-A94F-607BB7820C2A}"/>
              </a:ext>
            </a:extLst>
          </p:cNvPr>
          <p:cNvSpPr txBox="1"/>
          <p:nvPr/>
        </p:nvSpPr>
        <p:spPr>
          <a:xfrm>
            <a:off x="7384998" y="62182"/>
            <a:ext cx="4880500" cy="2169825"/>
          </a:xfrm>
          <a:prstGeom prst="rect">
            <a:avLst/>
          </a:prstGeom>
          <a:solidFill>
            <a:schemeClr val="bg1">
              <a:lumMod val="95000"/>
            </a:schemeClr>
          </a:solidFill>
          <a:ln w="57150">
            <a:solidFill>
              <a:srgbClr val="002060"/>
            </a:solidFill>
          </a:ln>
        </p:spPr>
        <p:txBody>
          <a:bodyPr wrap="square" rtlCol="0">
            <a:spAutoFit/>
          </a:bodyPr>
          <a:lstStyle/>
          <a:p>
            <a:r>
              <a:rPr lang="en-US" sz="1400" u="sng" dirty="0">
                <a:latin typeface="Arial Black" panose="020B0A04020102020204" pitchFamily="34" charset="0"/>
              </a:rPr>
              <a:t>Dates to Remember: </a:t>
            </a:r>
          </a:p>
          <a:p>
            <a:r>
              <a:rPr lang="en-US" sz="1100" dirty="0">
                <a:latin typeface="Arial Black" panose="020B0A04020102020204" pitchFamily="34" charset="0"/>
              </a:rPr>
              <a:t>October 16</a:t>
            </a:r>
            <a:r>
              <a:rPr lang="en-US" sz="1100" baseline="30000" dirty="0">
                <a:latin typeface="Arial Black" panose="020B0A04020102020204" pitchFamily="34" charset="0"/>
              </a:rPr>
              <a:t>th:</a:t>
            </a:r>
            <a:r>
              <a:rPr lang="en-US" sz="1100" dirty="0">
                <a:latin typeface="Arial Black" panose="020B0A04020102020204" pitchFamily="34" charset="0"/>
              </a:rPr>
              <a:t>College and Career Fair, Santiago High School</a:t>
            </a:r>
          </a:p>
          <a:p>
            <a:r>
              <a:rPr lang="en-US" sz="1100" dirty="0">
                <a:latin typeface="Arial Black" panose="020B0A04020102020204" pitchFamily="34" charset="0"/>
              </a:rPr>
              <a:t>October 17</a:t>
            </a:r>
            <a:r>
              <a:rPr lang="en-US" sz="1100" baseline="30000" dirty="0">
                <a:latin typeface="Arial Black" panose="020B0A04020102020204" pitchFamily="34" charset="0"/>
              </a:rPr>
              <a:t>th</a:t>
            </a:r>
            <a:r>
              <a:rPr lang="en-US" sz="1100" dirty="0">
                <a:latin typeface="Arial Black" panose="020B0A04020102020204" pitchFamily="34" charset="0"/>
              </a:rPr>
              <a:t>: Great California Shake Out</a:t>
            </a:r>
          </a:p>
          <a:p>
            <a:r>
              <a:rPr lang="en-US" sz="1100" dirty="0">
                <a:latin typeface="Arial Black" panose="020B0A04020102020204" pitchFamily="34" charset="0"/>
              </a:rPr>
              <a:t>October 23</a:t>
            </a:r>
            <a:r>
              <a:rPr lang="en-US" sz="1100" baseline="30000" dirty="0">
                <a:latin typeface="Arial Black" panose="020B0A04020102020204" pitchFamily="34" charset="0"/>
              </a:rPr>
              <a:t>rd</a:t>
            </a:r>
            <a:r>
              <a:rPr lang="en-US" sz="1100" dirty="0">
                <a:latin typeface="Arial Black" panose="020B0A04020102020204" pitchFamily="34" charset="0"/>
              </a:rPr>
              <a:t>-Unity Day</a:t>
            </a:r>
          </a:p>
          <a:p>
            <a:r>
              <a:rPr lang="en-US" sz="1100" dirty="0">
                <a:latin typeface="Arial Black" panose="020B0A04020102020204" pitchFamily="34" charset="0"/>
              </a:rPr>
              <a:t>October 23</a:t>
            </a:r>
            <a:r>
              <a:rPr lang="en-US" sz="1100" baseline="30000" dirty="0">
                <a:latin typeface="Arial Black" panose="020B0A04020102020204" pitchFamily="34" charset="0"/>
              </a:rPr>
              <a:t>rd</a:t>
            </a:r>
            <a:r>
              <a:rPr lang="en-US" sz="1100" dirty="0">
                <a:latin typeface="Arial Black" panose="020B0A04020102020204" pitchFamily="34" charset="0"/>
              </a:rPr>
              <a:t>-31</a:t>
            </a:r>
            <a:r>
              <a:rPr lang="en-US" sz="1100" baseline="30000" dirty="0">
                <a:latin typeface="Arial Black" panose="020B0A04020102020204" pitchFamily="34" charset="0"/>
              </a:rPr>
              <a:t>st</a:t>
            </a:r>
            <a:r>
              <a:rPr lang="en-US" sz="1100" dirty="0">
                <a:latin typeface="Arial Black" panose="020B0A04020102020204" pitchFamily="34" charset="0"/>
              </a:rPr>
              <a:t>: Red Ribbon Week, Theme: Send a Message, Stay Drug Free</a:t>
            </a:r>
          </a:p>
          <a:p>
            <a:r>
              <a:rPr lang="en-US" sz="1100" dirty="0">
                <a:latin typeface="Arial Black" panose="020B0A04020102020204" pitchFamily="34" charset="0"/>
              </a:rPr>
              <a:t>October 27</a:t>
            </a:r>
            <a:r>
              <a:rPr lang="en-US" sz="1100" baseline="30000" dirty="0">
                <a:latin typeface="Arial Black" panose="020B0A04020102020204" pitchFamily="34" charset="0"/>
              </a:rPr>
              <a:t>th</a:t>
            </a:r>
            <a:r>
              <a:rPr lang="en-US" sz="1100" dirty="0">
                <a:latin typeface="Arial Black" panose="020B0A04020102020204" pitchFamily="34" charset="0"/>
              </a:rPr>
              <a:t>: Red Ribbon Family Fun Festival</a:t>
            </a:r>
          </a:p>
          <a:p>
            <a:r>
              <a:rPr lang="en-US" sz="1100" dirty="0">
                <a:latin typeface="Arial Black" panose="020B0A04020102020204" pitchFamily="34" charset="0"/>
              </a:rPr>
              <a:t>November 6</a:t>
            </a:r>
            <a:r>
              <a:rPr lang="en-US" sz="1100" baseline="30000" dirty="0">
                <a:latin typeface="Arial Black" panose="020B0A04020102020204" pitchFamily="34" charset="0"/>
              </a:rPr>
              <a:t>th</a:t>
            </a:r>
            <a:r>
              <a:rPr lang="en-US" sz="1100" dirty="0">
                <a:latin typeface="Arial Black" panose="020B0A04020102020204" pitchFamily="34" charset="0"/>
              </a:rPr>
              <a:t>: Advocacy Think Tank, 8am-10am, Parent Center</a:t>
            </a:r>
          </a:p>
          <a:p>
            <a:r>
              <a:rPr lang="en-US" sz="1100" dirty="0">
                <a:latin typeface="Arial Black" panose="020B0A04020102020204" pitchFamily="34" charset="0"/>
              </a:rPr>
              <a:t>November 12</a:t>
            </a:r>
            <a:r>
              <a:rPr lang="en-US" sz="1100" baseline="30000" dirty="0">
                <a:latin typeface="Arial Black" panose="020B0A04020102020204" pitchFamily="34" charset="0"/>
              </a:rPr>
              <a:t>th</a:t>
            </a:r>
            <a:r>
              <a:rPr lang="en-US" sz="1100" dirty="0">
                <a:latin typeface="Arial Black" panose="020B0A04020102020204" pitchFamily="34" charset="0"/>
              </a:rPr>
              <a:t>: Reflections Entries due at Council Meeting</a:t>
            </a:r>
          </a:p>
          <a:p>
            <a:r>
              <a:rPr lang="en-US" sz="1100" dirty="0">
                <a:latin typeface="Arial Black" panose="020B0A04020102020204" pitchFamily="34" charset="0"/>
              </a:rPr>
              <a:t>November 14</a:t>
            </a:r>
            <a:r>
              <a:rPr lang="en-US" sz="1100" baseline="30000" dirty="0">
                <a:latin typeface="Arial Black" panose="020B0A04020102020204" pitchFamily="34" charset="0"/>
              </a:rPr>
              <a:t>th</a:t>
            </a:r>
            <a:r>
              <a:rPr lang="en-US" sz="1100" dirty="0">
                <a:latin typeface="Arial Black" panose="020B0A04020102020204" pitchFamily="34" charset="0"/>
              </a:rPr>
              <a:t>: National Block it Out Day (Block out negativity and bullying) </a:t>
            </a:r>
          </a:p>
        </p:txBody>
      </p:sp>
      <p:pic>
        <p:nvPicPr>
          <p:cNvPr id="13" name="Picture 2" descr="Image of a flyer titled Unity Day">
            <a:extLst>
              <a:ext uri="{FF2B5EF4-FFF2-40B4-BE49-F238E27FC236}">
                <a16:creationId xmlns:a16="http://schemas.microsoft.com/office/drawing/2014/main" id="{B1A07C1C-E103-4131-8325-B978BFEABE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4578" y="1452973"/>
            <a:ext cx="245589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0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40C73C7-5026-4D1B-810D-CEE4AB34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15"/>
            <a:ext cx="12379684" cy="6948722"/>
          </a:xfrm>
          <a:prstGeom prst="rect">
            <a:avLst/>
          </a:prstGeom>
        </p:spPr>
      </p:pic>
      <p:sp>
        <p:nvSpPr>
          <p:cNvPr id="7" name="Title 3"/>
          <p:cNvSpPr txBox="1">
            <a:spLocks/>
          </p:cNvSpPr>
          <p:nvPr/>
        </p:nvSpPr>
        <p:spPr>
          <a:xfrm>
            <a:off x="1800225" y="40522"/>
            <a:ext cx="5543550" cy="909809"/>
          </a:xfrm>
          <a:prstGeom prst="rect">
            <a:avLst/>
          </a:prstGeom>
          <a:solidFill>
            <a:schemeClr val="accent4">
              <a:lumMod val="20000"/>
              <a:lumOff val="80000"/>
            </a:schemeClr>
          </a:solidFill>
        </p:spPr>
        <p:txBody>
          <a:bodyPr vert="horz" lIns="91440" tIns="45720" rIns="91440" bIns="45720" rtlCol="0" anchor="b">
            <a:noAutofit/>
          </a:bodyPr>
          <a:lstStyle>
            <a:lvl1pPr algn="r" defTabSz="914400" rtl="0" eaLnBrk="1" latinLnBrk="0" hangingPunct="1">
              <a:lnSpc>
                <a:spcPct val="90000"/>
              </a:lnSpc>
              <a:spcBef>
                <a:spcPct val="0"/>
              </a:spcBef>
              <a:buNone/>
              <a:defRPr sz="8000" kern="1200" cap="all" baseline="0">
                <a:solidFill>
                  <a:schemeClr val="accent1">
                    <a:lumMod val="60000"/>
                    <a:lumOff val="40000"/>
                  </a:schemeClr>
                </a:solidFill>
                <a:effectLst/>
                <a:latin typeface="+mj-lt"/>
                <a:ea typeface="+mj-ea"/>
                <a:cs typeface="+mj-cs"/>
              </a:defRPr>
            </a:lvl1pPr>
          </a:lstStyle>
          <a:p>
            <a:pPr algn="l"/>
            <a:r>
              <a:rPr lang="en-US" sz="1800" b="1" dirty="0">
                <a:solidFill>
                  <a:schemeClr val="tx1"/>
                </a:solidFill>
                <a:latin typeface="Arial Black" panose="020B0A04020102020204" pitchFamily="34" charset="0"/>
              </a:rPr>
              <a:t>Corona/Norco Council of PTAs:</a:t>
            </a:r>
          </a:p>
          <a:p>
            <a:pPr algn="l"/>
            <a:r>
              <a:rPr lang="en-US" sz="1800" b="1" dirty="0">
                <a:solidFill>
                  <a:schemeClr val="tx1"/>
                </a:solidFill>
                <a:latin typeface="Arial Black" panose="020B0A04020102020204" pitchFamily="34" charset="0"/>
              </a:rPr>
              <a:t>Operation Advocacy: </a:t>
            </a:r>
          </a:p>
          <a:p>
            <a:pPr algn="l"/>
            <a:r>
              <a:rPr lang="en-US" sz="1800" b="1" dirty="0">
                <a:solidFill>
                  <a:schemeClr val="tx1"/>
                </a:solidFill>
                <a:latin typeface="Arial Black" panose="020B0A04020102020204" pitchFamily="34" charset="0"/>
              </a:rPr>
              <a:t>October 2019  Mission Brief </a:t>
            </a:r>
            <a:r>
              <a:rPr lang="en-US" sz="1000" b="1" dirty="0">
                <a:solidFill>
                  <a:schemeClr val="tx1"/>
                </a:solidFill>
                <a:latin typeface="Arial Black" panose="020B0A04020102020204" pitchFamily="34" charset="0"/>
              </a:rPr>
              <a:t>Page 2 of 6 </a:t>
            </a:r>
          </a:p>
          <a:p>
            <a:pPr algn="l"/>
            <a:r>
              <a:rPr lang="en-US" sz="1000" b="1" dirty="0">
                <a:solidFill>
                  <a:schemeClr val="tx1"/>
                </a:solidFill>
                <a:latin typeface="Arial Black" panose="020B0A04020102020204" pitchFamily="34" charset="0"/>
              </a:rPr>
              <a:t>October 14th , 2019</a:t>
            </a:r>
          </a:p>
        </p:txBody>
      </p:sp>
      <p:sp>
        <p:nvSpPr>
          <p:cNvPr id="3" name="TextBox 2"/>
          <p:cNvSpPr txBox="1"/>
          <p:nvPr/>
        </p:nvSpPr>
        <p:spPr>
          <a:xfrm>
            <a:off x="6467249" y="5933996"/>
            <a:ext cx="184731" cy="369332"/>
          </a:xfrm>
          <a:prstGeom prst="rect">
            <a:avLst/>
          </a:prstGeom>
          <a:noFill/>
        </p:spPr>
        <p:txBody>
          <a:bodyPr wrap="none" rtlCol="0">
            <a:spAutoFit/>
          </a:bodyPr>
          <a:lstStyle/>
          <a:p>
            <a:endParaRPr lang="en-US" dirty="0"/>
          </a:p>
        </p:txBody>
      </p:sp>
      <p:sp>
        <p:nvSpPr>
          <p:cNvPr id="4" name="TextBox 3"/>
          <p:cNvSpPr txBox="1"/>
          <p:nvPr/>
        </p:nvSpPr>
        <p:spPr>
          <a:xfrm>
            <a:off x="7657987" y="4381292"/>
            <a:ext cx="4220609" cy="2369880"/>
          </a:xfrm>
          <a:prstGeom prst="rect">
            <a:avLst/>
          </a:prstGeom>
          <a:solidFill>
            <a:srgbClr val="FFFF00"/>
          </a:solidFill>
          <a:ln w="76200">
            <a:solidFill>
              <a:srgbClr val="C00000"/>
            </a:solidFill>
          </a:ln>
        </p:spPr>
        <p:txBody>
          <a:bodyPr wrap="square" rtlCol="0">
            <a:spAutoFit/>
          </a:bodyPr>
          <a:lstStyle/>
          <a:p>
            <a:r>
              <a:rPr lang="en-US" sz="1600" dirty="0">
                <a:latin typeface="Arial Black" panose="020B0A04020102020204" pitchFamily="34" charset="0"/>
              </a:rPr>
              <a:t>Resources from the DEA-</a:t>
            </a:r>
          </a:p>
          <a:p>
            <a:r>
              <a:rPr lang="en-US" sz="1600" dirty="0">
                <a:latin typeface="Arial Black" panose="020B0A04020102020204" pitchFamily="34" charset="0"/>
              </a:rPr>
              <a:t>Drug Enforcement Agency</a:t>
            </a:r>
          </a:p>
          <a:p>
            <a:r>
              <a:rPr lang="en-US" sz="1200" dirty="0">
                <a:latin typeface="Arial Black" panose="020B0A04020102020204" pitchFamily="34" charset="0"/>
                <a:hlinkClick r:id="rId4"/>
              </a:rPr>
              <a:t>https://www.getsmartaboutdrugs.gov/</a:t>
            </a:r>
            <a:endParaRPr lang="en-US" sz="1200" dirty="0">
              <a:latin typeface="Arial Black" panose="020B0A04020102020204" pitchFamily="34" charset="0"/>
            </a:endParaRPr>
          </a:p>
          <a:p>
            <a:endParaRPr lang="en-US" sz="1200" dirty="0">
              <a:latin typeface="Arial Black" panose="020B0A04020102020204" pitchFamily="34" charset="0"/>
            </a:endParaRPr>
          </a:p>
          <a:p>
            <a:endParaRPr lang="en-US" sz="1200" dirty="0">
              <a:latin typeface="Arial Black" panose="020B0A04020102020204" pitchFamily="34" charset="0"/>
            </a:endParaRPr>
          </a:p>
          <a:p>
            <a:endParaRPr lang="en-US" sz="1200" dirty="0">
              <a:latin typeface="Arial Black" panose="020B0A04020102020204" pitchFamily="34" charset="0"/>
            </a:endParaRPr>
          </a:p>
          <a:p>
            <a:r>
              <a:rPr lang="en-US" sz="1600" dirty="0">
                <a:latin typeface="Arial Black" panose="020B0A04020102020204" pitchFamily="34" charset="0"/>
              </a:rPr>
              <a:t>And the American Heart Association</a:t>
            </a:r>
          </a:p>
          <a:p>
            <a:r>
              <a:rPr lang="en-US" sz="1200" dirty="0">
                <a:latin typeface="Arial Black" panose="020B0A04020102020204" pitchFamily="34" charset="0"/>
                <a:hlinkClick r:id="rId4"/>
              </a:rPr>
              <a:t>https://www.heart.org/en/healthy-living/healthy-lifestyle/quit-smoking-tobacco/how-to-keep-kids-and-teens-from-smoking-and-vaping</a:t>
            </a:r>
            <a:endParaRPr lang="en-US" sz="1200" dirty="0">
              <a:latin typeface="Arial Black" panose="020B0A04020102020204" pitchFamily="34" charset="0"/>
            </a:endParaRPr>
          </a:p>
        </p:txBody>
      </p:sp>
      <p:sp>
        <p:nvSpPr>
          <p:cNvPr id="16" name="Rectangle 15">
            <a:extLst>
              <a:ext uri="{FF2B5EF4-FFF2-40B4-BE49-F238E27FC236}">
                <a16:creationId xmlns:a16="http://schemas.microsoft.com/office/drawing/2014/main" id="{16FBAD11-E928-4E1A-9E53-708FE26EC8AA}"/>
              </a:ext>
            </a:extLst>
          </p:cNvPr>
          <p:cNvSpPr/>
          <p:nvPr/>
        </p:nvSpPr>
        <p:spPr>
          <a:xfrm>
            <a:off x="164042" y="1022606"/>
            <a:ext cx="4834860" cy="5786199"/>
          </a:xfrm>
          <a:prstGeom prst="rect">
            <a:avLst/>
          </a:prstGeom>
          <a:solidFill>
            <a:schemeClr val="accent4">
              <a:lumMod val="60000"/>
              <a:lumOff val="40000"/>
            </a:schemeClr>
          </a:solidFill>
          <a:ln w="47625">
            <a:solidFill>
              <a:srgbClr val="C0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latin typeface="Arial Black" panose="020B0A04020102020204" pitchFamily="34" charset="0"/>
                <a:cs typeface="Aparajita" panose="020B0502040204020203" pitchFamily="18" charset="0"/>
              </a:rPr>
              <a:t>Red Ribbon Campaign Family and School Planning Guide</a:t>
            </a:r>
          </a:p>
          <a:p>
            <a:r>
              <a:rPr lang="en-US" sz="1200" dirty="0">
                <a:hlinkClick r:id="rId4"/>
              </a:rPr>
              <a:t>http://redribbon.org/downloads/RR_Guide_2019.pdf</a:t>
            </a:r>
            <a:endParaRPr lang="en-US" sz="1200" dirty="0">
              <a:latin typeface="Arial Black" panose="020B0A04020102020204" pitchFamily="34" charset="0"/>
              <a:cs typeface="Aparajita" panose="020B0502040204020203" pitchFamily="18" charset="0"/>
            </a:endParaRPr>
          </a:p>
          <a:p>
            <a:r>
              <a:rPr lang="en-US" sz="1400" dirty="0"/>
              <a:t>The Red Ribbon Campaign® is the oldest and largest drug prevention program in the nation, reaching millions of young people during Red Ribbon Week® , October 23rd - October 31st each year.</a:t>
            </a:r>
          </a:p>
          <a:p>
            <a:r>
              <a:rPr lang="en-US" sz="1400" b="1" dirty="0"/>
              <a:t>What Is Red Ribbon Week? </a:t>
            </a:r>
            <a:r>
              <a:rPr lang="en-US" sz="1400" dirty="0"/>
              <a:t>It is an ideal way for people and communities to unite and take a visible stand against drugs. Show your personal commitment to a drug-free lifestyle through the symbol of the Red Ribbon, October 23 - 31st. </a:t>
            </a:r>
          </a:p>
          <a:p>
            <a:r>
              <a:rPr lang="en-US" sz="1400" b="1" dirty="0"/>
              <a:t>Why?</a:t>
            </a:r>
            <a:r>
              <a:rPr lang="en-US" sz="1400" dirty="0"/>
              <a:t> The Red Ribbon Campaign® was started when drug traffickers in Mexico City murdered DEA agent Kiki Camarena in 1985. This began the continuing tradition of displaying Red Ribbons as a symbol of intolerance towards the use of drugs. The mission of the Red Ribbon Campaign® is to present a unified and visible commitment towards the creation of a DRUG - FREE AMERICA</a:t>
            </a:r>
            <a:r>
              <a:rPr lang="en-US" sz="1200" dirty="0"/>
              <a:t>.</a:t>
            </a:r>
          </a:p>
          <a:p>
            <a:r>
              <a:rPr lang="en-US" sz="1600" dirty="0">
                <a:latin typeface="Arial Black" panose="020B0A04020102020204" pitchFamily="34" charset="0"/>
                <a:cs typeface="Aparajita" panose="020B0502040204020203" pitchFamily="18" charset="0"/>
              </a:rPr>
              <a:t>Recommendation: </a:t>
            </a:r>
          </a:p>
          <a:p>
            <a:r>
              <a:rPr lang="en-US" sz="1600" dirty="0">
                <a:latin typeface="Arial Black" panose="020B0A04020102020204" pitchFamily="34" charset="0"/>
                <a:cs typeface="Aparajita" panose="020B0502040204020203" pitchFamily="18" charset="0"/>
              </a:rPr>
              <a:t>If you are having a family event in October, create a pledge and have your students and family members sign it! </a:t>
            </a:r>
          </a:p>
          <a:p>
            <a:r>
              <a:rPr lang="en-US" sz="1200" dirty="0">
                <a:hlinkClick r:id="rId4"/>
              </a:rPr>
              <a:t>http://redribbon.org/downloads/RR_Youth_Pledge.pdf</a:t>
            </a:r>
            <a:endParaRPr lang="en-US" sz="1200" dirty="0"/>
          </a:p>
          <a:p>
            <a:r>
              <a:rPr lang="en-US" sz="1200" dirty="0">
                <a:hlinkClick r:id="rId4"/>
              </a:rPr>
              <a:t>http://redribbon.org/downloads/RR_Adult_Pledge.pdf</a:t>
            </a:r>
            <a:endParaRPr lang="en-US" sz="1200" dirty="0"/>
          </a:p>
          <a:p>
            <a:r>
              <a:rPr lang="en-US" sz="1200" dirty="0">
                <a:latin typeface="Arial Black" panose="020B0A04020102020204" pitchFamily="34" charset="0"/>
                <a:cs typeface="Aparajita" panose="020B0502040204020203" pitchFamily="18" charset="0"/>
              </a:rPr>
              <a:t>(Spanish available as well </a:t>
            </a:r>
            <a:r>
              <a:rPr lang="en-US" sz="1200" dirty="0">
                <a:hlinkClick r:id="rId4"/>
              </a:rPr>
              <a:t>http://redribbon.org/downloads/Downloadswithlinks/</a:t>
            </a:r>
            <a:r>
              <a:rPr lang="en-US" sz="1200" dirty="0"/>
              <a:t>)</a:t>
            </a:r>
            <a:endParaRPr lang="en-US" sz="1200" dirty="0">
              <a:latin typeface="Arial Black" panose="020B0A04020102020204" pitchFamily="34" charset="0"/>
              <a:cs typeface="Aparajita" panose="020B0502040204020203" pitchFamily="18" charset="0"/>
            </a:endParaRPr>
          </a:p>
        </p:txBody>
      </p:sp>
      <p:pic>
        <p:nvPicPr>
          <p:cNvPr id="13" name="Picture 12">
            <a:extLst>
              <a:ext uri="{FF2B5EF4-FFF2-40B4-BE49-F238E27FC236}">
                <a16:creationId xmlns:a16="http://schemas.microsoft.com/office/drawing/2014/main" id="{595683E6-F656-4511-8195-8197D5E180C2}"/>
              </a:ext>
            </a:extLst>
          </p:cNvPr>
          <p:cNvPicPr>
            <a:picLocks noChangeAspect="1"/>
          </p:cNvPicPr>
          <p:nvPr/>
        </p:nvPicPr>
        <p:blipFill>
          <a:blip r:embed="rId5"/>
          <a:stretch>
            <a:fillRect/>
          </a:stretch>
        </p:blipFill>
        <p:spPr>
          <a:xfrm>
            <a:off x="-36087" y="-31754"/>
            <a:ext cx="1774508" cy="1054360"/>
          </a:xfrm>
          <a:prstGeom prst="rect">
            <a:avLst/>
          </a:prstGeom>
        </p:spPr>
      </p:pic>
      <p:sp>
        <p:nvSpPr>
          <p:cNvPr id="5" name="Rectangle 4">
            <a:extLst>
              <a:ext uri="{FF2B5EF4-FFF2-40B4-BE49-F238E27FC236}">
                <a16:creationId xmlns:a16="http://schemas.microsoft.com/office/drawing/2014/main" id="{577104A7-D28B-4C5A-B27F-D6EA7E5FD711}"/>
              </a:ext>
            </a:extLst>
          </p:cNvPr>
          <p:cNvSpPr/>
          <p:nvPr/>
        </p:nvSpPr>
        <p:spPr>
          <a:xfrm>
            <a:off x="7657987" y="56269"/>
            <a:ext cx="4421593" cy="4216539"/>
          </a:xfrm>
          <a:prstGeom prst="rect">
            <a:avLst/>
          </a:prstGeom>
          <a:solidFill>
            <a:schemeClr val="bg2"/>
          </a:solidFill>
          <a:ln w="38100">
            <a:solidFill>
              <a:srgbClr val="C00000"/>
            </a:solidFill>
          </a:ln>
        </p:spPr>
        <p:txBody>
          <a:bodyPr wrap="square">
            <a:spAutoFit/>
          </a:bodyPr>
          <a:lstStyle/>
          <a:p>
            <a:r>
              <a:rPr lang="en-US" b="1" dirty="0"/>
              <a:t>From the planning guide</a:t>
            </a:r>
          </a:p>
          <a:p>
            <a:r>
              <a:rPr lang="en-US" b="1" dirty="0"/>
              <a:t>IT TAKES A COMMUNITY TO TEACH PREVENTION </a:t>
            </a:r>
          </a:p>
          <a:p>
            <a:r>
              <a:rPr lang="en-US" b="1" dirty="0"/>
              <a:t>How will you celebrate Red Ribbon Week®? </a:t>
            </a:r>
          </a:p>
          <a:p>
            <a:r>
              <a:rPr lang="en-US" sz="1400" dirty="0"/>
              <a:t>Schools</a:t>
            </a:r>
          </a:p>
          <a:p>
            <a:r>
              <a:rPr lang="en-US" sz="1400" dirty="0"/>
              <a:t>• Incorporate drug prevention curriculum throughout your week. </a:t>
            </a:r>
          </a:p>
          <a:p>
            <a:r>
              <a:rPr lang="en-US" sz="1400" dirty="0"/>
              <a:t>For ideas check out redribbon.org/curriculum </a:t>
            </a:r>
          </a:p>
          <a:p>
            <a:r>
              <a:rPr lang="en-US" sz="1400" dirty="0"/>
              <a:t>• Plan essay and poster contests about drug prevention </a:t>
            </a:r>
          </a:p>
          <a:p>
            <a:r>
              <a:rPr lang="en-US" sz="1400" dirty="0"/>
              <a:t>• Create theme days and coordinate fun and impactful prevention activities </a:t>
            </a:r>
          </a:p>
          <a:p>
            <a:r>
              <a:rPr lang="en-US" sz="1400" dirty="0"/>
              <a:t>• Decorate the interior and exterior of your school </a:t>
            </a:r>
          </a:p>
          <a:p>
            <a:r>
              <a:rPr lang="en-US" sz="1400" dirty="0"/>
              <a:t>• Decorate your homeroom door </a:t>
            </a:r>
          </a:p>
          <a:p>
            <a:r>
              <a:rPr lang="en-US" sz="1400" dirty="0"/>
              <a:t>• Invite parents and families to a special health fair or education program </a:t>
            </a:r>
          </a:p>
          <a:p>
            <a:r>
              <a:rPr lang="en-US" sz="1400" dirty="0"/>
              <a:t>• Organize a Red Ribbon Rally </a:t>
            </a:r>
          </a:p>
          <a:p>
            <a:r>
              <a:rPr lang="en-US" sz="1400" dirty="0"/>
              <a:t>• Organize a Miles of Quarters Campaign </a:t>
            </a:r>
          </a:p>
          <a:p>
            <a:r>
              <a:rPr lang="en-US" sz="1400" dirty="0"/>
              <a:t>• Screen Natural High videos </a:t>
            </a:r>
            <a:r>
              <a:rPr lang="en-US" sz="1400" dirty="0">
                <a:hlinkClick r:id="rId4"/>
              </a:rPr>
              <a:t>www.naturalhigh.org</a:t>
            </a:r>
            <a:r>
              <a:rPr lang="en-US" sz="1400" dirty="0"/>
              <a:t> </a:t>
            </a:r>
          </a:p>
        </p:txBody>
      </p:sp>
      <p:pic>
        <p:nvPicPr>
          <p:cNvPr id="1026" name="Picture 2">
            <a:extLst>
              <a:ext uri="{FF2B5EF4-FFF2-40B4-BE49-F238E27FC236}">
                <a16:creationId xmlns:a16="http://schemas.microsoft.com/office/drawing/2014/main" id="{2BA33DD6-7ED2-46AC-B5F5-9FE3833AA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6780" y="874346"/>
            <a:ext cx="17145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959516-1FD4-4008-9E5E-EF8BB053B7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2285" y="3392582"/>
            <a:ext cx="2010403" cy="1721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CED068E-FE53-4941-B9A1-122042569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4989" y="5273620"/>
            <a:ext cx="1836269" cy="11752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2E0239B-3AFC-4C21-8F54-B55631982B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5372" y="4482638"/>
            <a:ext cx="1074208" cy="97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8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40C73C7-5026-4D1B-810D-CEE4AB34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3072" cy="6858000"/>
          </a:xfrm>
          <a:prstGeom prst="rect">
            <a:avLst/>
          </a:prstGeom>
        </p:spPr>
      </p:pic>
      <p:sp>
        <p:nvSpPr>
          <p:cNvPr id="7" name="Title 3"/>
          <p:cNvSpPr txBox="1">
            <a:spLocks/>
          </p:cNvSpPr>
          <p:nvPr/>
        </p:nvSpPr>
        <p:spPr>
          <a:xfrm>
            <a:off x="1420427" y="37754"/>
            <a:ext cx="5782678" cy="909809"/>
          </a:xfrm>
          <a:prstGeom prst="rect">
            <a:avLst/>
          </a:prstGeom>
          <a:solidFill>
            <a:schemeClr val="accent4">
              <a:lumMod val="20000"/>
              <a:lumOff val="80000"/>
            </a:schemeClr>
          </a:solidFill>
        </p:spPr>
        <p:txBody>
          <a:bodyPr vert="horz" lIns="91440" tIns="45720" rIns="91440" bIns="45720" rtlCol="0" anchor="b">
            <a:noAutofit/>
          </a:bodyPr>
          <a:lstStyle>
            <a:lvl1pPr algn="r" defTabSz="914400" rtl="0" eaLnBrk="1" latinLnBrk="0" hangingPunct="1">
              <a:lnSpc>
                <a:spcPct val="90000"/>
              </a:lnSpc>
              <a:spcBef>
                <a:spcPct val="0"/>
              </a:spcBef>
              <a:buNone/>
              <a:defRPr sz="8000" kern="1200" cap="all" baseline="0">
                <a:solidFill>
                  <a:schemeClr val="accent1">
                    <a:lumMod val="60000"/>
                    <a:lumOff val="40000"/>
                  </a:schemeClr>
                </a:solidFill>
                <a:effectLst/>
                <a:latin typeface="+mj-lt"/>
                <a:ea typeface="+mj-ea"/>
                <a:cs typeface="+mj-cs"/>
              </a:defRPr>
            </a:lvl1pPr>
          </a:lstStyle>
          <a:p>
            <a:pPr algn="l"/>
            <a:r>
              <a:rPr lang="en-US" sz="1800" b="1" dirty="0">
                <a:solidFill>
                  <a:schemeClr val="tx1"/>
                </a:solidFill>
                <a:latin typeface="Arial Black" panose="020B0A04020102020204" pitchFamily="34" charset="0"/>
              </a:rPr>
              <a:t>Corona/Norco Council of PTAs:</a:t>
            </a:r>
          </a:p>
          <a:p>
            <a:pPr algn="l"/>
            <a:r>
              <a:rPr lang="en-US" sz="1800" b="1" dirty="0">
                <a:solidFill>
                  <a:schemeClr val="tx1"/>
                </a:solidFill>
                <a:latin typeface="Arial Black" panose="020B0A04020102020204" pitchFamily="34" charset="0"/>
              </a:rPr>
              <a:t>Operation Advocacy: </a:t>
            </a:r>
          </a:p>
          <a:p>
            <a:pPr algn="l"/>
            <a:r>
              <a:rPr lang="en-US" sz="1800" b="1" dirty="0">
                <a:solidFill>
                  <a:schemeClr val="tx1"/>
                </a:solidFill>
                <a:latin typeface="Arial Black" panose="020B0A04020102020204" pitchFamily="34" charset="0"/>
              </a:rPr>
              <a:t>October 2019  Mission Brief </a:t>
            </a:r>
            <a:r>
              <a:rPr lang="en-US" sz="1000" b="1" dirty="0">
                <a:solidFill>
                  <a:schemeClr val="tx1"/>
                </a:solidFill>
                <a:latin typeface="Arial Black" panose="020B0A04020102020204" pitchFamily="34" charset="0"/>
              </a:rPr>
              <a:t>page 3 of 6 </a:t>
            </a:r>
          </a:p>
          <a:p>
            <a:pPr algn="l"/>
            <a:r>
              <a:rPr lang="en-US" sz="1000" b="1" dirty="0">
                <a:solidFill>
                  <a:schemeClr val="tx1"/>
                </a:solidFill>
                <a:latin typeface="Arial Black" panose="020B0A04020102020204" pitchFamily="34" charset="0"/>
              </a:rPr>
              <a:t>October 14th, 2019</a:t>
            </a:r>
          </a:p>
        </p:txBody>
      </p:sp>
      <p:sp>
        <p:nvSpPr>
          <p:cNvPr id="3" name="TextBox 2"/>
          <p:cNvSpPr txBox="1"/>
          <p:nvPr/>
        </p:nvSpPr>
        <p:spPr>
          <a:xfrm>
            <a:off x="6467249" y="5933996"/>
            <a:ext cx="184731" cy="369332"/>
          </a:xfrm>
          <a:prstGeom prst="rect">
            <a:avLst/>
          </a:prstGeom>
          <a:noFill/>
        </p:spPr>
        <p:txBody>
          <a:bodyPr wrap="none" rtlCol="0">
            <a:spAutoFit/>
          </a:bodyPr>
          <a:lstStyle/>
          <a:p>
            <a:endParaRPr lang="en-US" dirty="0"/>
          </a:p>
        </p:txBody>
      </p:sp>
      <p:sp>
        <p:nvSpPr>
          <p:cNvPr id="23" name="Content Placeholder 22">
            <a:extLst>
              <a:ext uri="{FF2B5EF4-FFF2-40B4-BE49-F238E27FC236}">
                <a16:creationId xmlns:a16="http://schemas.microsoft.com/office/drawing/2014/main" id="{5578DD30-153D-474F-A748-CA68E363945B}"/>
              </a:ext>
            </a:extLst>
          </p:cNvPr>
          <p:cNvSpPr>
            <a:spLocks noGrp="1"/>
          </p:cNvSpPr>
          <p:nvPr>
            <p:ph idx="1"/>
          </p:nvPr>
        </p:nvSpPr>
        <p:spPr>
          <a:xfrm>
            <a:off x="444979" y="1076325"/>
            <a:ext cx="7660796" cy="5545192"/>
          </a:xfrm>
          <a:solidFill>
            <a:schemeClr val="accent4">
              <a:lumMod val="20000"/>
              <a:lumOff val="80000"/>
            </a:schemeClr>
          </a:solidFill>
        </p:spPr>
        <p:txBody>
          <a:bodyPr>
            <a:normAutofit fontScale="92500" lnSpcReduction="10000"/>
          </a:bodyPr>
          <a:lstStyle/>
          <a:p>
            <a:r>
              <a:rPr lang="en-US" sz="2400" dirty="0">
                <a:latin typeface="Arial Black" panose="020B0A04020102020204" pitchFamily="34" charset="0"/>
              </a:rPr>
              <a:t>Supporting a Kindness Campaign/Bullying Prevention</a:t>
            </a:r>
          </a:p>
          <a:p>
            <a:r>
              <a:rPr lang="en-US" sz="1600" dirty="0">
                <a:latin typeface="Arial Black" panose="020B0A04020102020204" pitchFamily="34" charset="0"/>
              </a:rPr>
              <a:t>Share these songs/videos with your own boards, associations, families, and teachers-and ask them to share it with their students. (as appropriate)</a:t>
            </a:r>
          </a:p>
          <a:p>
            <a:pPr lvl="1"/>
            <a:r>
              <a:rPr lang="en-US" sz="1200" dirty="0">
                <a:latin typeface="Arial Black" panose="020B0A04020102020204" pitchFamily="34" charset="0"/>
              </a:rPr>
              <a:t>K-3</a:t>
            </a:r>
            <a:r>
              <a:rPr lang="en-US" sz="1200" baseline="30000" dirty="0">
                <a:latin typeface="Arial Black" panose="020B0A04020102020204" pitchFamily="34" charset="0"/>
              </a:rPr>
              <a:t>rd</a:t>
            </a:r>
            <a:r>
              <a:rPr lang="en-US" sz="1200" dirty="0">
                <a:latin typeface="Arial Black" panose="020B0A04020102020204" pitchFamily="34" charset="0"/>
              </a:rPr>
              <a:t>: Universal Kids: Kindness is a Muscle (song)</a:t>
            </a:r>
          </a:p>
          <a:p>
            <a:pPr lvl="1"/>
            <a:r>
              <a:rPr lang="en-US" sz="1200" dirty="0">
                <a:latin typeface="Arial Black" panose="020B0A04020102020204" pitchFamily="34" charset="0"/>
                <a:hlinkClick r:id="rId4"/>
              </a:rPr>
              <a:t>https://youtu.be/tP4gLX8FBDA</a:t>
            </a:r>
            <a:endParaRPr lang="en-US" sz="1200" dirty="0">
              <a:latin typeface="Arial Black" panose="020B0A04020102020204" pitchFamily="34" charset="0"/>
            </a:endParaRPr>
          </a:p>
          <a:p>
            <a:pPr lvl="1"/>
            <a:r>
              <a:rPr lang="en-US" sz="1200" dirty="0">
                <a:latin typeface="Arial Black" panose="020B0A04020102020204" pitchFamily="34" charset="0"/>
              </a:rPr>
              <a:t>3</a:t>
            </a:r>
            <a:r>
              <a:rPr lang="en-US" sz="1200" baseline="30000" dirty="0">
                <a:latin typeface="Arial Black" panose="020B0A04020102020204" pitchFamily="34" charset="0"/>
              </a:rPr>
              <a:t>rd</a:t>
            </a:r>
            <a:r>
              <a:rPr lang="en-US" sz="1200" dirty="0">
                <a:latin typeface="Arial Black" panose="020B0A04020102020204" pitchFamily="34" charset="0"/>
              </a:rPr>
              <a:t>-8</a:t>
            </a:r>
            <a:r>
              <a:rPr lang="en-US" sz="1200" baseline="30000" dirty="0">
                <a:latin typeface="Arial Black" panose="020B0A04020102020204" pitchFamily="34" charset="0"/>
              </a:rPr>
              <a:t>th</a:t>
            </a:r>
            <a:r>
              <a:rPr lang="en-US" sz="1200" dirty="0">
                <a:latin typeface="Arial Black" panose="020B0A04020102020204" pitchFamily="34" charset="0"/>
              </a:rPr>
              <a:t>: Random House Kids: R.J. Palacio, author of Wonder (video)</a:t>
            </a:r>
          </a:p>
          <a:p>
            <a:pPr lvl="1"/>
            <a:r>
              <a:rPr lang="en-US" sz="1200" dirty="0">
                <a:latin typeface="Arial Black" panose="020B0A04020102020204" pitchFamily="34" charset="0"/>
                <a:hlinkClick r:id="rId4"/>
              </a:rPr>
              <a:t>https://youtu.be/olmM_9r-6l8</a:t>
            </a:r>
            <a:endParaRPr lang="en-US" sz="1200" dirty="0">
              <a:latin typeface="Arial Black" panose="020B0A04020102020204" pitchFamily="34" charset="0"/>
            </a:endParaRPr>
          </a:p>
          <a:p>
            <a:pPr lvl="1"/>
            <a:r>
              <a:rPr lang="en-US" sz="1200" dirty="0">
                <a:latin typeface="Arial Black" panose="020B0A04020102020204" pitchFamily="34" charset="0"/>
              </a:rPr>
              <a:t>All grades</a:t>
            </a:r>
          </a:p>
          <a:p>
            <a:pPr lvl="1"/>
            <a:r>
              <a:rPr lang="en-US" sz="1200" dirty="0">
                <a:latin typeface="Arial Black" panose="020B0A04020102020204" pitchFamily="34" charset="0"/>
              </a:rPr>
              <a:t>Life Vest Inside: Kindness Boomerang (song &amp; video)</a:t>
            </a:r>
          </a:p>
          <a:p>
            <a:pPr lvl="1"/>
            <a:r>
              <a:rPr lang="en-US" sz="1200" dirty="0">
                <a:latin typeface="Arial Black" panose="020B0A04020102020204" pitchFamily="34" charset="0"/>
              </a:rPr>
              <a:t>Count the acts of kindness!</a:t>
            </a:r>
          </a:p>
          <a:p>
            <a:pPr lvl="1"/>
            <a:r>
              <a:rPr lang="en-US" sz="1200" dirty="0">
                <a:latin typeface="Arial Black" panose="020B0A04020102020204" pitchFamily="34" charset="0"/>
                <a:hlinkClick r:id="rId4"/>
              </a:rPr>
              <a:t>https://youtu.be/nwAYpLVyeFU</a:t>
            </a:r>
            <a:endParaRPr lang="en-US" sz="1200" dirty="0">
              <a:latin typeface="Arial Black" panose="020B0A04020102020204" pitchFamily="34" charset="0"/>
            </a:endParaRPr>
          </a:p>
          <a:p>
            <a:pPr lvl="1"/>
            <a:r>
              <a:rPr lang="en-US" sz="1200" dirty="0">
                <a:latin typeface="Arial Black" panose="020B0A04020102020204" pitchFamily="34" charset="0"/>
              </a:rPr>
              <a:t>6</a:t>
            </a:r>
            <a:r>
              <a:rPr lang="en-US" sz="1200" baseline="30000" dirty="0">
                <a:latin typeface="Arial Black" panose="020B0A04020102020204" pitchFamily="34" charset="0"/>
              </a:rPr>
              <a:t>th</a:t>
            </a:r>
            <a:r>
              <a:rPr lang="en-US" sz="1200" dirty="0">
                <a:latin typeface="Arial Black" panose="020B0A04020102020204" pitchFamily="34" charset="0"/>
              </a:rPr>
              <a:t>-9th</a:t>
            </a:r>
          </a:p>
          <a:p>
            <a:pPr lvl="1"/>
            <a:r>
              <a:rPr lang="en-US" sz="1200" dirty="0">
                <a:latin typeface="Arial Black" panose="020B0A04020102020204" pitchFamily="34" charset="0"/>
              </a:rPr>
              <a:t>Life Vest Inside: Dance for Kindness (song &amp; video)</a:t>
            </a:r>
          </a:p>
          <a:p>
            <a:pPr lvl="1"/>
            <a:r>
              <a:rPr lang="en-US" sz="1200" dirty="0">
                <a:latin typeface="Arial Black" panose="020B0A04020102020204" pitchFamily="34" charset="0"/>
                <a:hlinkClick r:id="rId4"/>
              </a:rPr>
              <a:t>https://youtu.be/s12-0E_O_V4</a:t>
            </a:r>
            <a:endParaRPr lang="en-US" sz="1200" dirty="0">
              <a:latin typeface="Arial Black" panose="020B0A04020102020204" pitchFamily="34" charset="0"/>
            </a:endParaRPr>
          </a:p>
          <a:p>
            <a:pPr lvl="1"/>
            <a:r>
              <a:rPr lang="en-US" sz="1200" dirty="0">
                <a:latin typeface="Arial Black" panose="020B0A04020102020204" pitchFamily="34" charset="0"/>
              </a:rPr>
              <a:t>Burger King: Bullying Jr.</a:t>
            </a:r>
          </a:p>
          <a:p>
            <a:pPr lvl="1"/>
            <a:r>
              <a:rPr lang="en-US" sz="1200" dirty="0">
                <a:latin typeface="Arial Black" panose="020B0A04020102020204" pitchFamily="34" charset="0"/>
                <a:hlinkClick r:id="rId4"/>
              </a:rPr>
              <a:t>https://youtu.be/mnKPEsbTo9s</a:t>
            </a:r>
            <a:endParaRPr lang="en-US" sz="1200" dirty="0">
              <a:latin typeface="Arial Black" panose="020B0A04020102020204" pitchFamily="34" charset="0"/>
            </a:endParaRPr>
          </a:p>
          <a:p>
            <a:r>
              <a:rPr lang="en-US" sz="1900" dirty="0">
                <a:latin typeface="Arial Black" panose="020B0A04020102020204" pitchFamily="34" charset="0"/>
              </a:rPr>
              <a:t>Books about Kindness-                                              Are </a:t>
            </a:r>
            <a:r>
              <a:rPr lang="en-US" sz="1900" dirty="0" err="1">
                <a:latin typeface="Arial Black" panose="020B0A04020102020204" pitchFamily="34" charset="0"/>
              </a:rPr>
              <a:t>Are</a:t>
            </a:r>
            <a:r>
              <a:rPr lang="en-US" sz="1900" dirty="0">
                <a:latin typeface="Arial Black" panose="020B0A04020102020204" pitchFamily="34" charset="0"/>
              </a:rPr>
              <a:t> these in the library at your school?</a:t>
            </a:r>
          </a:p>
          <a:p>
            <a:pPr lvl="1"/>
            <a:r>
              <a:rPr lang="en-US" sz="1500" u="sng" dirty="0">
                <a:latin typeface="Arial Black" panose="020B0A04020102020204" pitchFamily="34" charset="0"/>
              </a:rPr>
              <a:t>We are all Wonders</a:t>
            </a:r>
            <a:r>
              <a:rPr lang="en-US" sz="1500" dirty="0">
                <a:latin typeface="Arial Black" panose="020B0A04020102020204" pitchFamily="34" charset="0"/>
              </a:rPr>
              <a:t> by R. J. Palacio</a:t>
            </a:r>
          </a:p>
          <a:p>
            <a:pPr lvl="1"/>
            <a:r>
              <a:rPr lang="en-US" sz="1500" u="sng" dirty="0">
                <a:latin typeface="Arial Black" panose="020B0A04020102020204" pitchFamily="34" charset="0"/>
              </a:rPr>
              <a:t>365 Days of Wonder </a:t>
            </a:r>
            <a:r>
              <a:rPr lang="en-US" sz="1500" dirty="0">
                <a:latin typeface="Arial Black" panose="020B0A04020102020204" pitchFamily="34" charset="0"/>
              </a:rPr>
              <a:t>by R. J. Palacio</a:t>
            </a:r>
          </a:p>
          <a:p>
            <a:pPr lvl="1"/>
            <a:r>
              <a:rPr lang="en-US" sz="1500" u="sng" dirty="0">
                <a:latin typeface="Arial Black" panose="020B0A04020102020204" pitchFamily="34" charset="0"/>
              </a:rPr>
              <a:t>The Jelly Donut Difference </a:t>
            </a:r>
            <a:r>
              <a:rPr lang="en-US" sz="1500" dirty="0">
                <a:latin typeface="Arial Black" panose="020B0A04020102020204" pitchFamily="34" charset="0"/>
              </a:rPr>
              <a:t>by Maria </a:t>
            </a:r>
            <a:r>
              <a:rPr lang="en-US" sz="1500" dirty="0" err="1">
                <a:latin typeface="Arial Black" panose="020B0A04020102020204" pitchFamily="34" charset="0"/>
              </a:rPr>
              <a:t>Dismondy</a:t>
            </a:r>
            <a:endParaRPr lang="en-US" sz="1500" dirty="0">
              <a:latin typeface="Arial Black" panose="020B0A04020102020204" pitchFamily="34" charset="0"/>
            </a:endParaRPr>
          </a:p>
          <a:p>
            <a:pPr lvl="1"/>
            <a:r>
              <a:rPr lang="en-US" sz="1500" u="sng" dirty="0">
                <a:latin typeface="Arial Black" panose="020B0A04020102020204" pitchFamily="34" charset="0"/>
              </a:rPr>
              <a:t>Kindness Counts </a:t>
            </a:r>
            <a:r>
              <a:rPr lang="en-US" sz="1500" dirty="0">
                <a:latin typeface="Arial Black" panose="020B0A04020102020204" pitchFamily="34" charset="0"/>
              </a:rPr>
              <a:t>by Bryan Smith</a:t>
            </a:r>
          </a:p>
          <a:p>
            <a:pPr lvl="1"/>
            <a:endParaRPr lang="en-US" sz="1500" dirty="0">
              <a:latin typeface="Arial Black" panose="020B0A04020102020204" pitchFamily="34" charset="0"/>
            </a:endParaRPr>
          </a:p>
          <a:p>
            <a:pPr lvl="1"/>
            <a:endParaRPr lang="en-US" sz="1500" dirty="0">
              <a:latin typeface="Arial Black" panose="020B0A04020102020204" pitchFamily="34" charset="0"/>
            </a:endParaRPr>
          </a:p>
          <a:p>
            <a:pPr lvl="1"/>
            <a:endParaRPr lang="en-US" dirty="0"/>
          </a:p>
        </p:txBody>
      </p:sp>
      <p:sp>
        <p:nvSpPr>
          <p:cNvPr id="2" name="AutoShape 4" descr="data:image/webp;base64,UklGRnwYAABXRUJQVlA4IHAYAAAwfACdASrcAA8BPw1uqkunI6ImKvL9YOghiek/Zy/e4PipZHjjecx5g/TT7XUzZG20e33gEP46NXm9fcefn2o9gDvuPGV9S9gL+bf33/0erlou+uPYT8uD2W/ur7IqIKz1JbyHAu4aXIwqxiLjNHhvGoqaHLuof6HMCaIqsrw+LoftBGiasxJh6zEiMBhcuSP0lB5HM0kBwyVls0AX5K8FTm9V0wPjk+DfYymPpn57W4HI+hjyqMKE4bNW6en0aeb9lAYmdLBWAmRSP/NLs8c+y2sv37xCBpS6OOPcQDUSbonHgxSsHoyKI15j6K0l2wR565Z34rYCvrFFgfzYO92aASRLpqV6z3CZBzAUHgFWPKbemX794hA0pcxgBMFQVAItOASSCxpYqWvLClT6R0r1zmaoj6Hwg9jaeBL4m6Ef/h9C4hxjgm+qLLyQ30RIiVFyUk2hgXRfi9Uz5N0D+oTvCuSRqK/h7LvbxmGK1mwHuviuPVdkJpx2LMLgVYqTe36E8GiJsr4UJdcgy4FhGRB2/CsNAcCEwUpzDPkkqA9nN+Fbd8e9Wkrc3Lh9Z+yhdiGmauOWWyeGqoOy5O27jsW86RHiDEAmhyDHI+FS/lQLZONqHQIED6f4Gvij9s0+VvdrRILbTUgzfVx0O1DmlflaccLPlv9sxO9FIODugrwfipkv3FNNuCbS3V2WzX69VOGVocKdKwoigOJ1ZRwa/Dkn3k931vZInwz20cGNe/m0LXj5vY/LzTKJenlz6GW3fB7HKKDn3wkI7TqtiDHpakEi3souAL+ALyM6SeX9cRh4SZXQSiMHC4HgLyggXWReqj7IIXaG9w+GDW+nId/LikrVpsJe4SRDO5evsQHKeMMDq52oK3Tz7SNN9RtrPHatpgPzJKTU1FRygDDK3w6XcBOUQNYJ/4raeMcNDOMFt79PI0i78jx9nZNx1LwWXr+31t6zEcHvUV9LfsyfeZ3D3oXENcOt+iatHodGM4rtQJf/IKwPw21uE1KYLPJgwfUP2ufUHXFewGYy2fYGVxv2pGdApqF6N/4m9T3tsctYzlTPLBgjdbExelfmCEZRfsDp6wDe/7n+TpZJPsS/cNKbe9ecyp9sWvGRsb7s4tiZizhvwbDid7T0ZhDcK9d+f31L23ZhC1UBjTXeFi8mYQXsgrKMDoThxOjIWDPww9BOW0vgOXfw8Egz0D0jGk4omxhEZZUfwGVXQEf2yo8fvZR4SQaj/t6oJ961n7XtIw4kGEwi3q4w4WqPO3DzvoQgtHwaZ87NmHVb/gNVcu//PY20qBXc1BApYH/g+sV2V8r/OI1MT/wqhIL9x3juqYAA/vU96uqUI+GgZriIxQoKbxuqQ0AxFYRgJ1wOCxsVW/one9l5gO1vfdWmVot2s5nXses2w3eX7bt2uS8Pt1OBVnDl+D063Kmpq38LeNDY9sHUklzvwGFW9hr8bFSHQV2L+7WiSLz33qne8rw+kI7Zyct/qubME7ixLNwLms7j5C7NiYQtMH9ad5PuMabPk52pHzvkejVHUZ+6px2lMS8BfUAdRJwu/qubuv4ra4zz3fZN+zXP2STyAqbtKXABL34/Yw3ruZlxwAoXPwfHPFFDf6OEnIvIFNkP8bY7V7zoE5jcMZMxtrWekYlt7z94BrZM79tUOTV8+JrDNZGk9iQlp1D0R7Sp+NusDSNyXpmo0WNDoHENxLFWI4BEy6uwW2YJreNa6v3YJbpdOqk2Xuvk+PzFknf0ct9sYybhs3yaivYhhQxfCC71a6CF/ZDmRBs6+eiR7u9/xiv0rZolVGRYF7HuvKxwPcfMu7V/ohgZjJqRJVlSwIPoKAVV2eXmDrgYhGbnt/CvmT8ncMiqEaup/Mix/2/FWt4/bKoWvZwamGAD9rgDy6uUJchcx/p/ZC0pfyoTi3POQ/xW65wwmvJgs5ACBUSANv7exPdEI34BqivGORNn2JqW/vi7rNm/HzWMUUCV3YgFdLPzRfQSi+lYt18+QaUOJp8xQUAZCL1hiL+rvm3BG5FB30liTre6uabgP6JBc1nyG7NlZXLfuEwOwgQMPH1vPSw+w/NCavZB+qyzfvnJmByVKvqTOEijebIy94GFR0AW5Pv3KKK4y5D/Meo7ihgyEMJC9etOHXQAbCMsPBLq57zvXbPJJASmCJTWX6+nCb5Oe/TSRBTjjFXBGHF1J2MgjAeUpSfErfGR3BbP/sov19EG0HDUvWiupQ/TRcxFJZqAvypp775U5QmiNhZDPiKiNX6w9z/X4fcNBek/xIDnPn2liUuEsNixFgiOAWOmSORG7vlNlD0YQR9J8G7OpoTVVBr3ikeowMlACIkFf95FFp21StAyirtWAAAAZg57iiW4xVedIFz7+U93Z/BE/g4i3bHjao0W4AQ5m/EDsrm+NOFRVHfs/feGW0y42VjeAHSF92crM8vITksjmNkj9+05vfBEwJk6l7M7VA2bAVBtnhafW2ix1dm+JKCAF9mmQEXFlDfpAAC+RJgvZZkZQEVTcoXJ/wtkvMRRfzkzuKDDcHXOpn2w060/O1C/TMTRitYSSrJ3zSxyVqEmMrJjIY8KTRYeI5wfeM4dANreKR0XZoIcdIZlMVfTylcYfN0pHMpIcQO7tZDA8JlZltNl1U5XwiiomrhYqdhWh41qR1LCNykJWiZTWMmeqMgAAaQ90NkCIwZLz7x0g+ZY2i9CP89fzkQs8/zN/hGSffnpGhF494p0QYVoUZ/VNKag5V5WIyzp2RJAAB0OSS1FSqdp0SBKuih8zf+iD1QzLmWVSmJ89UZcVeLc+lHImeq36G9isP4RYyYjKC/xwJSCtcZkdHZChVZ+yZ2+Gt1+sanadhBHMMHGigE/LYjVsMqcveMWvnEh3EDVy1TCs9ZvYhx30AeEtVSMJuFUFFH6m2h3zUqPeqrlI7OcD+FDIfB+TF6Ir1ynz/WE6uQ4QygLIwyC8PXAG2ngis70Cp5qKK8LcEZRRXn3KVA27Nqo67UC2YkszR2+P/L6NTv3HUj8HAQDr+YwR7kU7R7ZWvVHe5wq6V2RRdjuc/FRkABmscboo2z3KzAhvW+YqsDuT8V3PiEwxgeDoqy0dtEHSNc/SyUZvGwH/n+ifwvVp0VwmRnrYls8EYgalpEKndQokk+QYUIe8/bOd0gO4i3lbFz3igW1LcQk099D/mRajUsdiI1FSasxqGPhwCWouvtM6i1fO1rs+E/J5VNCC3NaCs5/QxQ8/ePw/f3V8Lv5FRIUCKvkXtqZcBDBAZombzxI/KsrVNY7rOHLjZpMbjNUM6P9vpAFulOwYcoZh0j9LMB7m0024lfoodSFMs/arduZwb4Qybd2TLsoGQ29merzYvuOTgXqwaW5XK3ZVbeJmdZ10tin2WSrnOCCZujzh5GgPkd2yALJY7uKpJWdXCvPiZcN4JHWvF+Vbbus+LY+qseEJcgWpAF9SND/vorZYbhNger6zEPK3QMCvH24HClewpRLen9aBX7TZV5I9ewQNU94SW14rj7rglhkXWbCTkXcM4NyfGxFG/hQzEpfWuL+GMkL6gYV7bqUUq8HbywO25JAgHYX4Va/x9Mn0IKn0eW/E2Pgnez6FIQr4qCMpgotR/XCIpTMJM+yul5vhGdFV4DBYtE78t+evRwjAJhj052lRLlozaDSC+9PVEMPoyxkJIsHXGXKu8ch4IAhSfw/nmi37C/WHxQvzGzDsnWKSIKkmtL/3Fdc17bWNgfIfxM3wZi5JVvY9l+wV6TVmj+cdh5a8/yPieUX/n9IEqKgeZgiyodBJV53euzcX7zqzGqnaSedAWAM7xDNzqmn1xjzH9XDim1WbyzvJhCEJZo308Pd37vuG25T1FFUovLkHUAioqhfhZfg5kZ1405rh2nzv1mEK2b1vKRAkQc5NT48588aCMTXqaD5/UrxsY5pitIOKhl2ZeIkOGxHFnMQYnEZx4hklozo5wbAJBk6WMnkFfh6u+1RZZ5DEh8kheK81otzerzLnd56X2aUbBsD/rWxWsV6inBATsDTx5PMHMC5DHdJ6+0N5gRXHhH4JIZKCRFkbEK3xYQTQV2ieKpV/25CWDSiOqmzCKaAgiUv6fwsHWOK3nFwZIP/QlFPiNGxfLmfyJKxO+L80NCV6CmbvDGc4S0KHKwQkW5nL2m6VCWoBOA9CI7EiCKrZrllIgzQnjb1zsdNUa8MjgKO68+fzceJjyRRsVirpe7+0qE7FjYWmgYYXn+gzMOS1pVDznT2+Y21u0sHruO4e0AI/qyFUNRhaFrMbG1ip9vUtslOTuKA3KLQgh/X6DdiNO7ZtvXqbXWGhDnFiQnFTBQmzwGTYqBxnuSOoLsFbKjiABUo71caEowXQq3ZdMOoYwt8JOvi4SDgAutLQV9xo8ABDqeJvwEtCgi/38g9TAly+8jwWMhriVAnA1y5YEyCI3nxuBpLKZT93gLDHbTzo1bLLIfesAlILXehrFzWILOXszUm71zRqIGjBr9u2XG+SjXxQma5rVx0SnrlOeeoDiV3PR+EBadU1odrXgarEzy8wTfQyN/3fkt0d4xzDC6Ad6O7pggcqrg3h1F2Sr7AbVbAOLrBSeXQFTDx8X8u2fCVXDcFcLFN7+UEdhQpoqsChstlwztgTCIdFdE38w5e3oks051YXcv4g4OTJw05XdzxLyUKuXgaVOS0TMlY66xjeORoGqaKWJb6WmKhj8JHowHy2WMUqEtKyJJrsYMObTksLRexyqOxVMQgbMySvIQgaPTusfxddTPk0GWH7tpzP86i+tTVhPsauABJpcZadnaYkQCqA5RcITHR0gs0V6M5s0GJdSWgGbRlqtDNvO2/ihYeELX2ijK5kt7ohU8zVNqe9Dj9Wg+4ZwqoB0oNF48iUpVuE+yMBSuH5lHLYMNUlxBhOLsyABlSxrsq7QbEaiELkOWRIkGZCiC9WrHNxyJB8EiPgOgbjb4WcwRAYjX9aMuo15aJiUAksp44I4/bM82QIDUMEI+TY/LeaCkawCIp8sv+4xYgpOniT+0ty8wlsi6IVeOh6onEXsqgltd6sd0Dm/3ef0kpBuBIyS1kk/Ea2lyPhRwBrdT41Vxd80qVOoSgMONnymJ0ARikUUO/Vhea+OlQgn/Os0u1GmHQ21lXA1oxX48uR48p1U6WoWYNOVz6vzrGr9q6dYJPz+lL7pPrLYymHW1G4NwUPLuM4TqC/xcqbDiK0YIGZoLTsLrqKwlXprBJuyrLg+9/mPzqK35dXFK8ZjddUz6969TvUV+2FkbXIZ2rfibJqX3UtubATks+0JqwqaFmaC6XNfNMqwbCZY8mIeP0uSAeXCPl4x7x9JcuSZ3ABJSVyRNBhgNzASjiQuF24bpI1zhrknuP5leGHe8KnzLYj/FTr1d/Q6yHgItvQ6r79h7h1CmNnMu2J0VA8iDFqn3OCgjOk87gX8srWsis0kBCCIJrC7tcVfxjrjSJOaLbM3tvZfUnOhF20/u2Tj1V7as1S7HozYBBhZ8kdITNJQESLvEc1LtZCNeWgQPvJvZy159uP6QEYT1eNpaznHpxq2rAY1vfW5hOPtAmV07ZibdBwl2XNdq9fgiH/42sZgicv5/S/pccyrACrxiIVqrvnvyPY8p0qLmdDL6uNKiLDhr/BVsObcL6pS3sEQPbE8yZ5h5RLuKZMUJFJTrZzrqPGJNTd2nko0gDz2I6uyF5xfaJ4josrJI/lILXq8MYbvqaku5yXEjNciJpF0bkhhIUDdCt2sTcDePCrFTiebAO7cZquxMehjZgGs7R4zHj1sylk0BofjnUImL/0GS36u7fYgc2/XcQxGIZKXNFCFCi2ODKsLlqPHAHV8beVPr4vtU9hbo39UWgsyS8DMfpgi68d9ogjkCujMNHriU2bBwYaj12IUafqvYXmrQABu/WwmlfXibQcnfIF2apOpdbVoSH7MCWnkmkopq2j+8J+5JCHN/e4jPYQfiRuusPna7va6LhsJlYMbb4s25blHLxPG+jQqgVbh7vF6wtUg9Q9B06OdgKfxytDALL44P/n07k79SH1yFcoK/IyD4w87hCw977+p7IaEluoJf1+ESNwkm5G4mH2W6btYC8EiQuEwkNjZwDJbPFIjcrYUPPuaDmHg8pRvKVKXs73GL4z1b2yoZAB3eIATA4bPJB24r7CEO496lAF5IDvYQjGybk5Tlv2snomdzj6zXxlsR+BSHOT6J/3kPJjqW5UIlpx/TRFLoFE6vIaG6zTgP9NbZGavHDsMgke54py1dTiPe32CGJl0TaFYKNB5sY0erTTAHId9pM3JXu2jBwMgcCThtDzBpdVLe+lwevQ5FCeCKZsBtRDSKtIw1YorU2+HoagXf6BKcBt5gPWefzStUdb6p2SrT/y3PdC+DtdjOVnKSn1Z+IQgrdupv45Eyu6XwL58kCY2Kp0TFO1bqV0cMvWlS05KMMRtsSM37Q3Se0OddYRpf4llw5NaqeW63tTHA+uGZZI8GxJsA+d+jWinNwfvArhA3jyr1pKD0szxIYx/KHY9vUiTbl6tZuLI2l5qA170SwNmOxRZ9Jv6trhwKPrBMFP3OhHpuaUiECd5D5IhnQbRJnkxp5OramoScoJYkiv/UOacfpSd8mR1kfB4bc5yVJcIn5uiq0MprCNBnSI5YkT+JHoHVJgOiMNM/oHD/nTHZTKSi/MskRmaATo2Bgpzrgnebdz4YGUkQmndvxPoyqcGOKM/+fdj++ga+T9rhacn9alYfKnMiU5gDu7ZlZAwbbP2hQ+ZeEGkr4U/G75aXUm0w5bsKP7nkVnS0Bdrj2fdMvEAc1HB39tK6E3737A7iQwD3wJjbFj9pGWcBYYjuakHi1USzve+rk47dGqIZtO/vSKaqyu+mQK5rAn+rD3aVlszaiaVpNwVV2eF97bAI5r4Klus6kQrRVXIF7MyHXc+EQ+LAlcHYaLhlycVe7w6gzsGoSsPV/l62AjuDZgzrFzRnKj7Gm5YKibGdyRzPdly9d2m1/E2DwtC/s04WkIzqzGjIm0j6GlsKDUjfft0ih2dVLfWPww0jmHFCTgHf2JENvomB/kH9Tu6ymDkNnKQjkkBqP68/ZF3NiWUlFlYTZF1NYTrUEWBDRfillSLtW4LWXBimyEaGYInjuAztFlaFzttjr1K+6qVEf31lfy7aVky5+Ns5cipNB36xqfO87sEBhOYIo0AYfnLpm3+tW088IH9oIDNBU/O+aMnpSvz+mlV3ZzXLPljd+qgBL4OhbHRENNGLFvat3XEygm1YRrpbgvdZd5RlFxin5d9RzqZv35zDkCHX4H6cen081mqBX4GNdOWPepKnqT2AjCFlMqbnGboqtqF84yIm90qPQuv2nk/IY+1NV/oq7aWdF83kuYSagJLTDUTzQqEZVEldNAqKzl/0V8aFZ5r/aNeV8qoMLQ1cWIl86V2Br3QBCFZ3PMarlG0LgqXv2WrkxIyR/aW3eQsopmyAdiVWR1MfkxV4PlVIpbD7UUHRB7eU8NKazIw2HpD9zOc4mOmPovgKu/w9+UfNYKW4fANIC1nqkEfHUziLuPLeJsRwZAbfmdKioL80aveq71Z7RCTPhc0tMCeymVfcDB8tiRfaNdC05DQmppsREdpyMK+JpfNS/KYK9JHpKaQGDlM1elRAS2HLZeZJEmXeicapo4qJk8bv+oJb9wv1GpM4yk5p3REVen11kNbtej55VZZ6/GTeCdRbpni+ZhX0YCNDBufLS3XIOT1xOHz2LKnWp6biGTT9FbHnXq0HrSA1lkoAUKXFRELRFIm+c37uyk9JIuK3E7YlcueI9Ur99uWa1KeJZ8WbTznpNKnM/b3P6qOlk1p1tWXfCQF7xAivH1tVnBwYKFG6HwKRAIywjOr3orA+PYKkl7ARYr9A5FaleOI1xr7F3avjH1wFd53i6sYGUeJXXraEy5iAgjhE7A8BS5oZEwTkfBSmVsSrLuOc8QCxJ8z1Rc69zWR/LIeTJnfnFtTAE4vv4zvlRXRqTdEtw4wP/MtWrrVXzDa6/QPeD/LrSYFeC5OH2pcGyPK0inzw2ykgkk8CQCFcTQrY7DphdljZaTlCuIR6KPHp8VFlYxCj5NOIZ9Zr9ZT+6DR1dgVd+YQsLPbjG592/9CReFigv8TR4AoLqewXkjkp6CFYQ779ioMgvsMSNHYfJti/hEtqEApYJWxF5SOmj3ok53lwMQtObKyqSlEC2W0/6iWuF/QTYeTRv1ThnKfwgbxHBKKrXdjJjXwUeQOqjiHwXt8SxnKE7ncbbSw9VjetT/vhQjzIwqSbKt68GnpbgWN0wLoNpBO0RBWa6bFPbtV2RcpbEs9TuwZdwPsGIwrUMUAAA">
            <a:extLst>
              <a:ext uri="{FF2B5EF4-FFF2-40B4-BE49-F238E27FC236}">
                <a16:creationId xmlns:a16="http://schemas.microsoft.com/office/drawing/2014/main" id="{7A70AFD7-FECA-45F5-8102-3073FA9D32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629C10A-8A14-49DD-B138-CED3F66DA651}"/>
              </a:ext>
            </a:extLst>
          </p:cNvPr>
          <p:cNvPicPr>
            <a:picLocks noChangeAspect="1"/>
          </p:cNvPicPr>
          <p:nvPr/>
        </p:nvPicPr>
        <p:blipFill>
          <a:blip r:embed="rId5"/>
          <a:stretch>
            <a:fillRect/>
          </a:stretch>
        </p:blipFill>
        <p:spPr>
          <a:xfrm>
            <a:off x="18928" y="0"/>
            <a:ext cx="1401499" cy="909808"/>
          </a:xfrm>
          <a:prstGeom prst="rect">
            <a:avLst/>
          </a:prstGeom>
        </p:spPr>
      </p:pic>
      <p:sp>
        <p:nvSpPr>
          <p:cNvPr id="9" name="Rectangle 8">
            <a:extLst>
              <a:ext uri="{FF2B5EF4-FFF2-40B4-BE49-F238E27FC236}">
                <a16:creationId xmlns:a16="http://schemas.microsoft.com/office/drawing/2014/main" id="{66B11C51-C745-4E5D-AEA2-02AED5736FAE}"/>
              </a:ext>
            </a:extLst>
          </p:cNvPr>
          <p:cNvSpPr/>
          <p:nvPr/>
        </p:nvSpPr>
        <p:spPr>
          <a:xfrm>
            <a:off x="6760661" y="2907268"/>
            <a:ext cx="184731" cy="369332"/>
          </a:xfrm>
          <a:prstGeom prst="rect">
            <a:avLst/>
          </a:prstGeom>
        </p:spPr>
        <p:txBody>
          <a:bodyPr wrap="none">
            <a:spAutoFit/>
          </a:bodyPr>
          <a:lstStyle/>
          <a:p>
            <a:endParaRPr lang="en-US" dirty="0"/>
          </a:p>
        </p:txBody>
      </p:sp>
      <p:pic>
        <p:nvPicPr>
          <p:cNvPr id="6" name="Picture 5">
            <a:extLst>
              <a:ext uri="{FF2B5EF4-FFF2-40B4-BE49-F238E27FC236}">
                <a16:creationId xmlns:a16="http://schemas.microsoft.com/office/drawing/2014/main" id="{8DB3CBF5-B356-4BAE-8D75-7149714CC517}"/>
              </a:ext>
            </a:extLst>
          </p:cNvPr>
          <p:cNvPicPr>
            <a:picLocks noChangeAspect="1"/>
          </p:cNvPicPr>
          <p:nvPr/>
        </p:nvPicPr>
        <p:blipFill>
          <a:blip r:embed="rId6"/>
          <a:stretch>
            <a:fillRect/>
          </a:stretch>
        </p:blipFill>
        <p:spPr>
          <a:xfrm>
            <a:off x="5846573" y="3052937"/>
            <a:ext cx="2032318" cy="704850"/>
          </a:xfrm>
          <a:prstGeom prst="rect">
            <a:avLst/>
          </a:prstGeom>
        </p:spPr>
      </p:pic>
      <p:pic>
        <p:nvPicPr>
          <p:cNvPr id="5" name="Picture 4">
            <a:extLst>
              <a:ext uri="{FF2B5EF4-FFF2-40B4-BE49-F238E27FC236}">
                <a16:creationId xmlns:a16="http://schemas.microsoft.com/office/drawing/2014/main" id="{30F07DA7-EA75-4CC5-8B78-435168B45DB1}"/>
              </a:ext>
            </a:extLst>
          </p:cNvPr>
          <p:cNvPicPr>
            <a:picLocks noChangeAspect="1"/>
          </p:cNvPicPr>
          <p:nvPr/>
        </p:nvPicPr>
        <p:blipFill>
          <a:blip r:embed="rId7"/>
          <a:stretch>
            <a:fillRect/>
          </a:stretch>
        </p:blipFill>
        <p:spPr>
          <a:xfrm>
            <a:off x="6938062" y="4755227"/>
            <a:ext cx="874750" cy="1157825"/>
          </a:xfrm>
          <a:prstGeom prst="rect">
            <a:avLst/>
          </a:prstGeom>
        </p:spPr>
      </p:pic>
      <p:pic>
        <p:nvPicPr>
          <p:cNvPr id="11" name="Picture 10">
            <a:extLst>
              <a:ext uri="{FF2B5EF4-FFF2-40B4-BE49-F238E27FC236}">
                <a16:creationId xmlns:a16="http://schemas.microsoft.com/office/drawing/2014/main" id="{5BFDF6D7-F93B-414E-842C-6107AE709420}"/>
              </a:ext>
            </a:extLst>
          </p:cNvPr>
          <p:cNvPicPr>
            <a:picLocks noChangeAspect="1"/>
          </p:cNvPicPr>
          <p:nvPr/>
        </p:nvPicPr>
        <p:blipFill>
          <a:blip r:embed="rId8"/>
          <a:stretch>
            <a:fillRect/>
          </a:stretch>
        </p:blipFill>
        <p:spPr>
          <a:xfrm>
            <a:off x="6075109" y="5932141"/>
            <a:ext cx="855414" cy="857521"/>
          </a:xfrm>
          <a:prstGeom prst="rect">
            <a:avLst/>
          </a:prstGeom>
        </p:spPr>
      </p:pic>
      <p:pic>
        <p:nvPicPr>
          <p:cNvPr id="12" name="Picture 11">
            <a:extLst>
              <a:ext uri="{FF2B5EF4-FFF2-40B4-BE49-F238E27FC236}">
                <a16:creationId xmlns:a16="http://schemas.microsoft.com/office/drawing/2014/main" id="{BAF97425-C558-4AC6-8F7F-F0F87F3615D2}"/>
              </a:ext>
            </a:extLst>
          </p:cNvPr>
          <p:cNvPicPr>
            <a:picLocks noChangeAspect="1"/>
          </p:cNvPicPr>
          <p:nvPr/>
        </p:nvPicPr>
        <p:blipFill>
          <a:blip r:embed="rId9"/>
          <a:stretch>
            <a:fillRect/>
          </a:stretch>
        </p:blipFill>
        <p:spPr>
          <a:xfrm>
            <a:off x="6993776" y="5958217"/>
            <a:ext cx="783107" cy="781541"/>
          </a:xfrm>
          <a:prstGeom prst="rect">
            <a:avLst/>
          </a:prstGeom>
        </p:spPr>
      </p:pic>
      <p:pic>
        <p:nvPicPr>
          <p:cNvPr id="13" name="Picture 12">
            <a:extLst>
              <a:ext uri="{FF2B5EF4-FFF2-40B4-BE49-F238E27FC236}">
                <a16:creationId xmlns:a16="http://schemas.microsoft.com/office/drawing/2014/main" id="{22E67D27-0896-4196-AEBD-FD9DC45D5079}"/>
              </a:ext>
            </a:extLst>
          </p:cNvPr>
          <p:cNvPicPr>
            <a:picLocks noChangeAspect="1"/>
          </p:cNvPicPr>
          <p:nvPr/>
        </p:nvPicPr>
        <p:blipFill>
          <a:blip r:embed="rId10"/>
          <a:stretch>
            <a:fillRect/>
          </a:stretch>
        </p:blipFill>
        <p:spPr>
          <a:xfrm>
            <a:off x="6083115" y="4774316"/>
            <a:ext cx="779617" cy="1157825"/>
          </a:xfrm>
          <a:prstGeom prst="rect">
            <a:avLst/>
          </a:prstGeom>
        </p:spPr>
      </p:pic>
      <p:pic>
        <p:nvPicPr>
          <p:cNvPr id="16" name="Picture 15">
            <a:extLst>
              <a:ext uri="{FF2B5EF4-FFF2-40B4-BE49-F238E27FC236}">
                <a16:creationId xmlns:a16="http://schemas.microsoft.com/office/drawing/2014/main" id="{777BFCDC-BC10-4BC4-82B9-ED02477135C4}"/>
              </a:ext>
            </a:extLst>
          </p:cNvPr>
          <p:cNvPicPr>
            <a:picLocks noChangeAspect="1"/>
          </p:cNvPicPr>
          <p:nvPr/>
        </p:nvPicPr>
        <p:blipFill>
          <a:blip r:embed="rId11"/>
          <a:stretch>
            <a:fillRect/>
          </a:stretch>
        </p:blipFill>
        <p:spPr>
          <a:xfrm>
            <a:off x="6863025" y="2178627"/>
            <a:ext cx="797900" cy="809929"/>
          </a:xfrm>
          <a:prstGeom prst="rect">
            <a:avLst/>
          </a:prstGeom>
        </p:spPr>
      </p:pic>
      <p:sp>
        <p:nvSpPr>
          <p:cNvPr id="17" name="Rectangle 16">
            <a:extLst>
              <a:ext uri="{FF2B5EF4-FFF2-40B4-BE49-F238E27FC236}">
                <a16:creationId xmlns:a16="http://schemas.microsoft.com/office/drawing/2014/main" id="{8DD0CE8C-F0C9-4162-AFED-63F9F470F9F2}"/>
              </a:ext>
            </a:extLst>
          </p:cNvPr>
          <p:cNvSpPr/>
          <p:nvPr/>
        </p:nvSpPr>
        <p:spPr>
          <a:xfrm>
            <a:off x="8202802" y="3482744"/>
            <a:ext cx="3741176" cy="954107"/>
          </a:xfrm>
          <a:prstGeom prst="rect">
            <a:avLst/>
          </a:prstGeom>
          <a:solidFill>
            <a:schemeClr val="bg1"/>
          </a:solidFill>
          <a:ln w="44450">
            <a:solidFill>
              <a:schemeClr val="accent2">
                <a:lumMod val="75000"/>
              </a:schemeClr>
            </a:solidFill>
          </a:ln>
        </p:spPr>
        <p:txBody>
          <a:bodyPr wrap="square">
            <a:spAutoFit/>
          </a:bodyPr>
          <a:lstStyle/>
          <a:p>
            <a:r>
              <a:rPr lang="en-US" sz="2000" dirty="0">
                <a:solidFill>
                  <a:srgbClr val="380538"/>
                </a:solidFill>
                <a:latin typeface="Impact" panose="020B0806030902050204" pitchFamily="34" charset="0"/>
              </a:rPr>
              <a:t>Be the I in KIND!</a:t>
            </a:r>
          </a:p>
          <a:p>
            <a:r>
              <a:rPr lang="en-US" sz="1200" dirty="0">
                <a:solidFill>
                  <a:srgbClr val="380538"/>
                </a:solidFill>
                <a:latin typeface="PublicoHeadline"/>
              </a:rPr>
              <a:t>Create this sign for your school-tie it into your Red Ribbon Week activities and have it as a photo </a:t>
            </a:r>
            <a:r>
              <a:rPr lang="en-US" sz="1200" dirty="0" err="1">
                <a:solidFill>
                  <a:srgbClr val="380538"/>
                </a:solidFill>
                <a:latin typeface="PublicoHeadline"/>
              </a:rPr>
              <a:t>opp</a:t>
            </a:r>
            <a:r>
              <a:rPr lang="en-US" sz="1200" dirty="0">
                <a:solidFill>
                  <a:srgbClr val="380538"/>
                </a:solidFill>
                <a:latin typeface="PublicoHeadline"/>
              </a:rPr>
              <a:t> at your next family night.</a:t>
            </a:r>
            <a:endParaRPr lang="en-US" sz="1200" dirty="0"/>
          </a:p>
        </p:txBody>
      </p:sp>
      <p:pic>
        <p:nvPicPr>
          <p:cNvPr id="10" name="Picture 9" descr="A picture containing building, sign, standing, front&#10;&#10;Description automatically generated">
            <a:extLst>
              <a:ext uri="{FF2B5EF4-FFF2-40B4-BE49-F238E27FC236}">
                <a16:creationId xmlns:a16="http://schemas.microsoft.com/office/drawing/2014/main" id="{BF6C13D9-38CE-43AD-8763-A84A4CFB77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944" y="4561236"/>
            <a:ext cx="3362386" cy="2228426"/>
          </a:xfrm>
          <a:prstGeom prst="rect">
            <a:avLst/>
          </a:prstGeom>
        </p:spPr>
      </p:pic>
      <p:sp>
        <p:nvSpPr>
          <p:cNvPr id="18" name="TextBox 17">
            <a:extLst>
              <a:ext uri="{FF2B5EF4-FFF2-40B4-BE49-F238E27FC236}">
                <a16:creationId xmlns:a16="http://schemas.microsoft.com/office/drawing/2014/main" id="{2D78907B-5053-45E4-87AA-20ED480AA607}"/>
              </a:ext>
            </a:extLst>
          </p:cNvPr>
          <p:cNvSpPr txBox="1"/>
          <p:nvPr/>
        </p:nvSpPr>
        <p:spPr>
          <a:xfrm>
            <a:off x="8117193" y="144895"/>
            <a:ext cx="3941889" cy="3016210"/>
          </a:xfrm>
          <a:prstGeom prst="rect">
            <a:avLst/>
          </a:prstGeom>
          <a:solidFill>
            <a:srgbClr val="FFFF00"/>
          </a:solidFill>
          <a:ln w="76200">
            <a:solidFill>
              <a:srgbClr val="C00000"/>
            </a:solidFill>
          </a:ln>
        </p:spPr>
        <p:txBody>
          <a:bodyPr wrap="square" rtlCol="0">
            <a:spAutoFit/>
          </a:bodyPr>
          <a:lstStyle/>
          <a:p>
            <a:r>
              <a:rPr lang="en-US" b="1" dirty="0"/>
              <a:t>Life Lessons from Sesame Street</a:t>
            </a:r>
            <a:r>
              <a:rPr lang="en-US" dirty="0"/>
              <a:t>:</a:t>
            </a:r>
          </a:p>
          <a:p>
            <a:r>
              <a:rPr lang="en-US" dirty="0"/>
              <a:t>Article on www.nbcnews.com</a:t>
            </a:r>
          </a:p>
          <a:p>
            <a:r>
              <a:rPr lang="en-US" sz="1400" dirty="0"/>
              <a:t>Yellow-haired Muppet Karli helps 'Sesame Street' tackle addiction</a:t>
            </a:r>
          </a:p>
          <a:p>
            <a:r>
              <a:rPr lang="en-US" sz="1400" dirty="0"/>
              <a:t>The newest "Sesame Street" Muppet will explain why she's in foster care: Her mom "was away for a while because she had a grown-up problem.“ Children can relate to Karli and use her as a way to open up dialogue about the drug crisis in America, 'Sesame Street' says.</a:t>
            </a:r>
          </a:p>
          <a:p>
            <a:r>
              <a:rPr lang="en-US" sz="1400" dirty="0">
                <a:hlinkClick r:id="rId4"/>
              </a:rPr>
              <a:t>https://youtu.be/GYHidecGy2U</a:t>
            </a:r>
            <a:endParaRPr lang="en-US" sz="1400" dirty="0"/>
          </a:p>
          <a:p>
            <a:r>
              <a:rPr lang="en-US" sz="1400" dirty="0"/>
              <a:t>Available in Sesame Street in Communities</a:t>
            </a:r>
          </a:p>
          <a:p>
            <a:r>
              <a:rPr lang="en-US" sz="1400" dirty="0">
                <a:hlinkClick r:id="rId4"/>
              </a:rPr>
              <a:t>https://sesamestreetincommunities.org/</a:t>
            </a:r>
            <a:endParaRPr lang="en-US" sz="1400" dirty="0"/>
          </a:p>
        </p:txBody>
      </p:sp>
    </p:spTree>
    <p:extLst>
      <p:ext uri="{BB962C8B-B14F-4D97-AF65-F5344CB8AC3E}">
        <p14:creationId xmlns:p14="http://schemas.microsoft.com/office/powerpoint/2010/main" val="48372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40C73C7-5026-4D1B-810D-CEE4AB34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3072" cy="6858000"/>
          </a:xfrm>
          <a:prstGeom prst="rect">
            <a:avLst/>
          </a:prstGeom>
        </p:spPr>
      </p:pic>
      <p:sp>
        <p:nvSpPr>
          <p:cNvPr id="7" name="Title 3"/>
          <p:cNvSpPr txBox="1">
            <a:spLocks/>
          </p:cNvSpPr>
          <p:nvPr/>
        </p:nvSpPr>
        <p:spPr>
          <a:xfrm>
            <a:off x="1420427" y="37754"/>
            <a:ext cx="5524965" cy="909809"/>
          </a:xfrm>
          <a:prstGeom prst="rect">
            <a:avLst/>
          </a:prstGeom>
          <a:solidFill>
            <a:schemeClr val="accent4">
              <a:lumMod val="20000"/>
              <a:lumOff val="80000"/>
            </a:schemeClr>
          </a:solidFill>
        </p:spPr>
        <p:txBody>
          <a:bodyPr vert="horz" lIns="91440" tIns="45720" rIns="91440" bIns="45720" rtlCol="0" anchor="b">
            <a:noAutofit/>
          </a:bodyPr>
          <a:lstStyle>
            <a:lvl1pPr algn="r" defTabSz="914400" rtl="0" eaLnBrk="1" latinLnBrk="0" hangingPunct="1">
              <a:lnSpc>
                <a:spcPct val="90000"/>
              </a:lnSpc>
              <a:spcBef>
                <a:spcPct val="0"/>
              </a:spcBef>
              <a:buNone/>
              <a:defRPr sz="8000" kern="1200" cap="all" baseline="0">
                <a:solidFill>
                  <a:schemeClr val="accent1">
                    <a:lumMod val="60000"/>
                    <a:lumOff val="40000"/>
                  </a:schemeClr>
                </a:solidFill>
                <a:effectLst/>
                <a:latin typeface="+mj-lt"/>
                <a:ea typeface="+mj-ea"/>
                <a:cs typeface="+mj-cs"/>
              </a:defRPr>
            </a:lvl1pPr>
          </a:lstStyle>
          <a:p>
            <a:pPr algn="l"/>
            <a:r>
              <a:rPr lang="en-US" sz="1800" b="1" dirty="0">
                <a:solidFill>
                  <a:schemeClr val="tx1"/>
                </a:solidFill>
                <a:latin typeface="Arial Black" panose="020B0A04020102020204" pitchFamily="34" charset="0"/>
              </a:rPr>
              <a:t>Corona/Norco Council of PTAs:</a:t>
            </a:r>
          </a:p>
          <a:p>
            <a:pPr algn="l"/>
            <a:r>
              <a:rPr lang="en-US" sz="1800" b="1" dirty="0">
                <a:solidFill>
                  <a:schemeClr val="tx1"/>
                </a:solidFill>
                <a:latin typeface="Arial Black" panose="020B0A04020102020204" pitchFamily="34" charset="0"/>
              </a:rPr>
              <a:t>Operation Advocacy: </a:t>
            </a:r>
          </a:p>
          <a:p>
            <a:pPr algn="l"/>
            <a:r>
              <a:rPr lang="en-US" sz="1800" b="1" dirty="0">
                <a:solidFill>
                  <a:schemeClr val="tx1"/>
                </a:solidFill>
                <a:latin typeface="Arial Black" panose="020B0A04020102020204" pitchFamily="34" charset="0"/>
              </a:rPr>
              <a:t>October 2019  Mission Brief </a:t>
            </a:r>
            <a:r>
              <a:rPr lang="en-US" sz="1000" b="1" dirty="0">
                <a:solidFill>
                  <a:schemeClr val="tx1"/>
                </a:solidFill>
                <a:latin typeface="Arial Black" panose="020B0A04020102020204" pitchFamily="34" charset="0"/>
              </a:rPr>
              <a:t>page 4 of 6</a:t>
            </a:r>
          </a:p>
          <a:p>
            <a:pPr algn="l"/>
            <a:r>
              <a:rPr lang="en-US" sz="1000" b="1" dirty="0">
                <a:solidFill>
                  <a:schemeClr val="tx1"/>
                </a:solidFill>
                <a:latin typeface="Arial Black" panose="020B0A04020102020204" pitchFamily="34" charset="0"/>
              </a:rPr>
              <a:t>October 14th, 2019</a:t>
            </a:r>
          </a:p>
        </p:txBody>
      </p:sp>
      <p:sp>
        <p:nvSpPr>
          <p:cNvPr id="3" name="TextBox 2"/>
          <p:cNvSpPr txBox="1"/>
          <p:nvPr/>
        </p:nvSpPr>
        <p:spPr>
          <a:xfrm>
            <a:off x="6467249" y="5933996"/>
            <a:ext cx="184731" cy="369332"/>
          </a:xfrm>
          <a:prstGeom prst="rect">
            <a:avLst/>
          </a:prstGeom>
          <a:noFill/>
        </p:spPr>
        <p:txBody>
          <a:bodyPr wrap="none" rtlCol="0">
            <a:spAutoFit/>
          </a:bodyPr>
          <a:lstStyle/>
          <a:p>
            <a:endParaRPr lang="en-US" dirty="0"/>
          </a:p>
        </p:txBody>
      </p:sp>
      <p:sp>
        <p:nvSpPr>
          <p:cNvPr id="23" name="Content Placeholder 22">
            <a:extLst>
              <a:ext uri="{FF2B5EF4-FFF2-40B4-BE49-F238E27FC236}">
                <a16:creationId xmlns:a16="http://schemas.microsoft.com/office/drawing/2014/main" id="{5578DD30-153D-474F-A748-CA68E363945B}"/>
              </a:ext>
            </a:extLst>
          </p:cNvPr>
          <p:cNvSpPr>
            <a:spLocks noGrp="1"/>
          </p:cNvSpPr>
          <p:nvPr>
            <p:ph idx="1"/>
          </p:nvPr>
        </p:nvSpPr>
        <p:spPr>
          <a:xfrm>
            <a:off x="171450" y="1014063"/>
            <a:ext cx="6372225" cy="5739334"/>
          </a:xfrm>
          <a:solidFill>
            <a:schemeClr val="accent2">
              <a:lumMod val="60000"/>
              <a:lumOff val="40000"/>
            </a:schemeClr>
          </a:solidFill>
          <a:ln w="57150">
            <a:solidFill>
              <a:schemeClr val="accent2">
                <a:lumMod val="75000"/>
              </a:schemeClr>
            </a:solidFill>
          </a:ln>
        </p:spPr>
        <p:txBody>
          <a:bodyPr>
            <a:normAutofit fontScale="85000" lnSpcReduction="20000"/>
          </a:bodyPr>
          <a:lstStyle/>
          <a:p>
            <a:r>
              <a:rPr lang="en-US" sz="2400" dirty="0">
                <a:latin typeface="Arial Black" panose="020B0A04020102020204" pitchFamily="34" charset="0"/>
              </a:rPr>
              <a:t>Supporting a Kindness Campaign/Bullying Prevention</a:t>
            </a:r>
          </a:p>
          <a:p>
            <a:pPr lvl="1"/>
            <a:r>
              <a:rPr lang="en-US" sz="2000" u="sng" dirty="0">
                <a:latin typeface="Arial" panose="020B0604020202020204" pitchFamily="34" charset="0"/>
                <a:cs typeface="Arial" panose="020B0604020202020204" pitchFamily="34" charset="0"/>
              </a:rPr>
              <a:t>Additional Resources-</a:t>
            </a:r>
          </a:p>
          <a:p>
            <a:pPr lvl="2"/>
            <a:r>
              <a:rPr lang="en-US" sz="1600" dirty="0">
                <a:latin typeface="Arial" panose="020B0604020202020204" pitchFamily="34" charset="0"/>
                <a:cs typeface="Arial" panose="020B0604020202020204" pitchFamily="34" charset="0"/>
              </a:rPr>
              <a:t>share with your teachers, parents, and students-including sending out via email, remind, or posting to your FB page…</a:t>
            </a:r>
          </a:p>
          <a:p>
            <a:pPr lvl="1"/>
            <a:r>
              <a:rPr lang="en-US" dirty="0"/>
              <a:t>16 Books That Model Empathy and Compassion for Young Readers</a:t>
            </a:r>
          </a:p>
          <a:p>
            <a:pPr lvl="1"/>
            <a:r>
              <a:rPr lang="en-US" sz="1200" u="sng" dirty="0">
                <a:hlinkClick r:id="rId4"/>
              </a:rPr>
              <a:t>https://www.readbrightly.com/books-that-model-empathy-compassion-young-readers/</a:t>
            </a:r>
            <a:r>
              <a:rPr lang="en-US" sz="1200" dirty="0"/>
              <a:t> </a:t>
            </a:r>
            <a:endParaRPr lang="en-US" dirty="0"/>
          </a:p>
          <a:p>
            <a:pPr lvl="1"/>
            <a:r>
              <a:rPr lang="en-US" dirty="0"/>
              <a:t>5 ways animals can teach kids kindness</a:t>
            </a:r>
          </a:p>
          <a:p>
            <a:pPr lvl="1"/>
            <a:r>
              <a:rPr lang="en-US" sz="1200" u="sng" dirty="0">
                <a:hlinkClick r:id="rId4"/>
              </a:rPr>
              <a:t>https://www.nationalgeographic.com/family/5-ways-kids-learn-kindness-from-animals/</a:t>
            </a:r>
            <a:endParaRPr lang="en-US" sz="1200" u="sng" dirty="0"/>
          </a:p>
          <a:p>
            <a:pPr lvl="1"/>
            <a:r>
              <a:rPr lang="en-US" dirty="0"/>
              <a:t>10 Ways to Make a Difference</a:t>
            </a:r>
          </a:p>
          <a:p>
            <a:pPr lvl="1"/>
            <a:r>
              <a:rPr lang="en-US" sz="1200" u="sng" dirty="0">
                <a:hlinkClick r:id="rId4"/>
              </a:rPr>
              <a:t>https://corona.macaronikid.com/articles/5d82507fa1e7b244ffee3477/10-ways-to-make-a-difference-macaroni-kid-act-of-kindness-week</a:t>
            </a:r>
            <a:endParaRPr lang="en-US" sz="1200" u="sng" dirty="0"/>
          </a:p>
          <a:p>
            <a:pPr lvl="1"/>
            <a:r>
              <a:rPr lang="en-US" dirty="0"/>
              <a:t>PBIS-Positive Behavioral Interventions and Supports</a:t>
            </a:r>
          </a:p>
          <a:p>
            <a:pPr lvl="2"/>
            <a:r>
              <a:rPr lang="en-US" dirty="0"/>
              <a:t>Drill down deeper into something we all have heard about </a:t>
            </a:r>
          </a:p>
          <a:p>
            <a:pPr lvl="1"/>
            <a:r>
              <a:rPr lang="en-US" sz="1500" dirty="0">
                <a:hlinkClick r:id="rId4"/>
              </a:rPr>
              <a:t>https://www.pbis.org/</a:t>
            </a:r>
            <a:endParaRPr lang="en-US" sz="1500" dirty="0"/>
          </a:p>
          <a:p>
            <a:pPr lvl="1"/>
            <a:endParaRPr lang="en-US" sz="1200" u="sng" dirty="0"/>
          </a:p>
          <a:p>
            <a:pPr lvl="1"/>
            <a:r>
              <a:rPr lang="en-US" dirty="0">
                <a:hlinkClick r:id="rId4"/>
              </a:rPr>
              <a:t>www.Stopbullying.gov</a:t>
            </a:r>
            <a:endParaRPr lang="en-US" dirty="0"/>
          </a:p>
          <a:p>
            <a:pPr lvl="2"/>
            <a:r>
              <a:rPr lang="en-US" dirty="0"/>
              <a:t>Is an official site of the United States government with great information and ideas. Bullying defined by the CDC.</a:t>
            </a:r>
          </a:p>
          <a:p>
            <a:pPr lvl="1"/>
            <a:r>
              <a:rPr lang="en-US" u="sng" dirty="0"/>
              <a:t>Engaging Parents and Youth </a:t>
            </a:r>
            <a:r>
              <a:rPr lang="en-US" dirty="0"/>
              <a:t>and </a:t>
            </a:r>
            <a:r>
              <a:rPr lang="en-US" u="sng" dirty="0"/>
              <a:t>How parents and youth can contribute</a:t>
            </a:r>
          </a:p>
          <a:p>
            <a:pPr lvl="1"/>
            <a:r>
              <a:rPr lang="en-US" sz="1400" dirty="0">
                <a:hlinkClick r:id="rId4"/>
              </a:rPr>
              <a:t>https://www.stopbullying.gov/prevention/at-school/engage-parents/index.html#</a:t>
            </a:r>
            <a:endParaRPr lang="en-US" sz="1400" dirty="0"/>
          </a:p>
          <a:p>
            <a:pPr lvl="1"/>
            <a:r>
              <a:rPr lang="en-US" sz="1400" dirty="0"/>
              <a:t>Also has a FREE online Bullying Prevention Training Program-</a:t>
            </a:r>
          </a:p>
          <a:p>
            <a:pPr lvl="1"/>
            <a:r>
              <a:rPr lang="en-US" sz="1400" dirty="0"/>
              <a:t>Presidents-maybe you and your Board could take the training.</a:t>
            </a:r>
            <a:endParaRPr lang="en-US" dirty="0"/>
          </a:p>
        </p:txBody>
      </p:sp>
      <p:sp>
        <p:nvSpPr>
          <p:cNvPr id="2" name="AutoShape 4" descr="data:image/webp;base64,UklGRnwYAABXRUJQVlA4IHAYAAAwfACdASrcAA8BPw1uqkunI6ImKvL9YOghiek/Zy/e4PipZHjjecx5g/TT7XUzZG20e33gEP46NXm9fcefn2o9gDvuPGV9S9gL+bf33/0erlou+uPYT8uD2W/ur7IqIKz1JbyHAu4aXIwqxiLjNHhvGoqaHLuof6HMCaIqsrw+LoftBGiasxJh6zEiMBhcuSP0lB5HM0kBwyVls0AX5K8FTm9V0wPjk+DfYymPpn57W4HI+hjyqMKE4bNW6en0aeb9lAYmdLBWAmRSP/NLs8c+y2sv37xCBpS6OOPcQDUSbonHgxSsHoyKI15j6K0l2wR565Z34rYCvrFFgfzYO92aASRLpqV6z3CZBzAUHgFWPKbemX794hA0pcxgBMFQVAItOASSCxpYqWvLClT6R0r1zmaoj6Hwg9jaeBL4m6Ef/h9C4hxjgm+qLLyQ30RIiVFyUk2hgXRfi9Uz5N0D+oTvCuSRqK/h7LvbxmGK1mwHuviuPVdkJpx2LMLgVYqTe36E8GiJsr4UJdcgy4FhGRB2/CsNAcCEwUpzDPkkqA9nN+Fbd8e9Wkrc3Lh9Z+yhdiGmauOWWyeGqoOy5O27jsW86RHiDEAmhyDHI+FS/lQLZONqHQIED6f4Gvij9s0+VvdrRILbTUgzfVx0O1DmlflaccLPlv9sxO9FIODugrwfipkv3FNNuCbS3V2WzX69VOGVocKdKwoigOJ1ZRwa/Dkn3k931vZInwz20cGNe/m0LXj5vY/LzTKJenlz6GW3fB7HKKDn3wkI7TqtiDHpakEi3souAL+ALyM6SeX9cRh4SZXQSiMHC4HgLyggXWReqj7IIXaG9w+GDW+nId/LikrVpsJe4SRDO5evsQHKeMMDq52oK3Tz7SNN9RtrPHatpgPzJKTU1FRygDDK3w6XcBOUQNYJ/4raeMcNDOMFt79PI0i78jx9nZNx1LwWXr+31t6zEcHvUV9LfsyfeZ3D3oXENcOt+iatHodGM4rtQJf/IKwPw21uE1KYLPJgwfUP2ufUHXFewGYy2fYGVxv2pGdApqF6N/4m9T3tsctYzlTPLBgjdbExelfmCEZRfsDp6wDe/7n+TpZJPsS/cNKbe9ecyp9sWvGRsb7s4tiZizhvwbDid7T0ZhDcK9d+f31L23ZhC1UBjTXeFi8mYQXsgrKMDoThxOjIWDPww9BOW0vgOXfw8Egz0D0jGk4omxhEZZUfwGVXQEf2yo8fvZR4SQaj/t6oJ961n7XtIw4kGEwi3q4w4WqPO3DzvoQgtHwaZ87NmHVb/gNVcu//PY20qBXc1BApYH/g+sV2V8r/OI1MT/wqhIL9x3juqYAA/vU96uqUI+GgZriIxQoKbxuqQ0AxFYRgJ1wOCxsVW/one9l5gO1vfdWmVot2s5nXses2w3eX7bt2uS8Pt1OBVnDl+D063Kmpq38LeNDY9sHUklzvwGFW9hr8bFSHQV2L+7WiSLz33qne8rw+kI7Zyct/qubME7ixLNwLms7j5C7NiYQtMH9ad5PuMabPk52pHzvkejVHUZ+6px2lMS8BfUAdRJwu/qubuv4ra4zz3fZN+zXP2STyAqbtKXABL34/Yw3ruZlxwAoXPwfHPFFDf6OEnIvIFNkP8bY7V7zoE5jcMZMxtrWekYlt7z94BrZM79tUOTV8+JrDNZGk9iQlp1D0R7Sp+NusDSNyXpmo0WNDoHENxLFWI4BEy6uwW2YJreNa6v3YJbpdOqk2Xuvk+PzFknf0ct9sYybhs3yaivYhhQxfCC71a6CF/ZDmRBs6+eiR7u9/xiv0rZolVGRYF7HuvKxwPcfMu7V/ohgZjJqRJVlSwIPoKAVV2eXmDrgYhGbnt/CvmT8ncMiqEaup/Mix/2/FWt4/bKoWvZwamGAD9rgDy6uUJchcx/p/ZC0pfyoTi3POQ/xW65wwmvJgs5ACBUSANv7exPdEI34BqivGORNn2JqW/vi7rNm/HzWMUUCV3YgFdLPzRfQSi+lYt18+QaUOJp8xQUAZCL1hiL+rvm3BG5FB30liTre6uabgP6JBc1nyG7NlZXLfuEwOwgQMPH1vPSw+w/NCavZB+qyzfvnJmByVKvqTOEijebIy94GFR0AW5Pv3KKK4y5D/Meo7ihgyEMJC9etOHXQAbCMsPBLq57zvXbPJJASmCJTWX6+nCb5Oe/TSRBTjjFXBGHF1J2MgjAeUpSfErfGR3BbP/sov19EG0HDUvWiupQ/TRcxFJZqAvypp775U5QmiNhZDPiKiNX6w9z/X4fcNBek/xIDnPn2liUuEsNixFgiOAWOmSORG7vlNlD0YQR9J8G7OpoTVVBr3ikeowMlACIkFf95FFp21StAyirtWAAAAZg57iiW4xVedIFz7+U93Z/BE/g4i3bHjao0W4AQ5m/EDsrm+NOFRVHfs/feGW0y42VjeAHSF92crM8vITksjmNkj9+05vfBEwJk6l7M7VA2bAVBtnhafW2ix1dm+JKCAF9mmQEXFlDfpAAC+RJgvZZkZQEVTcoXJ/wtkvMRRfzkzuKDDcHXOpn2w060/O1C/TMTRitYSSrJ3zSxyVqEmMrJjIY8KTRYeI5wfeM4dANreKR0XZoIcdIZlMVfTylcYfN0pHMpIcQO7tZDA8JlZltNl1U5XwiiomrhYqdhWh41qR1LCNykJWiZTWMmeqMgAAaQ90NkCIwZLz7x0g+ZY2i9CP89fzkQs8/zN/hGSffnpGhF494p0QYVoUZ/VNKag5V5WIyzp2RJAAB0OSS1FSqdp0SBKuih8zf+iD1QzLmWVSmJ89UZcVeLc+lHImeq36G9isP4RYyYjKC/xwJSCtcZkdHZChVZ+yZ2+Gt1+sanadhBHMMHGigE/LYjVsMqcveMWvnEh3EDVy1TCs9ZvYhx30AeEtVSMJuFUFFH6m2h3zUqPeqrlI7OcD+FDIfB+TF6Ir1ynz/WE6uQ4QygLIwyC8PXAG2ngis70Cp5qKK8LcEZRRXn3KVA27Nqo67UC2YkszR2+P/L6NTv3HUj8HAQDr+YwR7kU7R7ZWvVHe5wq6V2RRdjuc/FRkABmscboo2z3KzAhvW+YqsDuT8V3PiEwxgeDoqy0dtEHSNc/SyUZvGwH/n+ifwvVp0VwmRnrYls8EYgalpEKndQokk+QYUIe8/bOd0gO4i3lbFz3igW1LcQk099D/mRajUsdiI1FSasxqGPhwCWouvtM6i1fO1rs+E/J5VNCC3NaCs5/QxQ8/ePw/f3V8Lv5FRIUCKvkXtqZcBDBAZombzxI/KsrVNY7rOHLjZpMbjNUM6P9vpAFulOwYcoZh0j9LMB7m0024lfoodSFMs/arduZwb4Qybd2TLsoGQ29merzYvuOTgXqwaW5XK3ZVbeJmdZ10tin2WSrnOCCZujzh5GgPkd2yALJY7uKpJWdXCvPiZcN4JHWvF+Vbbus+LY+qseEJcgWpAF9SND/vorZYbhNger6zEPK3QMCvH24HClewpRLen9aBX7TZV5I9ewQNU94SW14rj7rglhkXWbCTkXcM4NyfGxFG/hQzEpfWuL+GMkL6gYV7bqUUq8HbywO25JAgHYX4Va/x9Mn0IKn0eW/E2Pgnez6FIQr4qCMpgotR/XCIpTMJM+yul5vhGdFV4DBYtE78t+evRwjAJhj052lRLlozaDSC+9PVEMPoyxkJIsHXGXKu8ch4IAhSfw/nmi37C/WHxQvzGzDsnWKSIKkmtL/3Fdc17bWNgfIfxM3wZi5JVvY9l+wV6TVmj+cdh5a8/yPieUX/n9IEqKgeZgiyodBJV53euzcX7zqzGqnaSedAWAM7xDNzqmn1xjzH9XDim1WbyzvJhCEJZo308Pd37vuG25T1FFUovLkHUAioqhfhZfg5kZ1405rh2nzv1mEK2b1vKRAkQc5NT48588aCMTXqaD5/UrxsY5pitIOKhl2ZeIkOGxHFnMQYnEZx4hklozo5wbAJBk6WMnkFfh6u+1RZZ5DEh8kheK81otzerzLnd56X2aUbBsD/rWxWsV6inBATsDTx5PMHMC5DHdJ6+0N5gRXHhH4JIZKCRFkbEK3xYQTQV2ieKpV/25CWDSiOqmzCKaAgiUv6fwsHWOK3nFwZIP/QlFPiNGxfLmfyJKxO+L80NCV6CmbvDGc4S0KHKwQkW5nL2m6VCWoBOA9CI7EiCKrZrllIgzQnjb1zsdNUa8MjgKO68+fzceJjyRRsVirpe7+0qE7FjYWmgYYXn+gzMOS1pVDznT2+Y21u0sHruO4e0AI/qyFUNRhaFrMbG1ip9vUtslOTuKA3KLQgh/X6DdiNO7ZtvXqbXWGhDnFiQnFTBQmzwGTYqBxnuSOoLsFbKjiABUo71caEowXQq3ZdMOoYwt8JOvi4SDgAutLQV9xo8ABDqeJvwEtCgi/38g9TAly+8jwWMhriVAnA1y5YEyCI3nxuBpLKZT93gLDHbTzo1bLLIfesAlILXehrFzWILOXszUm71zRqIGjBr9u2XG+SjXxQma5rVx0SnrlOeeoDiV3PR+EBadU1odrXgarEzy8wTfQyN/3fkt0d4xzDC6Ad6O7pggcqrg3h1F2Sr7AbVbAOLrBSeXQFTDx8X8u2fCVXDcFcLFN7+UEdhQpoqsChstlwztgTCIdFdE38w5e3oks051YXcv4g4OTJw05XdzxLyUKuXgaVOS0TMlY66xjeORoGqaKWJb6WmKhj8JHowHy2WMUqEtKyJJrsYMObTksLRexyqOxVMQgbMySvIQgaPTusfxddTPk0GWH7tpzP86i+tTVhPsauABJpcZadnaYkQCqA5RcITHR0gs0V6M5s0GJdSWgGbRlqtDNvO2/ihYeELX2ijK5kt7ohU8zVNqe9Dj9Wg+4ZwqoB0oNF48iUpVuE+yMBSuH5lHLYMNUlxBhOLsyABlSxrsq7QbEaiELkOWRIkGZCiC9WrHNxyJB8EiPgOgbjb4WcwRAYjX9aMuo15aJiUAksp44I4/bM82QIDUMEI+TY/LeaCkawCIp8sv+4xYgpOniT+0ty8wlsi6IVeOh6onEXsqgltd6sd0Dm/3ef0kpBuBIyS1kk/Ea2lyPhRwBrdT41Vxd80qVOoSgMONnymJ0ARikUUO/Vhea+OlQgn/Os0u1GmHQ21lXA1oxX48uR48p1U6WoWYNOVz6vzrGr9q6dYJPz+lL7pPrLYymHW1G4NwUPLuM4TqC/xcqbDiK0YIGZoLTsLrqKwlXprBJuyrLg+9/mPzqK35dXFK8ZjddUz6969TvUV+2FkbXIZ2rfibJqX3UtubATks+0JqwqaFmaC6XNfNMqwbCZY8mIeP0uSAeXCPl4x7x9JcuSZ3ABJSVyRNBhgNzASjiQuF24bpI1zhrknuP5leGHe8KnzLYj/FTr1d/Q6yHgItvQ6r79h7h1CmNnMu2J0VA8iDFqn3OCgjOk87gX8srWsis0kBCCIJrC7tcVfxjrjSJOaLbM3tvZfUnOhF20/u2Tj1V7as1S7HozYBBhZ8kdITNJQESLvEc1LtZCNeWgQPvJvZy159uP6QEYT1eNpaznHpxq2rAY1vfW5hOPtAmV07ZibdBwl2XNdq9fgiH/42sZgicv5/S/pccyrACrxiIVqrvnvyPY8p0qLmdDL6uNKiLDhr/BVsObcL6pS3sEQPbE8yZ5h5RLuKZMUJFJTrZzrqPGJNTd2nko0gDz2I6uyF5xfaJ4josrJI/lILXq8MYbvqaku5yXEjNciJpF0bkhhIUDdCt2sTcDePCrFTiebAO7cZquxMehjZgGs7R4zHj1sylk0BofjnUImL/0GS36u7fYgc2/XcQxGIZKXNFCFCi2ODKsLlqPHAHV8beVPr4vtU9hbo39UWgsyS8DMfpgi68d9ogjkCujMNHriU2bBwYaj12IUafqvYXmrQABu/WwmlfXibQcnfIF2apOpdbVoSH7MCWnkmkopq2j+8J+5JCHN/e4jPYQfiRuusPna7va6LhsJlYMbb4s25blHLxPG+jQqgVbh7vF6wtUg9Q9B06OdgKfxytDALL44P/n07k79SH1yFcoK/IyD4w87hCw977+p7IaEluoJf1+ESNwkm5G4mH2W6btYC8EiQuEwkNjZwDJbPFIjcrYUPPuaDmHg8pRvKVKXs73GL4z1b2yoZAB3eIATA4bPJB24r7CEO496lAF5IDvYQjGybk5Tlv2snomdzj6zXxlsR+BSHOT6J/3kPJjqW5UIlpx/TRFLoFE6vIaG6zTgP9NbZGavHDsMgke54py1dTiPe32CGJl0TaFYKNB5sY0erTTAHId9pM3JXu2jBwMgcCThtDzBpdVLe+lwevQ5FCeCKZsBtRDSKtIw1YorU2+HoagXf6BKcBt5gPWefzStUdb6p2SrT/y3PdC+DtdjOVnKSn1Z+IQgrdupv45Eyu6XwL58kCY2Kp0TFO1bqV0cMvWlS05KMMRtsSM37Q3Se0OddYRpf4llw5NaqeW63tTHA+uGZZI8GxJsA+d+jWinNwfvArhA3jyr1pKD0szxIYx/KHY9vUiTbl6tZuLI2l5qA170SwNmOxRZ9Jv6trhwKPrBMFP3OhHpuaUiECd5D5IhnQbRJnkxp5OramoScoJYkiv/UOacfpSd8mR1kfB4bc5yVJcIn5uiq0MprCNBnSI5YkT+JHoHVJgOiMNM/oHD/nTHZTKSi/MskRmaATo2Bgpzrgnebdz4YGUkQmndvxPoyqcGOKM/+fdj++ga+T9rhacn9alYfKnMiU5gDu7ZlZAwbbP2hQ+ZeEGkr4U/G75aXUm0w5bsKP7nkVnS0Bdrj2fdMvEAc1HB39tK6E3737A7iQwD3wJjbFj9pGWcBYYjuakHi1USzve+rk47dGqIZtO/vSKaqyu+mQK5rAn+rD3aVlszaiaVpNwVV2eF97bAI5r4Klus6kQrRVXIF7MyHXc+EQ+LAlcHYaLhlycVe7w6gzsGoSsPV/l62AjuDZgzrFzRnKj7Gm5YKibGdyRzPdly9d2m1/E2DwtC/s04WkIzqzGjIm0j6GlsKDUjfft0ih2dVLfWPww0jmHFCTgHf2JENvomB/kH9Tu6ymDkNnKQjkkBqP68/ZF3NiWUlFlYTZF1NYTrUEWBDRfillSLtW4LWXBimyEaGYInjuAztFlaFzttjr1K+6qVEf31lfy7aVky5+Ns5cipNB36xqfO87sEBhOYIo0AYfnLpm3+tW088IH9oIDNBU/O+aMnpSvz+mlV3ZzXLPljd+qgBL4OhbHRENNGLFvat3XEygm1YRrpbgvdZd5RlFxin5d9RzqZv35zDkCHX4H6cen081mqBX4GNdOWPepKnqT2AjCFlMqbnGboqtqF84yIm90qPQuv2nk/IY+1NV/oq7aWdF83kuYSagJLTDUTzQqEZVEldNAqKzl/0V8aFZ5r/aNeV8qoMLQ1cWIl86V2Br3QBCFZ3PMarlG0LgqXv2WrkxIyR/aW3eQsopmyAdiVWR1MfkxV4PlVIpbD7UUHRB7eU8NKazIw2HpD9zOc4mOmPovgKu/w9+UfNYKW4fANIC1nqkEfHUziLuPLeJsRwZAbfmdKioL80aveq71Z7RCTPhc0tMCeymVfcDB8tiRfaNdC05DQmppsREdpyMK+JpfNS/KYK9JHpKaQGDlM1elRAS2HLZeZJEmXeicapo4qJk8bv+oJb9wv1GpM4yk5p3REVen11kNbtej55VZZ6/GTeCdRbpni+ZhX0YCNDBufLS3XIOT1xOHz2LKnWp6biGTT9FbHnXq0HrSA1lkoAUKXFRELRFIm+c37uyk9JIuK3E7YlcueI9Ur99uWa1KeJZ8WbTznpNKnM/b3P6qOlk1p1tWXfCQF7xAivH1tVnBwYKFG6HwKRAIywjOr3orA+PYKkl7ARYr9A5FaleOI1xr7F3avjH1wFd53i6sYGUeJXXraEy5iAgjhE7A8BS5oZEwTkfBSmVsSrLuOc8QCxJ8z1Rc69zWR/LIeTJnfnFtTAE4vv4zvlRXRqTdEtw4wP/MtWrrVXzDa6/QPeD/LrSYFeC5OH2pcGyPK0inzw2ykgkk8CQCFcTQrY7DphdljZaTlCuIR6KPHp8VFlYxCj5NOIZ9Zr9ZT+6DR1dgVd+YQsLPbjG592/9CReFigv8TR4AoLqewXkjkp6CFYQ779ioMgvsMSNHYfJti/hEtqEApYJWxF5SOmj3ok53lwMQtObKyqSlEC2W0/6iWuF/QTYeTRv1ThnKfwgbxHBKKrXdjJjXwUeQOqjiHwXt8SxnKE7ncbbSw9VjetT/vhQjzIwqSbKt68GnpbgWN0wLoNpBO0RBWa6bFPbtV2RcpbEs9TuwZdwPsGIwrUMUAAA">
            <a:extLst>
              <a:ext uri="{FF2B5EF4-FFF2-40B4-BE49-F238E27FC236}">
                <a16:creationId xmlns:a16="http://schemas.microsoft.com/office/drawing/2014/main" id="{7A70AFD7-FECA-45F5-8102-3073FA9D32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629C10A-8A14-49DD-B138-CED3F66DA651}"/>
              </a:ext>
            </a:extLst>
          </p:cNvPr>
          <p:cNvPicPr>
            <a:picLocks noChangeAspect="1"/>
          </p:cNvPicPr>
          <p:nvPr/>
        </p:nvPicPr>
        <p:blipFill>
          <a:blip r:embed="rId5"/>
          <a:stretch>
            <a:fillRect/>
          </a:stretch>
        </p:blipFill>
        <p:spPr>
          <a:xfrm>
            <a:off x="18928" y="0"/>
            <a:ext cx="1401499" cy="909808"/>
          </a:xfrm>
          <a:prstGeom prst="rect">
            <a:avLst/>
          </a:prstGeom>
        </p:spPr>
      </p:pic>
      <p:sp>
        <p:nvSpPr>
          <p:cNvPr id="9" name="Rectangle 8">
            <a:extLst>
              <a:ext uri="{FF2B5EF4-FFF2-40B4-BE49-F238E27FC236}">
                <a16:creationId xmlns:a16="http://schemas.microsoft.com/office/drawing/2014/main" id="{66B11C51-C745-4E5D-AEA2-02AED5736FAE}"/>
              </a:ext>
            </a:extLst>
          </p:cNvPr>
          <p:cNvSpPr/>
          <p:nvPr/>
        </p:nvSpPr>
        <p:spPr>
          <a:xfrm>
            <a:off x="6760661" y="2907268"/>
            <a:ext cx="184731" cy="369332"/>
          </a:xfrm>
          <a:prstGeom prst="rect">
            <a:avLst/>
          </a:prstGeom>
        </p:spPr>
        <p:txBody>
          <a:bodyPr wrap="none">
            <a:spAutoFit/>
          </a:bodyPr>
          <a:lstStyle/>
          <a:p>
            <a:endParaRPr lang="en-US" dirty="0"/>
          </a:p>
        </p:txBody>
      </p:sp>
      <p:pic>
        <p:nvPicPr>
          <p:cNvPr id="6" name="Picture 5" descr="A picture containing monitor, meter&#10;&#10;Description automatically generated">
            <a:extLst>
              <a:ext uri="{FF2B5EF4-FFF2-40B4-BE49-F238E27FC236}">
                <a16:creationId xmlns:a16="http://schemas.microsoft.com/office/drawing/2014/main" id="{6A202FA0-A871-4955-A7EA-902469EA4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000" y="37755"/>
            <a:ext cx="3676996" cy="367699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E3B712A8-0E38-47C5-AB75-96CBA0E16F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4785" y="3692974"/>
            <a:ext cx="2733675" cy="2733675"/>
          </a:xfrm>
          <a:prstGeom prst="rect">
            <a:avLst/>
          </a:prstGeom>
        </p:spPr>
      </p:pic>
      <p:pic>
        <p:nvPicPr>
          <p:cNvPr id="14" name="Picture 13" descr="A screenshot of a video game&#10;&#10;Description automatically generated">
            <a:extLst>
              <a:ext uri="{FF2B5EF4-FFF2-40B4-BE49-F238E27FC236}">
                <a16:creationId xmlns:a16="http://schemas.microsoft.com/office/drawing/2014/main" id="{402C58A5-0261-43BE-A35F-110DE62291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7915" y="3752506"/>
            <a:ext cx="2466081" cy="2635188"/>
          </a:xfrm>
          <a:prstGeom prst="rect">
            <a:avLst/>
          </a:prstGeom>
        </p:spPr>
      </p:pic>
    </p:spTree>
    <p:extLst>
      <p:ext uri="{BB962C8B-B14F-4D97-AF65-F5344CB8AC3E}">
        <p14:creationId xmlns:p14="http://schemas.microsoft.com/office/powerpoint/2010/main" val="198964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40C73C7-5026-4D1B-810D-CEE4AB34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3" y="-7520"/>
            <a:ext cx="12173072" cy="6858000"/>
          </a:xfrm>
          <a:prstGeom prst="rect">
            <a:avLst/>
          </a:prstGeom>
        </p:spPr>
      </p:pic>
      <p:sp>
        <p:nvSpPr>
          <p:cNvPr id="7" name="Title 3"/>
          <p:cNvSpPr txBox="1">
            <a:spLocks/>
          </p:cNvSpPr>
          <p:nvPr/>
        </p:nvSpPr>
        <p:spPr>
          <a:xfrm>
            <a:off x="1387166" y="472"/>
            <a:ext cx="6162207" cy="909809"/>
          </a:xfrm>
          <a:prstGeom prst="rect">
            <a:avLst/>
          </a:prstGeom>
          <a:solidFill>
            <a:schemeClr val="accent4">
              <a:lumMod val="20000"/>
              <a:lumOff val="80000"/>
            </a:schemeClr>
          </a:solidFill>
        </p:spPr>
        <p:txBody>
          <a:bodyPr vert="horz" lIns="91440" tIns="45720" rIns="91440" bIns="45720" rtlCol="0" anchor="b">
            <a:noAutofit/>
          </a:bodyPr>
          <a:lstStyle>
            <a:lvl1pPr algn="r" defTabSz="914400" rtl="0" eaLnBrk="1" latinLnBrk="0" hangingPunct="1">
              <a:lnSpc>
                <a:spcPct val="90000"/>
              </a:lnSpc>
              <a:spcBef>
                <a:spcPct val="0"/>
              </a:spcBef>
              <a:buNone/>
              <a:defRPr sz="8000" kern="1200" cap="all" baseline="0">
                <a:solidFill>
                  <a:schemeClr val="accent1">
                    <a:lumMod val="60000"/>
                    <a:lumOff val="40000"/>
                  </a:schemeClr>
                </a:solidFill>
                <a:effectLst/>
                <a:latin typeface="+mj-lt"/>
                <a:ea typeface="+mj-ea"/>
                <a:cs typeface="+mj-cs"/>
              </a:defRPr>
            </a:lvl1pPr>
          </a:lstStyle>
          <a:p>
            <a:pPr algn="l"/>
            <a:r>
              <a:rPr lang="en-US" sz="1800" b="1" dirty="0">
                <a:solidFill>
                  <a:schemeClr val="tx1"/>
                </a:solidFill>
                <a:latin typeface="Arial Black" panose="020B0A04020102020204" pitchFamily="34" charset="0"/>
              </a:rPr>
              <a:t>Corona/Norco Council of PTAs:</a:t>
            </a:r>
          </a:p>
          <a:p>
            <a:pPr algn="l"/>
            <a:r>
              <a:rPr lang="en-US" sz="1800" b="1" dirty="0">
                <a:solidFill>
                  <a:schemeClr val="tx1"/>
                </a:solidFill>
                <a:latin typeface="Arial Black" panose="020B0A04020102020204" pitchFamily="34" charset="0"/>
              </a:rPr>
              <a:t>Operation Advocacy: </a:t>
            </a:r>
          </a:p>
          <a:p>
            <a:pPr algn="l"/>
            <a:r>
              <a:rPr lang="en-US" sz="1800" b="1" dirty="0">
                <a:solidFill>
                  <a:schemeClr val="tx1"/>
                </a:solidFill>
                <a:latin typeface="Arial Black" panose="020B0A04020102020204" pitchFamily="34" charset="0"/>
              </a:rPr>
              <a:t>October 2019  Mission Brief </a:t>
            </a:r>
            <a:r>
              <a:rPr lang="en-US" sz="1000" b="1" dirty="0">
                <a:solidFill>
                  <a:schemeClr val="tx1"/>
                </a:solidFill>
                <a:latin typeface="Arial Black" panose="020B0A04020102020204" pitchFamily="34" charset="0"/>
              </a:rPr>
              <a:t>page 5 of 6 </a:t>
            </a:r>
          </a:p>
          <a:p>
            <a:pPr algn="l"/>
            <a:r>
              <a:rPr lang="en-US" sz="1000" b="1" dirty="0">
                <a:solidFill>
                  <a:schemeClr val="tx1"/>
                </a:solidFill>
                <a:latin typeface="Arial Black" panose="020B0A04020102020204" pitchFamily="34" charset="0"/>
              </a:rPr>
              <a:t>October 14th, 2019</a:t>
            </a:r>
          </a:p>
        </p:txBody>
      </p:sp>
      <p:sp>
        <p:nvSpPr>
          <p:cNvPr id="3" name="TextBox 2"/>
          <p:cNvSpPr txBox="1"/>
          <p:nvPr/>
        </p:nvSpPr>
        <p:spPr>
          <a:xfrm>
            <a:off x="6467249" y="5933996"/>
            <a:ext cx="184731" cy="369332"/>
          </a:xfrm>
          <a:prstGeom prst="rect">
            <a:avLst/>
          </a:prstGeom>
          <a:noFill/>
        </p:spPr>
        <p:txBody>
          <a:bodyPr wrap="none" rtlCol="0">
            <a:spAutoFit/>
          </a:bodyPr>
          <a:lstStyle/>
          <a:p>
            <a:endParaRPr lang="en-US" dirty="0"/>
          </a:p>
        </p:txBody>
      </p:sp>
      <p:sp>
        <p:nvSpPr>
          <p:cNvPr id="4" name="TextBox 3"/>
          <p:cNvSpPr txBox="1"/>
          <p:nvPr/>
        </p:nvSpPr>
        <p:spPr>
          <a:xfrm>
            <a:off x="7178047" y="4361246"/>
            <a:ext cx="5237724" cy="338554"/>
          </a:xfrm>
          <a:prstGeom prst="rect">
            <a:avLst/>
          </a:prstGeom>
          <a:noFill/>
        </p:spPr>
        <p:txBody>
          <a:bodyPr wrap="square" rtlCol="0">
            <a:spAutoFit/>
          </a:bodyPr>
          <a:lstStyle/>
          <a:p>
            <a:endParaRPr lang="en-US" sz="1600" dirty="0">
              <a:latin typeface="Arial Black" panose="020B0A04020102020204" pitchFamily="34" charset="0"/>
            </a:endParaRPr>
          </a:p>
        </p:txBody>
      </p:sp>
      <p:sp>
        <p:nvSpPr>
          <p:cNvPr id="23" name="Content Placeholder 22">
            <a:extLst>
              <a:ext uri="{FF2B5EF4-FFF2-40B4-BE49-F238E27FC236}">
                <a16:creationId xmlns:a16="http://schemas.microsoft.com/office/drawing/2014/main" id="{5578DD30-153D-474F-A748-CA68E363945B}"/>
              </a:ext>
            </a:extLst>
          </p:cNvPr>
          <p:cNvSpPr>
            <a:spLocks noGrp="1"/>
          </p:cNvSpPr>
          <p:nvPr>
            <p:ph idx="1"/>
          </p:nvPr>
        </p:nvSpPr>
        <p:spPr>
          <a:xfrm>
            <a:off x="7178047" y="443061"/>
            <a:ext cx="4175025" cy="3534136"/>
          </a:xfrm>
        </p:spPr>
        <p:txBody>
          <a:bodyPr>
            <a:normAutofit fontScale="77500" lnSpcReduction="20000"/>
          </a:bodyPr>
          <a:lstStyle/>
          <a:p>
            <a:pPr lvl="1"/>
            <a:r>
              <a:rPr lang="en-US" sz="2000" dirty="0">
                <a:latin typeface="Arial Black" panose="020B0A04020102020204" pitchFamily="34" charset="0"/>
              </a:rPr>
              <a:t>Supporting a Kindness Campaign</a:t>
            </a:r>
          </a:p>
          <a:p>
            <a:pPr lvl="2"/>
            <a:r>
              <a:rPr lang="en-US" sz="1800" dirty="0">
                <a:latin typeface="Arial Black" panose="020B0A04020102020204" pitchFamily="34" charset="0"/>
              </a:rPr>
              <a:t>Suggestions: </a:t>
            </a:r>
          </a:p>
          <a:p>
            <a:pPr lvl="2"/>
            <a:r>
              <a:rPr lang="en-US" sz="1600" dirty="0">
                <a:latin typeface="Arial Black" panose="020B0A04020102020204" pitchFamily="34" charset="0"/>
              </a:rPr>
              <a:t>Wear </a:t>
            </a:r>
            <a:r>
              <a:rPr lang="en-US" sz="1600" dirty="0" err="1">
                <a:latin typeface="Arial Black" panose="020B0A04020102020204" pitchFamily="34" charset="0"/>
              </a:rPr>
              <a:t>Tshirts</a:t>
            </a:r>
            <a:r>
              <a:rPr lang="en-US" sz="1600" dirty="0">
                <a:latin typeface="Arial Black" panose="020B0A04020102020204" pitchFamily="34" charset="0"/>
              </a:rPr>
              <a:t> with Positive Message, Do random acts of kindness</a:t>
            </a:r>
          </a:p>
          <a:p>
            <a:pPr lvl="2"/>
            <a:r>
              <a:rPr lang="en-US" sz="1600" dirty="0">
                <a:latin typeface="Arial Black" panose="020B0A04020102020204" pitchFamily="34" charset="0"/>
              </a:rPr>
              <a:t>Ask your school librarian what books/stories are in the library on kindness.</a:t>
            </a:r>
          </a:p>
          <a:p>
            <a:pPr lvl="3"/>
            <a:r>
              <a:rPr lang="en-US" sz="1400" dirty="0">
                <a:latin typeface="Arial Black" panose="020B0A04020102020204" pitchFamily="34" charset="0"/>
              </a:rPr>
              <a:t>Could your librarian put the Kindness books on display?</a:t>
            </a:r>
          </a:p>
          <a:p>
            <a:pPr lvl="2"/>
            <a:r>
              <a:rPr lang="en-US" sz="1600" dirty="0">
                <a:latin typeface="Arial Black" panose="020B0A04020102020204" pitchFamily="34" charset="0"/>
              </a:rPr>
              <a:t>Develop campus campaign to encourage JUST ONE random act of kindness per month-</a:t>
            </a:r>
          </a:p>
          <a:p>
            <a:pPr lvl="3"/>
            <a:r>
              <a:rPr lang="en-US" sz="1400" dirty="0">
                <a:latin typeface="Arial Black" panose="020B0A04020102020204" pitchFamily="34" charset="0"/>
              </a:rPr>
              <a:t>IF EVERY STUDENT IN CNUSD DID ONE RANDOM ACT OF KINDNESS BE MONTH THAT WOULD BE OVER 54,000 ACTS OF KINDESS EACH MONTH…WHAT A WONDERFUL WORLD THAT WOULD BE.</a:t>
            </a:r>
          </a:p>
          <a:p>
            <a:pPr lvl="2"/>
            <a:endParaRPr lang="en-US" sz="1600" dirty="0">
              <a:latin typeface="Arial Black" panose="020B0A04020102020204" pitchFamily="34" charset="0"/>
            </a:endParaRPr>
          </a:p>
          <a:p>
            <a:endParaRPr lang="en-US" dirty="0"/>
          </a:p>
        </p:txBody>
      </p:sp>
      <p:sp>
        <p:nvSpPr>
          <p:cNvPr id="24" name="Rectangle 23">
            <a:extLst>
              <a:ext uri="{FF2B5EF4-FFF2-40B4-BE49-F238E27FC236}">
                <a16:creationId xmlns:a16="http://schemas.microsoft.com/office/drawing/2014/main" id="{76A0D510-FB6C-4BEB-A3BA-7A6FA8A223CA}"/>
              </a:ext>
            </a:extLst>
          </p:cNvPr>
          <p:cNvSpPr/>
          <p:nvPr/>
        </p:nvSpPr>
        <p:spPr>
          <a:xfrm>
            <a:off x="621438" y="1034305"/>
            <a:ext cx="5362112" cy="369332"/>
          </a:xfrm>
          <a:prstGeom prst="rect">
            <a:avLst/>
          </a:prstGeom>
          <a:solidFill>
            <a:schemeClr val="accent2">
              <a:lumMod val="20000"/>
              <a:lumOff val="80000"/>
            </a:schemeClr>
          </a:solidFill>
          <a:ln w="38100">
            <a:solidFill>
              <a:schemeClr val="accent4">
                <a:lumMod val="60000"/>
                <a:lumOff val="40000"/>
              </a:schemeClr>
            </a:solidFill>
          </a:ln>
        </p:spPr>
        <p:txBody>
          <a:bodyPr wrap="square">
            <a:spAutoFit/>
          </a:bodyPr>
          <a:lstStyle/>
          <a:p>
            <a:r>
              <a:rPr lang="en-US" u="sng" dirty="0">
                <a:latin typeface="Arial Black" panose="020B0A04020102020204" pitchFamily="34" charset="0"/>
              </a:rPr>
              <a:t>Ongoing Mission: United Against Bullying</a:t>
            </a:r>
          </a:p>
        </p:txBody>
      </p:sp>
      <p:pic>
        <p:nvPicPr>
          <p:cNvPr id="14" name="Picture 13">
            <a:extLst>
              <a:ext uri="{FF2B5EF4-FFF2-40B4-BE49-F238E27FC236}">
                <a16:creationId xmlns:a16="http://schemas.microsoft.com/office/drawing/2014/main" id="{73D2E38F-424D-4D12-8C6F-001E3B355DE6}"/>
              </a:ext>
            </a:extLst>
          </p:cNvPr>
          <p:cNvPicPr>
            <a:picLocks noChangeAspect="1"/>
          </p:cNvPicPr>
          <p:nvPr/>
        </p:nvPicPr>
        <p:blipFill>
          <a:blip r:embed="rId4"/>
          <a:stretch>
            <a:fillRect/>
          </a:stretch>
        </p:blipFill>
        <p:spPr>
          <a:xfrm>
            <a:off x="-14333" y="-7520"/>
            <a:ext cx="1401499" cy="909808"/>
          </a:xfrm>
          <a:prstGeom prst="rect">
            <a:avLst/>
          </a:prstGeom>
        </p:spPr>
      </p:pic>
      <p:sp>
        <p:nvSpPr>
          <p:cNvPr id="15" name="Content Placeholder 12">
            <a:extLst>
              <a:ext uri="{FF2B5EF4-FFF2-40B4-BE49-F238E27FC236}">
                <a16:creationId xmlns:a16="http://schemas.microsoft.com/office/drawing/2014/main" id="{6F57983C-A68B-4AC8-8C5B-58BFC798D24C}"/>
              </a:ext>
            </a:extLst>
          </p:cNvPr>
          <p:cNvSpPr txBox="1">
            <a:spLocks/>
          </p:cNvSpPr>
          <p:nvPr/>
        </p:nvSpPr>
        <p:spPr>
          <a:xfrm>
            <a:off x="528211" y="1570484"/>
            <a:ext cx="5369522" cy="451071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latin typeface="Arial Black" panose="020B0A04020102020204" pitchFamily="34" charset="0"/>
              </a:rPr>
              <a:t>Share the CNUSD Bullying Prevention and Safety information with your Board, Parents, Teachers, and Association.</a:t>
            </a:r>
          </a:p>
          <a:p>
            <a:pPr lvl="1"/>
            <a:r>
              <a:rPr lang="en-US" sz="1200" dirty="0">
                <a:latin typeface="Arial Black" panose="020B0A04020102020204" pitchFamily="34" charset="0"/>
                <a:hlinkClick r:id="rId5"/>
              </a:rPr>
              <a:t>https://www.cnusd.k12.ca.us/cms/One.aspx?portalId=211960&amp;pageId=1953218</a:t>
            </a:r>
            <a:endParaRPr lang="en-US" sz="1200" dirty="0">
              <a:latin typeface="Arial Black" panose="020B0A04020102020204" pitchFamily="34" charset="0"/>
            </a:endParaRPr>
          </a:p>
          <a:p>
            <a:r>
              <a:rPr lang="en-US" sz="1700" dirty="0">
                <a:latin typeface="Arial Black" panose="020B0A04020102020204" pitchFamily="34" charset="0"/>
              </a:rPr>
              <a:t>Look for the “Be a Buddy, Not a Bully” posters at your school.</a:t>
            </a:r>
          </a:p>
          <a:p>
            <a:r>
              <a:rPr lang="en-US" sz="1700" dirty="0">
                <a:latin typeface="Arial Black" panose="020B0A04020102020204" pitchFamily="34" charset="0"/>
              </a:rPr>
              <a:t>Share this with your board and teachers</a:t>
            </a:r>
          </a:p>
          <a:p>
            <a:pPr lvl="1"/>
            <a:r>
              <a:rPr lang="en-US" sz="1200" dirty="0">
                <a:latin typeface="Arial Black" panose="020B0A04020102020204" pitchFamily="34" charset="0"/>
              </a:rPr>
              <a:t>PBS Org 9 Tips for Teaching Kindness in the classroom</a:t>
            </a:r>
          </a:p>
          <a:p>
            <a:pPr lvl="1"/>
            <a:r>
              <a:rPr lang="en-US" sz="1200" dirty="0">
                <a:hlinkClick r:id="rId5"/>
              </a:rPr>
              <a:t>https://www.pbs.org/education/blog/9-tips-for-teaching-kindness-in-the-classroom?utm_campaign=school_2019&amp;utm_content=1566866400&amp;utm_medium=social&amp;utm_source=facebook&amp;fbclid=IwAR33tQdxhAKdbIjzXB0R4m54HvCZ7C67RS7S8TvlJvmTWsSLhra8t4sq45M</a:t>
            </a:r>
            <a:endParaRPr lang="en-US" sz="1400" dirty="0">
              <a:latin typeface="Arial Black" panose="020B0A04020102020204" pitchFamily="34" charset="0"/>
            </a:endParaRPr>
          </a:p>
          <a:p>
            <a:r>
              <a:rPr lang="en-US" sz="1700" dirty="0">
                <a:latin typeface="Arial Black" panose="020B0A04020102020204" pitchFamily="34" charset="0"/>
              </a:rPr>
              <a:t>Ask your Principal, Assistant Principal, and School Counselor how you and the PTA can help</a:t>
            </a:r>
          </a:p>
          <a:p>
            <a:pPr lvl="1"/>
            <a:r>
              <a:rPr lang="en-US" sz="1900" dirty="0">
                <a:latin typeface="Arial Black" panose="020B0A04020102020204" pitchFamily="34" charset="0"/>
              </a:rPr>
              <a:t>Supporting Bullying Prevention</a:t>
            </a:r>
          </a:p>
          <a:p>
            <a:pPr lvl="2"/>
            <a:r>
              <a:rPr lang="en-US" sz="1800" dirty="0">
                <a:latin typeface="Arial Black" panose="020B0A04020102020204" pitchFamily="34" charset="0"/>
              </a:rPr>
              <a:t>Suggestions: </a:t>
            </a:r>
          </a:p>
          <a:p>
            <a:pPr lvl="2"/>
            <a:r>
              <a:rPr lang="en-US" sz="1800" dirty="0">
                <a:latin typeface="Arial Black" panose="020B0A04020102020204" pitchFamily="34" charset="0"/>
              </a:rPr>
              <a:t>For Elementary Schools</a:t>
            </a:r>
          </a:p>
          <a:p>
            <a:pPr lvl="3"/>
            <a:r>
              <a:rPr lang="en-US" sz="1600" dirty="0">
                <a:latin typeface="Arial Black" panose="020B0A04020102020204" pitchFamily="34" charset="0"/>
              </a:rPr>
              <a:t>Have each class create a “United Against Bullying” poster, all students and teacher sign it, to display prominently at school, take class pictures</a:t>
            </a:r>
          </a:p>
          <a:p>
            <a:pPr lvl="3"/>
            <a:r>
              <a:rPr lang="en-US" sz="1600" dirty="0">
                <a:latin typeface="Arial Black" panose="020B0A04020102020204" pitchFamily="34" charset="0"/>
              </a:rPr>
              <a:t>Host door decorating contest using “Be a Buddy, Not a Bully” theme</a:t>
            </a:r>
          </a:p>
          <a:p>
            <a:pPr lvl="2"/>
            <a:r>
              <a:rPr lang="en-US" sz="1800" dirty="0">
                <a:latin typeface="Arial Black" panose="020B0A04020102020204" pitchFamily="34" charset="0"/>
              </a:rPr>
              <a:t>For Middle and High Schools</a:t>
            </a:r>
          </a:p>
          <a:p>
            <a:pPr lvl="3"/>
            <a:r>
              <a:rPr lang="en-US" sz="1600" dirty="0">
                <a:latin typeface="Arial Black" panose="020B0A04020102020204" pitchFamily="34" charset="0"/>
              </a:rPr>
              <a:t>Have each group/club/team create a “United Against Bullying” poster, take group pictures</a:t>
            </a:r>
          </a:p>
          <a:p>
            <a:pPr lvl="3"/>
            <a:r>
              <a:rPr lang="en-US" sz="1600" dirty="0">
                <a:latin typeface="Arial Black" panose="020B0A04020102020204" pitchFamily="34" charset="0"/>
              </a:rPr>
              <a:t>Host contest for students to develop “Be a Buddy, Not a Bully” song, jingle, commercial, skit</a:t>
            </a:r>
          </a:p>
          <a:p>
            <a:endParaRPr lang="en-US" sz="1400" dirty="0">
              <a:latin typeface="Arial Black" panose="020B0A04020102020204" pitchFamily="34" charset="0"/>
            </a:endParaRPr>
          </a:p>
          <a:p>
            <a:endParaRPr lang="en-US" sz="1400" dirty="0">
              <a:latin typeface="Arial Black" panose="020B0A04020102020204" pitchFamily="34" charset="0"/>
            </a:endParaRPr>
          </a:p>
          <a:p>
            <a:pPr lvl="1"/>
            <a:endParaRPr lang="en-US" sz="1200" dirty="0">
              <a:latin typeface="Arial Black" panose="020B0A04020102020204" pitchFamily="34" charset="0"/>
            </a:endParaRPr>
          </a:p>
          <a:p>
            <a:endParaRPr lang="en-US" sz="1600" dirty="0">
              <a:latin typeface="Arial Black" panose="020B0A04020102020204" pitchFamily="34" charset="0"/>
            </a:endParaRPr>
          </a:p>
          <a:p>
            <a:pPr lvl="1"/>
            <a:endParaRPr lang="en-US" sz="1200" dirty="0">
              <a:latin typeface="Arial Black" panose="020B0A04020102020204" pitchFamily="34" charset="0"/>
            </a:endParaRPr>
          </a:p>
          <a:p>
            <a:pPr lvl="1"/>
            <a:endParaRPr lang="en-US" sz="1200" dirty="0">
              <a:latin typeface="Arial Black" panose="020B0A04020102020204" pitchFamily="34" charset="0"/>
            </a:endParaRPr>
          </a:p>
          <a:p>
            <a:endParaRPr lang="en-US" sz="1600" dirty="0">
              <a:latin typeface="Arial Black" panose="020B0A04020102020204" pitchFamily="34" charset="0"/>
            </a:endParaRPr>
          </a:p>
          <a:p>
            <a:pPr lvl="1"/>
            <a:endParaRPr lang="en-US" sz="1200" dirty="0">
              <a:latin typeface="Arial Black" panose="020B0A04020102020204" pitchFamily="34" charset="0"/>
            </a:endParaRPr>
          </a:p>
          <a:p>
            <a:endParaRPr lang="en-US" sz="1600" dirty="0">
              <a:latin typeface="Arial Black" panose="020B0A04020102020204" pitchFamily="34" charset="0"/>
            </a:endParaRPr>
          </a:p>
        </p:txBody>
      </p:sp>
      <p:sp>
        <p:nvSpPr>
          <p:cNvPr id="16" name="Content Placeholder 12">
            <a:extLst>
              <a:ext uri="{FF2B5EF4-FFF2-40B4-BE49-F238E27FC236}">
                <a16:creationId xmlns:a16="http://schemas.microsoft.com/office/drawing/2014/main" id="{58A972F6-F328-49C7-A259-C2B58A5B7E53}"/>
              </a:ext>
            </a:extLst>
          </p:cNvPr>
          <p:cNvSpPr txBox="1">
            <a:spLocks/>
          </p:cNvSpPr>
          <p:nvPr/>
        </p:nvSpPr>
        <p:spPr>
          <a:xfrm>
            <a:off x="6651980" y="3808429"/>
            <a:ext cx="5270610" cy="2824107"/>
          </a:xfrm>
          <a:prstGeom prst="rect">
            <a:avLst/>
          </a:prstGeom>
          <a:solidFill>
            <a:schemeClr val="accent2">
              <a:lumMod val="40000"/>
              <a:lumOff val="60000"/>
            </a:schemeClr>
          </a:solidFill>
          <a:ln w="38100">
            <a:solidFill>
              <a:srgbClr val="0070C0"/>
            </a:soli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Arial Black" panose="020B0A04020102020204" pitchFamily="34" charset="0"/>
              </a:rPr>
              <a:t>Mission: Create a Visual Representation</a:t>
            </a:r>
          </a:p>
          <a:p>
            <a:r>
              <a:rPr lang="en-US" sz="1600" dirty="0">
                <a:latin typeface="Arial Black" panose="020B0A04020102020204" pitchFamily="34" charset="0"/>
              </a:rPr>
              <a:t>Mission Levels: </a:t>
            </a:r>
          </a:p>
          <a:p>
            <a:pPr lvl="1"/>
            <a:r>
              <a:rPr lang="en-US" sz="1200" dirty="0">
                <a:latin typeface="Arial Black" panose="020B0A04020102020204" pitchFamily="34" charset="0"/>
              </a:rPr>
              <a:t>Level 1- Create a large poster of the Yellow and Blue “United Against Bullying” logo and display it prominently at your school.</a:t>
            </a:r>
          </a:p>
          <a:p>
            <a:pPr lvl="2"/>
            <a:r>
              <a:rPr lang="en-US" sz="800" dirty="0">
                <a:latin typeface="Arial Black" panose="020B0A04020102020204" pitchFamily="34" charset="0"/>
              </a:rPr>
              <a:t>Have PTA Board members, teachers, parents, and students sign the poster-committing to being UNITED AGAINST BOULLYING</a:t>
            </a:r>
          </a:p>
          <a:p>
            <a:pPr lvl="2"/>
            <a:endParaRPr lang="en-US" sz="400" dirty="0">
              <a:latin typeface="Arial Black" panose="020B0A04020102020204" pitchFamily="34" charset="0"/>
            </a:endParaRPr>
          </a:p>
          <a:p>
            <a:pPr lvl="1"/>
            <a:r>
              <a:rPr lang="en-US" sz="1200" dirty="0">
                <a:latin typeface="Arial Black" panose="020B0A04020102020204" pitchFamily="34" charset="0"/>
              </a:rPr>
              <a:t>Level 2-Create a large poster (as noted above) AND meet with your Admin team to discuss how PTA can help with Bullying Prevention on at your school.</a:t>
            </a:r>
          </a:p>
          <a:p>
            <a:pPr lvl="2"/>
            <a:r>
              <a:rPr lang="en-US" sz="800" dirty="0">
                <a:latin typeface="Arial Black" panose="020B0A04020102020204" pitchFamily="34" charset="0"/>
              </a:rPr>
              <a:t>Include your plan in your monthly report</a:t>
            </a:r>
          </a:p>
          <a:p>
            <a:pPr lvl="1"/>
            <a:r>
              <a:rPr lang="en-US" sz="1200" dirty="0">
                <a:latin typeface="Arial Black" panose="020B0A04020102020204" pitchFamily="34" charset="0"/>
              </a:rPr>
              <a:t>Level 3-Create a large poster (as noted above) AND meet with Admin Team AND roll plan out to your PTA Board as to how PTA will be involved in the Bullying Prevention Campaign at your school.</a:t>
            </a:r>
          </a:p>
          <a:p>
            <a:pPr lvl="2"/>
            <a:r>
              <a:rPr lang="en-US" sz="800" dirty="0">
                <a:latin typeface="Arial Black" panose="020B0A04020102020204" pitchFamily="34" charset="0"/>
              </a:rPr>
              <a:t>Include your plan in your monthly report</a:t>
            </a:r>
            <a:endParaRPr lang="en-US" sz="1600" dirty="0">
              <a:latin typeface="Arial Black" panose="020B0A04020102020204" pitchFamily="34" charset="0"/>
            </a:endParaRPr>
          </a:p>
        </p:txBody>
      </p:sp>
      <p:pic>
        <p:nvPicPr>
          <p:cNvPr id="13" name="Picture 12">
            <a:extLst>
              <a:ext uri="{FF2B5EF4-FFF2-40B4-BE49-F238E27FC236}">
                <a16:creationId xmlns:a16="http://schemas.microsoft.com/office/drawing/2014/main" id="{26A0A00D-00CB-4DFA-8F9E-42F34AE8CB9D}"/>
              </a:ext>
            </a:extLst>
          </p:cNvPr>
          <p:cNvPicPr>
            <a:picLocks noChangeAspect="1"/>
          </p:cNvPicPr>
          <p:nvPr/>
        </p:nvPicPr>
        <p:blipFill>
          <a:blip r:embed="rId6"/>
          <a:stretch>
            <a:fillRect/>
          </a:stretch>
        </p:blipFill>
        <p:spPr>
          <a:xfrm>
            <a:off x="5983551" y="1535910"/>
            <a:ext cx="2068496" cy="2112741"/>
          </a:xfrm>
          <a:prstGeom prst="rect">
            <a:avLst/>
          </a:prstGeom>
        </p:spPr>
      </p:pic>
      <p:pic>
        <p:nvPicPr>
          <p:cNvPr id="12" name="Picture 11">
            <a:extLst>
              <a:ext uri="{FF2B5EF4-FFF2-40B4-BE49-F238E27FC236}">
                <a16:creationId xmlns:a16="http://schemas.microsoft.com/office/drawing/2014/main" id="{8F71C191-160B-4C19-A049-E173595FE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220" y="4905520"/>
            <a:ext cx="1181946" cy="1727016"/>
          </a:xfrm>
          <a:prstGeom prst="rect">
            <a:avLst/>
          </a:prstGeom>
        </p:spPr>
      </p:pic>
    </p:spTree>
    <p:extLst>
      <p:ext uri="{BB962C8B-B14F-4D97-AF65-F5344CB8AC3E}">
        <p14:creationId xmlns:p14="http://schemas.microsoft.com/office/powerpoint/2010/main" val="186741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40C73C7-5026-4D1B-810D-CEE4AB34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15"/>
            <a:ext cx="12379684" cy="6948722"/>
          </a:xfrm>
          <a:prstGeom prst="rect">
            <a:avLst/>
          </a:prstGeom>
        </p:spPr>
      </p:pic>
      <p:sp>
        <p:nvSpPr>
          <p:cNvPr id="7" name="Title 3"/>
          <p:cNvSpPr txBox="1">
            <a:spLocks/>
          </p:cNvSpPr>
          <p:nvPr/>
        </p:nvSpPr>
        <p:spPr>
          <a:xfrm>
            <a:off x="1800225" y="40522"/>
            <a:ext cx="5543550" cy="909809"/>
          </a:xfrm>
          <a:prstGeom prst="rect">
            <a:avLst/>
          </a:prstGeom>
          <a:solidFill>
            <a:schemeClr val="accent4">
              <a:lumMod val="20000"/>
              <a:lumOff val="80000"/>
            </a:schemeClr>
          </a:solidFill>
        </p:spPr>
        <p:txBody>
          <a:bodyPr vert="horz" lIns="91440" tIns="45720" rIns="91440" bIns="45720" rtlCol="0" anchor="b">
            <a:noAutofit/>
          </a:bodyPr>
          <a:lstStyle>
            <a:lvl1pPr algn="r" defTabSz="914400" rtl="0" eaLnBrk="1" latinLnBrk="0" hangingPunct="1">
              <a:lnSpc>
                <a:spcPct val="90000"/>
              </a:lnSpc>
              <a:spcBef>
                <a:spcPct val="0"/>
              </a:spcBef>
              <a:buNone/>
              <a:defRPr sz="8000" kern="1200" cap="all" baseline="0">
                <a:solidFill>
                  <a:schemeClr val="accent1">
                    <a:lumMod val="60000"/>
                    <a:lumOff val="40000"/>
                  </a:schemeClr>
                </a:solidFill>
                <a:effectLst/>
                <a:latin typeface="+mj-lt"/>
                <a:ea typeface="+mj-ea"/>
                <a:cs typeface="+mj-cs"/>
              </a:defRPr>
            </a:lvl1pPr>
          </a:lstStyle>
          <a:p>
            <a:pPr algn="l"/>
            <a:r>
              <a:rPr lang="en-US" sz="1800" b="1" dirty="0">
                <a:solidFill>
                  <a:schemeClr val="tx1"/>
                </a:solidFill>
                <a:latin typeface="Arial Black" panose="020B0A04020102020204" pitchFamily="34" charset="0"/>
              </a:rPr>
              <a:t>Corona/Norco Council of PTAs:</a:t>
            </a:r>
          </a:p>
          <a:p>
            <a:pPr algn="l"/>
            <a:r>
              <a:rPr lang="en-US" sz="1800" b="1" dirty="0">
                <a:solidFill>
                  <a:schemeClr val="tx1"/>
                </a:solidFill>
                <a:latin typeface="Arial Black" panose="020B0A04020102020204" pitchFamily="34" charset="0"/>
              </a:rPr>
              <a:t>Operation Advocacy: </a:t>
            </a:r>
          </a:p>
          <a:p>
            <a:pPr algn="l"/>
            <a:r>
              <a:rPr lang="en-US" sz="1800" b="1" dirty="0">
                <a:solidFill>
                  <a:schemeClr val="tx1"/>
                </a:solidFill>
                <a:latin typeface="Arial Black" panose="020B0A04020102020204" pitchFamily="34" charset="0"/>
              </a:rPr>
              <a:t>October 2019  Mission Brief </a:t>
            </a:r>
            <a:r>
              <a:rPr lang="en-US" sz="1000" b="1" dirty="0">
                <a:solidFill>
                  <a:schemeClr val="tx1"/>
                </a:solidFill>
                <a:latin typeface="Arial Black" panose="020B0A04020102020204" pitchFamily="34" charset="0"/>
              </a:rPr>
              <a:t>Page 6 of 6 </a:t>
            </a:r>
          </a:p>
          <a:p>
            <a:pPr algn="l"/>
            <a:r>
              <a:rPr lang="en-US" sz="1000" b="1" dirty="0">
                <a:solidFill>
                  <a:schemeClr val="tx1"/>
                </a:solidFill>
                <a:latin typeface="Arial Black" panose="020B0A04020102020204" pitchFamily="34" charset="0"/>
              </a:rPr>
              <a:t>October 14th , 2019</a:t>
            </a:r>
          </a:p>
        </p:txBody>
      </p:sp>
      <p:sp>
        <p:nvSpPr>
          <p:cNvPr id="3" name="TextBox 2"/>
          <p:cNvSpPr txBox="1"/>
          <p:nvPr/>
        </p:nvSpPr>
        <p:spPr>
          <a:xfrm>
            <a:off x="6467249" y="5933996"/>
            <a:ext cx="184731" cy="369332"/>
          </a:xfrm>
          <a:prstGeom prst="rect">
            <a:avLst/>
          </a:prstGeom>
          <a:noFill/>
        </p:spPr>
        <p:txBody>
          <a:bodyPr wrap="none" rtlCol="0">
            <a:spAutoFit/>
          </a:bodyPr>
          <a:lstStyle/>
          <a:p>
            <a:endParaRPr lang="en-US" dirty="0"/>
          </a:p>
        </p:txBody>
      </p:sp>
      <p:sp>
        <p:nvSpPr>
          <p:cNvPr id="4" name="TextBox 3"/>
          <p:cNvSpPr txBox="1"/>
          <p:nvPr/>
        </p:nvSpPr>
        <p:spPr>
          <a:xfrm>
            <a:off x="7178047" y="4361246"/>
            <a:ext cx="5237724" cy="338554"/>
          </a:xfrm>
          <a:prstGeom prst="rect">
            <a:avLst/>
          </a:prstGeom>
          <a:noFill/>
        </p:spPr>
        <p:txBody>
          <a:bodyPr wrap="square" rtlCol="0">
            <a:spAutoFit/>
          </a:bodyPr>
          <a:lstStyle/>
          <a:p>
            <a:endParaRPr lang="en-US" sz="1600" dirty="0">
              <a:latin typeface="Arial Black" panose="020B0A04020102020204" pitchFamily="34" charset="0"/>
            </a:endParaRPr>
          </a:p>
        </p:txBody>
      </p:sp>
      <p:sp>
        <p:nvSpPr>
          <p:cNvPr id="16" name="Rectangle 15">
            <a:extLst>
              <a:ext uri="{FF2B5EF4-FFF2-40B4-BE49-F238E27FC236}">
                <a16:creationId xmlns:a16="http://schemas.microsoft.com/office/drawing/2014/main" id="{16FBAD11-E928-4E1A-9E53-708FE26EC8AA}"/>
              </a:ext>
            </a:extLst>
          </p:cNvPr>
          <p:cNvSpPr/>
          <p:nvPr/>
        </p:nvSpPr>
        <p:spPr>
          <a:xfrm>
            <a:off x="153193" y="1058193"/>
            <a:ext cx="6287268" cy="5170646"/>
          </a:xfrm>
          <a:prstGeom prst="rect">
            <a:avLst/>
          </a:prstGeom>
          <a:solidFill>
            <a:schemeClr val="accent6">
              <a:lumMod val="20000"/>
              <a:lumOff val="80000"/>
            </a:schemeClr>
          </a:solidFill>
          <a:ln w="47625">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latin typeface="Arial Black" panose="020B0A04020102020204" pitchFamily="34" charset="0"/>
                <a:cs typeface="Aparajita" panose="020B0502040204020203" pitchFamily="18" charset="0"/>
              </a:rPr>
              <a:t>Advocacy in Action</a:t>
            </a:r>
            <a:r>
              <a:rPr lang="en-US" sz="1600" dirty="0">
                <a:latin typeface="Arial Black" panose="020B0A04020102020204" pitchFamily="34" charset="0"/>
                <a:cs typeface="Aparajita" panose="020B0502040204020203" pitchFamily="18" charset="0"/>
              </a:rPr>
              <a:t>: </a:t>
            </a:r>
          </a:p>
          <a:p>
            <a:r>
              <a:rPr lang="en-US" sz="1200" dirty="0">
                <a:latin typeface="Arial Black" panose="020B0A04020102020204" pitchFamily="34" charset="0"/>
                <a:cs typeface="Aparajita" panose="020B0502040204020203" pitchFamily="18" charset="0"/>
              </a:rPr>
              <a:t>From CAPTA…</a:t>
            </a:r>
          </a:p>
          <a:p>
            <a:r>
              <a:rPr lang="en-US" dirty="0"/>
              <a:t>In 2011, Governor Jerry Brown signed </a:t>
            </a:r>
            <a:r>
              <a:rPr lang="en-US" u="sng" dirty="0">
                <a:hlinkClick r:id="rId4"/>
              </a:rPr>
              <a:t>AB 1156</a:t>
            </a:r>
            <a:r>
              <a:rPr lang="en-US" dirty="0"/>
              <a:t> (</a:t>
            </a:r>
            <a:r>
              <a:rPr lang="en-US" dirty="0" err="1"/>
              <a:t>Eng</a:t>
            </a:r>
            <a:r>
              <a:rPr lang="en-US" dirty="0"/>
              <a:t>).  This legislation, sponsored by California State PTA, helps protect students from bullying and harassment.</a:t>
            </a:r>
          </a:p>
          <a:p>
            <a:r>
              <a:rPr lang="en-US" dirty="0"/>
              <a:t>The bill requires training of school-site personnel in the prevention of bullying, and it gives victims of bullying priority for transferring out of a school, if requested.</a:t>
            </a:r>
          </a:p>
          <a:p>
            <a:r>
              <a:rPr lang="en-US" dirty="0"/>
              <a:t>Inaction can have dire consequences. Students who experience bullying are at increased risk for poor school adjustment, sleep difficulties, anxiety, depression, and negative health effects such as headaches and stomachaches. The depression and anxiety caused by being bullied can lead students to think about and attempt suicide, and have behavior problems and difficulty learning.</a:t>
            </a:r>
          </a:p>
          <a:p>
            <a:r>
              <a:rPr lang="en-US" dirty="0"/>
              <a:t>Bullying is prevalent on school campuses.  According to the National Center for Educational Statistics, 2016, more than one out of every five (20.8%) students report being bullied.</a:t>
            </a:r>
          </a:p>
          <a:p>
            <a:endParaRPr lang="en-US" sz="1200" dirty="0">
              <a:latin typeface="Arial Black" panose="020B0A04020102020204" pitchFamily="34" charset="0"/>
              <a:cs typeface="Aparajita" panose="020B0502040204020203" pitchFamily="18" charset="0"/>
            </a:endParaRPr>
          </a:p>
        </p:txBody>
      </p:sp>
      <p:sp>
        <p:nvSpPr>
          <p:cNvPr id="17" name="Rectangle 16">
            <a:extLst>
              <a:ext uri="{FF2B5EF4-FFF2-40B4-BE49-F238E27FC236}">
                <a16:creationId xmlns:a16="http://schemas.microsoft.com/office/drawing/2014/main" id="{DD37B7F1-D231-44D4-BFDD-8A4C907DE778}"/>
              </a:ext>
            </a:extLst>
          </p:cNvPr>
          <p:cNvSpPr/>
          <p:nvPr/>
        </p:nvSpPr>
        <p:spPr>
          <a:xfrm>
            <a:off x="179982" y="6056336"/>
            <a:ext cx="6691021" cy="738664"/>
          </a:xfrm>
          <a:prstGeom prst="rect">
            <a:avLst/>
          </a:prstGeom>
          <a:solidFill>
            <a:schemeClr val="accent2">
              <a:lumMod val="60000"/>
              <a:lumOff val="40000"/>
            </a:schemeClr>
          </a:solidFill>
          <a:ln w="47625">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latin typeface="Arial Black" panose="020B0A04020102020204" pitchFamily="34" charset="0"/>
                <a:cs typeface="Aparajita" panose="020B0502040204020203" pitchFamily="18" charset="0"/>
              </a:rPr>
              <a:t>Did you know </a:t>
            </a:r>
            <a:r>
              <a:rPr lang="en-US" sz="1200" dirty="0">
                <a:latin typeface="Arial Black" panose="020B0A04020102020204" pitchFamily="34" charset="0"/>
                <a:cs typeface="Aparajita" panose="020B0502040204020203" pitchFamily="18" charset="0"/>
              </a:rPr>
              <a:t>that National PTA adopted a Bullying Prevention Resolution in June 2005? Follow the link for details. </a:t>
            </a:r>
            <a:r>
              <a:rPr lang="en-US" sz="1200" dirty="0">
                <a:hlinkClick r:id="rId4"/>
              </a:rPr>
              <a:t>https://www.pta.org/docs/default-source/files/advocacy/resolutions/bullying-r.pdf</a:t>
            </a:r>
            <a:endParaRPr lang="en-US" sz="1200" b="1" dirty="0">
              <a:latin typeface="Arial Black" panose="020B0A04020102020204" pitchFamily="34" charset="0"/>
              <a:cs typeface="Aparajita" panose="020B0502040204020203" pitchFamily="18" charset="0"/>
            </a:endParaRPr>
          </a:p>
        </p:txBody>
      </p:sp>
      <p:pic>
        <p:nvPicPr>
          <p:cNvPr id="13" name="Picture 12">
            <a:extLst>
              <a:ext uri="{FF2B5EF4-FFF2-40B4-BE49-F238E27FC236}">
                <a16:creationId xmlns:a16="http://schemas.microsoft.com/office/drawing/2014/main" id="{595683E6-F656-4511-8195-8197D5E180C2}"/>
              </a:ext>
            </a:extLst>
          </p:cNvPr>
          <p:cNvPicPr>
            <a:picLocks noChangeAspect="1"/>
          </p:cNvPicPr>
          <p:nvPr/>
        </p:nvPicPr>
        <p:blipFill>
          <a:blip r:embed="rId5"/>
          <a:stretch>
            <a:fillRect/>
          </a:stretch>
        </p:blipFill>
        <p:spPr>
          <a:xfrm>
            <a:off x="-36087" y="-31754"/>
            <a:ext cx="1774508" cy="1054360"/>
          </a:xfrm>
          <a:prstGeom prst="rect">
            <a:avLst/>
          </a:prstGeom>
        </p:spPr>
      </p:pic>
      <p:sp>
        <p:nvSpPr>
          <p:cNvPr id="18" name="Rectangle 17">
            <a:extLst>
              <a:ext uri="{FF2B5EF4-FFF2-40B4-BE49-F238E27FC236}">
                <a16:creationId xmlns:a16="http://schemas.microsoft.com/office/drawing/2014/main" id="{D9A7F776-163E-452B-95CA-879A8D5DE585}"/>
              </a:ext>
            </a:extLst>
          </p:cNvPr>
          <p:cNvSpPr/>
          <p:nvPr/>
        </p:nvSpPr>
        <p:spPr>
          <a:xfrm>
            <a:off x="7038112" y="3988299"/>
            <a:ext cx="4914889" cy="2800767"/>
          </a:xfrm>
          <a:prstGeom prst="rect">
            <a:avLst/>
          </a:prstGeom>
          <a:solidFill>
            <a:srgbClr val="CCCCFF"/>
          </a:solidFill>
          <a:ln w="47625">
            <a:solidFill>
              <a:srgbClr val="7030A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u="sng" dirty="0">
                <a:latin typeface="Britannic Bold" panose="020B0903060703020204" pitchFamily="34" charset="0"/>
                <a:cs typeface="Aparajita" panose="020B0502040204020203" pitchFamily="18" charset="0"/>
              </a:rPr>
              <a:t>Advocacy Think Tank!</a:t>
            </a:r>
          </a:p>
          <a:p>
            <a:r>
              <a:rPr lang="en-US" sz="1600" dirty="0">
                <a:latin typeface="Britannic Bold" panose="020B0903060703020204" pitchFamily="34" charset="0"/>
                <a:cs typeface="Aparajita" panose="020B0502040204020203" pitchFamily="18" charset="0"/>
              </a:rPr>
              <a:t>This is an idea share, for brain storming, discussion, understanding, and for not reinventing the wheel.</a:t>
            </a:r>
          </a:p>
          <a:p>
            <a:r>
              <a:rPr lang="en-US" sz="1600" dirty="0">
                <a:latin typeface="Britannic Bold" panose="020B0903060703020204" pitchFamily="34" charset="0"/>
                <a:cs typeface="Aparajita" panose="020B0502040204020203" pitchFamily="18" charset="0"/>
              </a:rPr>
              <a:t>Come to one, come to all, come for some, come for all-whatever works for you. </a:t>
            </a:r>
          </a:p>
          <a:p>
            <a:r>
              <a:rPr lang="en-US" sz="1600" dirty="0">
                <a:latin typeface="Britannic Bold" panose="020B0903060703020204" pitchFamily="34" charset="0"/>
                <a:cs typeface="Aparajita" panose="020B0502040204020203" pitchFamily="18" charset="0"/>
              </a:rPr>
              <a:t>Meetings to be held at the CNUSD Parent Center at 152 East 6</a:t>
            </a:r>
            <a:r>
              <a:rPr lang="en-US" sz="1600" baseline="30000" dirty="0">
                <a:latin typeface="Britannic Bold" panose="020B0903060703020204" pitchFamily="34" charset="0"/>
                <a:cs typeface="Aparajita" panose="020B0502040204020203" pitchFamily="18" charset="0"/>
              </a:rPr>
              <a:t>th</a:t>
            </a:r>
            <a:r>
              <a:rPr lang="en-US" sz="1600" dirty="0">
                <a:latin typeface="Britannic Bold" panose="020B0903060703020204" pitchFamily="34" charset="0"/>
                <a:cs typeface="Aparajita" panose="020B0502040204020203" pitchFamily="18" charset="0"/>
              </a:rPr>
              <a:t> Street.</a:t>
            </a:r>
          </a:p>
          <a:p>
            <a:r>
              <a:rPr lang="en-US" sz="1600" dirty="0">
                <a:latin typeface="Britannic Bold" panose="020B0903060703020204" pitchFamily="34" charset="0"/>
                <a:cs typeface="Aparajita" panose="020B0502040204020203" pitchFamily="18" charset="0"/>
              </a:rPr>
              <a:t>Wednesday, November 6</a:t>
            </a:r>
            <a:r>
              <a:rPr lang="en-US" sz="1600" baseline="30000" dirty="0">
                <a:latin typeface="Britannic Bold" panose="020B0903060703020204" pitchFamily="34" charset="0"/>
                <a:cs typeface="Aparajita" panose="020B0502040204020203" pitchFamily="18" charset="0"/>
              </a:rPr>
              <a:t>th</a:t>
            </a:r>
            <a:r>
              <a:rPr lang="en-US" sz="1600" dirty="0">
                <a:latin typeface="Britannic Bold" panose="020B0903060703020204" pitchFamily="34" charset="0"/>
                <a:cs typeface="Aparajita" panose="020B0502040204020203" pitchFamily="18" charset="0"/>
              </a:rPr>
              <a:t>, 8am-10am</a:t>
            </a:r>
          </a:p>
          <a:p>
            <a:r>
              <a:rPr lang="en-US" sz="1600" dirty="0">
                <a:latin typeface="Britannic Bold" panose="020B0903060703020204" pitchFamily="34" charset="0"/>
                <a:cs typeface="Aparajita" panose="020B0502040204020203" pitchFamily="18" charset="0"/>
              </a:rPr>
              <a:t>Wednesday, December 4</a:t>
            </a:r>
            <a:r>
              <a:rPr lang="en-US" sz="1600" baseline="30000" dirty="0">
                <a:latin typeface="Britannic Bold" panose="020B0903060703020204" pitchFamily="34" charset="0"/>
                <a:cs typeface="Aparajita" panose="020B0502040204020203" pitchFamily="18" charset="0"/>
              </a:rPr>
              <a:t>th</a:t>
            </a:r>
            <a:r>
              <a:rPr lang="en-US" sz="1600" dirty="0">
                <a:latin typeface="Britannic Bold" panose="020B0903060703020204" pitchFamily="34" charset="0"/>
                <a:cs typeface="Aparajita" panose="020B0502040204020203" pitchFamily="18" charset="0"/>
              </a:rPr>
              <a:t>, 8am-10am</a:t>
            </a:r>
          </a:p>
          <a:p>
            <a:r>
              <a:rPr lang="en-US" sz="1600" dirty="0">
                <a:latin typeface="Britannic Bold" panose="020B0903060703020204" pitchFamily="34" charset="0"/>
                <a:cs typeface="Aparajita" panose="020B0502040204020203" pitchFamily="18" charset="0"/>
              </a:rPr>
              <a:t>Please RSVP to </a:t>
            </a:r>
            <a:r>
              <a:rPr lang="en-US" sz="1600" dirty="0">
                <a:latin typeface="Britannic Bold" panose="020B0903060703020204" pitchFamily="34" charset="0"/>
                <a:cs typeface="Aparajita" panose="020B0502040204020203" pitchFamily="18" charset="0"/>
                <a:hlinkClick r:id="rId4"/>
              </a:rPr>
              <a:t>cnptaadvocacy@outlook.com</a:t>
            </a:r>
            <a:endParaRPr lang="en-US" sz="1600" dirty="0">
              <a:latin typeface="Britannic Bold" panose="020B0903060703020204" pitchFamily="34" charset="0"/>
              <a:cs typeface="Aparajita" panose="020B0502040204020203" pitchFamily="18" charset="0"/>
            </a:endParaRPr>
          </a:p>
        </p:txBody>
      </p:sp>
      <p:sp>
        <p:nvSpPr>
          <p:cNvPr id="14" name="Rectangle 13">
            <a:extLst>
              <a:ext uri="{FF2B5EF4-FFF2-40B4-BE49-F238E27FC236}">
                <a16:creationId xmlns:a16="http://schemas.microsoft.com/office/drawing/2014/main" id="{F3CDEEE9-DA6A-4939-B671-CEC6F5D229ED}"/>
              </a:ext>
            </a:extLst>
          </p:cNvPr>
          <p:cNvSpPr/>
          <p:nvPr/>
        </p:nvSpPr>
        <p:spPr>
          <a:xfrm>
            <a:off x="9032139" y="0"/>
            <a:ext cx="3087971" cy="3600986"/>
          </a:xfrm>
          <a:prstGeom prst="rect">
            <a:avLst/>
          </a:prstGeom>
          <a:solidFill>
            <a:schemeClr val="bg1"/>
          </a:solidFill>
          <a:ln w="44450">
            <a:solidFill>
              <a:schemeClr val="accent2">
                <a:lumMod val="75000"/>
              </a:schemeClr>
            </a:solidFill>
          </a:ln>
        </p:spPr>
        <p:txBody>
          <a:bodyPr wrap="square">
            <a:spAutoFit/>
          </a:bodyPr>
          <a:lstStyle/>
          <a:p>
            <a:r>
              <a:rPr lang="en-US" dirty="0">
                <a:solidFill>
                  <a:srgbClr val="380538"/>
                </a:solidFill>
                <a:latin typeface="PublicoHeadline"/>
              </a:rPr>
              <a:t>From TODAY.com:</a:t>
            </a:r>
          </a:p>
          <a:p>
            <a:r>
              <a:rPr lang="en-US" u="sng" dirty="0">
                <a:solidFill>
                  <a:srgbClr val="380538"/>
                </a:solidFill>
                <a:latin typeface="PublicoHeadline"/>
              </a:rPr>
              <a:t>“</a:t>
            </a:r>
            <a:r>
              <a:rPr lang="en-US" b="1" u="sng" dirty="0">
                <a:solidFill>
                  <a:srgbClr val="380538"/>
                </a:solidFill>
                <a:latin typeface="PublicoHeadline"/>
              </a:rPr>
              <a:t>Being kind is good for your health: How to practice kindness every day</a:t>
            </a:r>
            <a:r>
              <a:rPr lang="en-US" u="sng" dirty="0">
                <a:solidFill>
                  <a:srgbClr val="380538"/>
                </a:solidFill>
                <a:latin typeface="PublicoHeadline"/>
              </a:rPr>
              <a:t>”-author </a:t>
            </a:r>
            <a:r>
              <a:rPr lang="en-US" u="sng" dirty="0"/>
              <a:t>A. Pawlowski  </a:t>
            </a:r>
            <a:r>
              <a:rPr lang="en-US" dirty="0"/>
              <a:t> </a:t>
            </a:r>
            <a:r>
              <a:rPr lang="en-US" sz="1200" dirty="0"/>
              <a:t>is a TODAY contributing editor focusing on health news and features</a:t>
            </a:r>
            <a:r>
              <a:rPr lang="en-US" dirty="0"/>
              <a:t>.</a:t>
            </a:r>
            <a:endParaRPr lang="en-US" u="sng" dirty="0">
              <a:solidFill>
                <a:srgbClr val="380538"/>
              </a:solidFill>
              <a:latin typeface="PublicoHeadline"/>
            </a:endParaRPr>
          </a:p>
          <a:p>
            <a:r>
              <a:rPr lang="en-US" sz="1200" u="sng" dirty="0">
                <a:hlinkClick r:id="rId4"/>
              </a:rPr>
              <a:t>https://www.today.com/series/one-small-thing/being-kind-good-your-health-how-practice-kindness-every-day-t163335</a:t>
            </a:r>
            <a:r>
              <a:rPr lang="en-US" sz="1200" dirty="0"/>
              <a:t> </a:t>
            </a:r>
          </a:p>
          <a:p>
            <a:r>
              <a:rPr lang="en-US" sz="1400" dirty="0"/>
              <a:t>Share with your PTA Boards and your family: </a:t>
            </a:r>
          </a:p>
          <a:p>
            <a:r>
              <a:rPr lang="en-US" sz="1400" dirty="0"/>
              <a:t>Interesting article with science and research to support being kind plus videos to illustrate and demonstrate the benefits of being kind.</a:t>
            </a:r>
            <a:endParaRPr lang="en-US" sz="1400" b="0" i="0" u="sng" dirty="0">
              <a:solidFill>
                <a:srgbClr val="380538"/>
              </a:solidFill>
              <a:effectLst/>
              <a:latin typeface="PublicoHeadline"/>
            </a:endParaRPr>
          </a:p>
        </p:txBody>
      </p:sp>
      <p:pic>
        <p:nvPicPr>
          <p:cNvPr id="19" name="Picture 18" descr="A picture containing sky, transport, airplane, aircraft&#10;&#10;Description automatically generated">
            <a:extLst>
              <a:ext uri="{FF2B5EF4-FFF2-40B4-BE49-F238E27FC236}">
                <a16:creationId xmlns:a16="http://schemas.microsoft.com/office/drawing/2014/main" id="{DBB621E1-2170-4273-8683-3020368E6D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6548" y="966913"/>
            <a:ext cx="2388482" cy="2002259"/>
          </a:xfrm>
          <a:prstGeom prst="rect">
            <a:avLst/>
          </a:prstGeom>
        </p:spPr>
      </p:pic>
    </p:spTree>
    <p:extLst>
      <p:ext uri="{BB962C8B-B14F-4D97-AF65-F5344CB8AC3E}">
        <p14:creationId xmlns:p14="http://schemas.microsoft.com/office/powerpoint/2010/main" val="396960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15221</TotalTime>
  <Words>2279</Words>
  <Application>Microsoft Office PowerPoint</Application>
  <PresentationFormat>Widescreen</PresentationFormat>
  <Paragraphs>219</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Black</vt:lpstr>
      <vt:lpstr>Britannic Bold</vt:lpstr>
      <vt:lpstr>Calibri</vt:lpstr>
      <vt:lpstr>Calibri Light</vt:lpstr>
      <vt:lpstr>Impact</vt:lpstr>
      <vt:lpstr>PublicoHeadline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Council Advocacy</dc:title>
  <dc:creator>Lisa Puckett</dc:creator>
  <cp:lastModifiedBy>john dykes</cp:lastModifiedBy>
  <cp:revision>195</cp:revision>
  <dcterms:created xsi:type="dcterms:W3CDTF">2018-07-24T19:37:42Z</dcterms:created>
  <dcterms:modified xsi:type="dcterms:W3CDTF">2019-11-09T18:42:23Z</dcterms:modified>
</cp:coreProperties>
</file>