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91" r:id="rId2"/>
    <p:sldId id="277" r:id="rId3"/>
    <p:sldId id="278" r:id="rId4"/>
    <p:sldId id="317" r:id="rId5"/>
    <p:sldId id="318" r:id="rId6"/>
    <p:sldId id="319" r:id="rId7"/>
    <p:sldId id="306" r:id="rId8"/>
    <p:sldId id="292" r:id="rId9"/>
    <p:sldId id="295" r:id="rId10"/>
    <p:sldId id="296" r:id="rId11"/>
    <p:sldId id="297" r:id="rId12"/>
    <p:sldId id="298" r:id="rId13"/>
    <p:sldId id="301" r:id="rId14"/>
    <p:sldId id="29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33369"/>
    <p:restoredTop sz="80071" autoAdjust="0"/>
  </p:normalViewPr>
  <p:slideViewPr>
    <p:cSldViewPr>
      <p:cViewPr varScale="1">
        <p:scale>
          <a:sx n="73" d="100"/>
          <a:sy n="73" d="100"/>
        </p:scale>
        <p:origin x="-106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68466F-A2F8-4BC6-826A-445A91F1A57A}" type="datetimeFigureOut">
              <a:rPr lang="en-US" smtClean="0"/>
              <a:pPr/>
              <a:t>9/23/2023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FD9963-D231-4BB9-8E0F-927620B03ADC}" type="slidenum">
              <a:rPr lang="en-US" smtClean="0"/>
              <a:pPr/>
              <a:t>‹#›</a:t>
            </a:fld>
            <a:endParaRPr lang="en-US"/>
          </a:p>
        </p:txBody>
      </p:sp>
    </p:spTree>
    <p:extLst>
      <p:ext uri="{BB962C8B-B14F-4D97-AF65-F5344CB8AC3E}">
        <p14:creationId xmlns:p14="http://schemas.microsoft.com/office/powerpoint/2010/main" xmlns="" val="299046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museumsnett.no/nasjonalgalleriet/munch/eng/innhold/ngm00939.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FD9963-D231-4BB9-8E0F-927620B03ADC}" type="slidenum">
              <a:rPr lang="en-US" smtClean="0"/>
              <a:pPr/>
              <a:t>2</a:t>
            </a:fld>
            <a:endParaRPr lang="en-US"/>
          </a:p>
        </p:txBody>
      </p:sp>
    </p:spTree>
    <p:extLst>
      <p:ext uri="{BB962C8B-B14F-4D97-AF65-F5344CB8AC3E}">
        <p14:creationId xmlns:p14="http://schemas.microsoft.com/office/powerpoint/2010/main" xmlns="" val="2883697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Public domain photograph of Matthew Arnold</a:t>
            </a:r>
          </a:p>
          <a:p>
            <a:pPr marL="228600" indent="-228600">
              <a:buAutoNum type="arabicPeriod"/>
            </a:pPr>
            <a:r>
              <a:rPr lang="en-US" dirty="0" smtClean="0"/>
              <a:t>Dover</a:t>
            </a:r>
            <a:r>
              <a:rPr lang="en-US" baseline="0" dirty="0" smtClean="0"/>
              <a:t> Castle fromhttp://volokh.com/sasha/dover.html</a:t>
            </a:r>
          </a:p>
          <a:p>
            <a:pPr marL="228600" indent="-228600">
              <a:buAutoNum type="arabicPeriod"/>
            </a:pPr>
            <a:r>
              <a:rPr lang="en-US" sz="1200" dirty="0" smtClean="0"/>
              <a:t>Nietzsche by</a:t>
            </a:r>
            <a:r>
              <a:rPr lang="en-US" sz="1200" baseline="0" dirty="0" smtClean="0"/>
              <a:t> </a:t>
            </a:r>
            <a:r>
              <a:rPr lang="en-US" dirty="0" err="1" smtClean="0">
                <a:hlinkClick r:id="rId3"/>
              </a:rPr>
              <a:t>Edvard</a:t>
            </a:r>
            <a:r>
              <a:rPr lang="en-US" dirty="0" smtClean="0">
                <a:hlinkClick r:id="rId3"/>
              </a:rPr>
              <a:t> Munch </a:t>
            </a:r>
            <a:r>
              <a:rPr lang="en-US" dirty="0" smtClean="0"/>
              <a:t>1906</a:t>
            </a:r>
          </a:p>
          <a:p>
            <a:pPr marL="228600" indent="-228600">
              <a:buAutoNum type="arabicPeriod"/>
            </a:pPr>
            <a:r>
              <a:rPr lang="en-US" dirty="0" smtClean="0"/>
              <a:t>fromhttp://www.durham21.co.uk/2010/02/god-is-dead/</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FBFD9963-D231-4BB9-8E0F-927620B03ADC}" type="slidenum">
              <a:rPr lang="en-US" smtClean="0"/>
              <a:pPr/>
              <a:t>7</a:t>
            </a:fld>
            <a:endParaRPr lang="en-US"/>
          </a:p>
        </p:txBody>
      </p:sp>
    </p:spTree>
    <p:extLst>
      <p:ext uri="{BB962C8B-B14F-4D97-AF65-F5344CB8AC3E}">
        <p14:creationId xmlns:p14="http://schemas.microsoft.com/office/powerpoint/2010/main" xmlns="" val="1569229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A4352DDE-722B-4D7B-873C-52874880759C}" type="datetimeFigureOut">
              <a:rPr lang="en-US" smtClean="0"/>
              <a:pPr/>
              <a:t>9/23/2023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B2BEB71-4C89-4067-835D-6798EE6D317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352DDE-722B-4D7B-873C-52874880759C}" type="datetimeFigureOut">
              <a:rPr lang="en-US" smtClean="0"/>
              <a:pPr/>
              <a:t>9/23/2023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2BEB71-4C89-4067-835D-6798EE6D317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A4352DDE-722B-4D7B-873C-52874880759C}" type="datetimeFigureOut">
              <a:rPr lang="en-US" smtClean="0"/>
              <a:pPr/>
              <a:t>9/23/2023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B2BEB71-4C89-4067-835D-6798EE6D317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4352DDE-722B-4D7B-873C-52874880759C}" type="datetimeFigureOut">
              <a:rPr lang="en-US" smtClean="0"/>
              <a:pPr/>
              <a:t>9/23/2023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B2BEB71-4C89-4067-835D-6798EE6D3170}"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A4352DDE-722B-4D7B-873C-52874880759C}" type="datetimeFigureOut">
              <a:rPr lang="en-US" smtClean="0"/>
              <a:pPr/>
              <a:t>9/23/2023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B2BEB71-4C89-4067-835D-6798EE6D3170}"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A4352DDE-722B-4D7B-873C-52874880759C}" type="datetimeFigureOut">
              <a:rPr lang="en-US" smtClean="0"/>
              <a:pPr/>
              <a:t>9/23/2023</a:t>
            </a:fld>
            <a:endParaRPr lang="en-US"/>
          </a:p>
        </p:txBody>
      </p:sp>
      <p:sp>
        <p:nvSpPr>
          <p:cNvPr id="10" name="Slide Number Placeholder 9"/>
          <p:cNvSpPr>
            <a:spLocks noGrp="1"/>
          </p:cNvSpPr>
          <p:nvPr>
            <p:ph type="sldNum" sz="quarter" idx="16"/>
          </p:nvPr>
        </p:nvSpPr>
        <p:spPr/>
        <p:txBody>
          <a:bodyPr rtlCol="0"/>
          <a:lstStyle/>
          <a:p>
            <a:fld id="{FB2BEB71-4C89-4067-835D-6798EE6D3170}"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A4352DDE-722B-4D7B-873C-52874880759C}" type="datetimeFigureOut">
              <a:rPr lang="en-US" smtClean="0"/>
              <a:pPr/>
              <a:t>9/23/2023</a:t>
            </a:fld>
            <a:endParaRPr lang="en-US"/>
          </a:p>
        </p:txBody>
      </p:sp>
      <p:sp>
        <p:nvSpPr>
          <p:cNvPr id="12" name="Slide Number Placeholder 11"/>
          <p:cNvSpPr>
            <a:spLocks noGrp="1"/>
          </p:cNvSpPr>
          <p:nvPr>
            <p:ph type="sldNum" sz="quarter" idx="16"/>
          </p:nvPr>
        </p:nvSpPr>
        <p:spPr/>
        <p:txBody>
          <a:bodyPr rtlCol="0"/>
          <a:lstStyle/>
          <a:p>
            <a:fld id="{FB2BEB71-4C89-4067-835D-6798EE6D3170}"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4352DDE-722B-4D7B-873C-52874880759C}" type="datetimeFigureOut">
              <a:rPr lang="en-US" smtClean="0"/>
              <a:pPr/>
              <a:t>9/23/2023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B2BEB71-4C89-4067-835D-6798EE6D317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352DDE-722B-4D7B-873C-52874880759C}" type="datetimeFigureOut">
              <a:rPr lang="en-US" smtClean="0"/>
              <a:pPr/>
              <a:t>9/23/2023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B2BEB71-4C89-4067-835D-6798EE6D317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4352DDE-722B-4D7B-873C-52874880759C}" type="datetimeFigureOut">
              <a:rPr lang="en-US" smtClean="0"/>
              <a:pPr/>
              <a:t>9/23/2023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B2BEB71-4C89-4067-835D-6798EE6D3170}"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A4352DDE-722B-4D7B-873C-52874880759C}" type="datetimeFigureOut">
              <a:rPr lang="en-US" smtClean="0"/>
              <a:pPr/>
              <a:t>9/23/2023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FB2BEB71-4C89-4067-835D-6798EE6D3170}"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4352DDE-722B-4D7B-873C-52874880759C}" type="datetimeFigureOut">
              <a:rPr lang="en-US" smtClean="0"/>
              <a:pPr/>
              <a:t>9/23/2023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B2BEB71-4C89-4067-835D-6798EE6D317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youtu.be/iH1t0pCchxM?t=165"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bxiKqA-u8y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943600"/>
            <a:ext cx="38862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hlinkClick r:id="rId2"/>
              </a:rPr>
              <a:t>"Rite of Spring“ - Stravinsky, 1913</a:t>
            </a:r>
            <a:endParaRPr lang="en-US" sz="2200" dirty="0" smtClean="0"/>
          </a:p>
        </p:txBody>
      </p:sp>
      <p:sp>
        <p:nvSpPr>
          <p:cNvPr id="2" name="Title 1"/>
          <p:cNvSpPr>
            <a:spLocks noGrp="1"/>
          </p:cNvSpPr>
          <p:nvPr>
            <p:ph type="ctrTitle"/>
          </p:nvPr>
        </p:nvSpPr>
        <p:spPr>
          <a:xfrm>
            <a:off x="0" y="0"/>
            <a:ext cx="3810000" cy="5943600"/>
          </a:xfrm>
        </p:spPr>
        <p:txBody>
          <a:bodyPr>
            <a:normAutofit/>
          </a:bodyPr>
          <a:lstStyle/>
          <a:p>
            <a:pPr algn="r"/>
            <a:r>
              <a:rPr lang="en-US" dirty="0" smtClean="0"/>
              <a:t>The Moderns:</a:t>
            </a:r>
            <a:br>
              <a:rPr lang="en-US" dirty="0" smtClean="0"/>
            </a:br>
            <a:r>
              <a:rPr lang="en-US" sz="3200" dirty="0" smtClean="0"/>
              <a:t>Men without God?</a:t>
            </a:r>
            <a:br>
              <a:rPr lang="en-US" sz="3200" dirty="0" smtClean="0"/>
            </a:br>
            <a:r>
              <a:rPr lang="en-US" sz="3200" dirty="0" smtClean="0"/>
              <a:t/>
            </a:r>
            <a:br>
              <a:rPr lang="en-US" sz="3200" dirty="0" smtClean="0"/>
            </a:br>
            <a:r>
              <a:rPr lang="en-US" dirty="0" smtClean="0"/>
              <a:t/>
            </a:r>
            <a:br>
              <a:rPr lang="en-US" dirty="0" smtClean="0"/>
            </a:br>
            <a:r>
              <a:rPr lang="en-US" sz="1800" dirty="0" smtClean="0"/>
              <a:t>_________________________</a:t>
            </a:r>
            <a:br>
              <a:rPr lang="en-US" sz="1800" dirty="0" smtClean="0"/>
            </a:br>
            <a:r>
              <a:rPr lang="en-US" sz="1400" dirty="0" smtClean="0"/>
              <a:t>“Anxiety.” Edvard Munch, 1894.</a:t>
            </a:r>
            <a:br>
              <a:rPr lang="en-US" sz="1400" dirty="0" smtClean="0"/>
            </a:br>
            <a:r>
              <a:rPr lang="en-US" sz="1400" smtClean="0"/>
              <a:t>(Images/Wikimedia </a:t>
            </a:r>
            <a:r>
              <a:rPr lang="en-US" sz="1400" dirty="0" smtClean="0"/>
              <a:t>Commons)</a:t>
            </a:r>
            <a:endParaRPr lang="en-US" sz="1400" dirty="0"/>
          </a:p>
        </p:txBody>
      </p:sp>
      <p:pic>
        <p:nvPicPr>
          <p:cNvPr id="7172" name="Picture 4" descr="Men and women crossing a bridge stare at the viewer."/>
          <p:cNvPicPr>
            <a:picLocks noChangeAspect="1" noChangeArrowheads="1"/>
          </p:cNvPicPr>
          <p:nvPr/>
        </p:nvPicPr>
        <p:blipFill>
          <a:blip r:embed="rId3"/>
          <a:srcRect/>
          <a:stretch>
            <a:fillRect/>
          </a:stretch>
        </p:blipFill>
        <p:spPr bwMode="auto">
          <a:xfrm>
            <a:off x="3827722" y="0"/>
            <a:ext cx="5316278" cy="6858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atin typeface="Bookman Old Style" pitchFamily="18" charset="0"/>
              </a:rPr>
              <a:t>Cont’d.</a:t>
            </a:r>
            <a:endParaRPr lang="en-US" dirty="0"/>
          </a:p>
        </p:txBody>
      </p:sp>
      <p:sp>
        <p:nvSpPr>
          <p:cNvPr id="3" name="Content Placeholder 2"/>
          <p:cNvSpPr>
            <a:spLocks noGrp="1"/>
          </p:cNvSpPr>
          <p:nvPr>
            <p:ph sz="quarter" idx="1"/>
          </p:nvPr>
        </p:nvSpPr>
        <p:spPr>
          <a:xfrm>
            <a:off x="3581400" y="1752600"/>
            <a:ext cx="5257800" cy="4800600"/>
          </a:xfrm>
        </p:spPr>
        <p:txBody>
          <a:bodyPr>
            <a:normAutofit fontScale="92500"/>
          </a:bodyPr>
          <a:lstStyle/>
          <a:p>
            <a:pPr marL="320040" lvl="1" indent="-320040">
              <a:spcBef>
                <a:spcPts val="700"/>
              </a:spcBef>
              <a:buClr>
                <a:schemeClr val="accent2"/>
              </a:buClr>
              <a:buSzPct val="60000"/>
              <a:buFont typeface="Wingdings"/>
              <a:buChar char=""/>
            </a:pPr>
            <a:r>
              <a:rPr lang="en-US" dirty="0" smtClean="0"/>
              <a:t>Christian weakness causes the fall of Rome to Germanic barbarians</a:t>
            </a:r>
          </a:p>
          <a:p>
            <a:pPr marL="320040" lvl="1" indent="-320040">
              <a:spcBef>
                <a:spcPts val="700"/>
              </a:spcBef>
              <a:buClr>
                <a:schemeClr val="accent2"/>
              </a:buClr>
              <a:buSzPct val="60000"/>
              <a:buFont typeface="Wingdings"/>
              <a:buChar char=""/>
            </a:pPr>
            <a:r>
              <a:rPr lang="en-US" dirty="0" smtClean="0"/>
              <a:t>Germanic barbarians convert to the Roman religion, wrongly thinking it will help them to imitate Roman civilization</a:t>
            </a:r>
          </a:p>
          <a:p>
            <a:pPr marL="594360" lvl="2" indent="-320040">
              <a:spcBef>
                <a:spcPts val="700"/>
              </a:spcBef>
              <a:buSzPct val="60000"/>
              <a:buFont typeface="Wingdings"/>
              <a:buChar char=""/>
            </a:pPr>
            <a:r>
              <a:rPr lang="en-US" dirty="0" smtClean="0"/>
              <a:t>Like the Romans, they abandon their pagan nobility and pride for Judeo-Christian “peace” and “love” </a:t>
            </a:r>
          </a:p>
          <a:p>
            <a:pPr marL="320040" lvl="1" indent="-320040">
              <a:spcBef>
                <a:spcPts val="700"/>
              </a:spcBef>
              <a:buClr>
                <a:schemeClr val="accent2"/>
              </a:buClr>
              <a:buSzPct val="60000"/>
              <a:buFont typeface="Wingdings"/>
              <a:buChar char=""/>
            </a:pPr>
            <a:r>
              <a:rPr lang="en-US" dirty="0" smtClean="0"/>
              <a:t>Thus, Western Civilization is a </a:t>
            </a:r>
            <a:r>
              <a:rPr lang="en-US" i="1" dirty="0" smtClean="0"/>
              <a:t>massive </a:t>
            </a:r>
            <a:r>
              <a:rPr lang="en-US" dirty="0" smtClean="0"/>
              <a:t>mistake</a:t>
            </a:r>
          </a:p>
          <a:p>
            <a:pPr marL="320040" lvl="1" indent="-320040">
              <a:spcBef>
                <a:spcPts val="700"/>
              </a:spcBef>
              <a:buClr>
                <a:schemeClr val="accent2"/>
              </a:buClr>
              <a:buSzPct val="60000"/>
              <a:buFont typeface="Wingdings"/>
              <a:buChar char=""/>
            </a:pPr>
            <a:endParaRPr lang="en-US" dirty="0" smtClean="0"/>
          </a:p>
          <a:p>
            <a:pPr>
              <a:buNone/>
            </a:pPr>
            <a:r>
              <a:rPr lang="en-US" sz="1500" dirty="0" smtClean="0"/>
              <a:t>Illumination. Westminster Psalter, 1200s. </a:t>
            </a:r>
            <a:endParaRPr lang="en-US" sz="1500" dirty="0"/>
          </a:p>
        </p:txBody>
      </p:sp>
      <p:pic>
        <p:nvPicPr>
          <p:cNvPr id="30722" name="Picture 2" descr="File:Westminster Knight.jpg"/>
          <p:cNvPicPr>
            <a:picLocks noChangeAspect="1" noChangeArrowheads="1"/>
          </p:cNvPicPr>
          <p:nvPr/>
        </p:nvPicPr>
        <p:blipFill>
          <a:blip r:embed="rId2"/>
          <a:srcRect/>
          <a:stretch>
            <a:fillRect/>
          </a:stretch>
        </p:blipFill>
        <p:spPr bwMode="auto">
          <a:xfrm>
            <a:off x="304800" y="1752600"/>
            <a:ext cx="3125599" cy="48006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latin typeface="Bookman Old Style" pitchFamily="18" charset="0"/>
              </a:rPr>
              <a:t>History (According to Nietzsche)</a:t>
            </a:r>
            <a:endParaRPr lang="en-US" sz="3600" dirty="0"/>
          </a:p>
        </p:txBody>
      </p:sp>
      <p:sp>
        <p:nvSpPr>
          <p:cNvPr id="3" name="Content Placeholder 2"/>
          <p:cNvSpPr>
            <a:spLocks noGrp="1"/>
          </p:cNvSpPr>
          <p:nvPr>
            <p:ph sz="quarter" idx="1"/>
          </p:nvPr>
        </p:nvSpPr>
        <p:spPr>
          <a:xfrm>
            <a:off x="4572000" y="2286000"/>
            <a:ext cx="4264152" cy="3048000"/>
          </a:xfrm>
        </p:spPr>
        <p:txBody>
          <a:bodyPr>
            <a:normAutofit/>
          </a:bodyPr>
          <a:lstStyle/>
          <a:p>
            <a:pPr marL="0"/>
            <a:r>
              <a:rPr lang="en-US" sz="2400" dirty="0" smtClean="0"/>
              <a:t>If Germanic peoples give up Christianity’s pathetic </a:t>
            </a:r>
            <a:r>
              <a:rPr lang="en-US" sz="2400" strike="sngStrike" dirty="0" smtClean="0"/>
              <a:t>virtues </a:t>
            </a:r>
            <a:r>
              <a:rPr lang="en-US" sz="2400" dirty="0" smtClean="0"/>
              <a:t>coping methods, they can return to greatness and build a better civilization</a:t>
            </a:r>
          </a:p>
          <a:p>
            <a:pPr marL="0">
              <a:buNone/>
            </a:pPr>
            <a:endParaRPr lang="en-US" sz="1400" dirty="0" smtClean="0"/>
          </a:p>
          <a:p>
            <a:pPr marL="320040" lvl="1" indent="-320040">
              <a:spcBef>
                <a:spcPts val="700"/>
              </a:spcBef>
              <a:buClr>
                <a:schemeClr val="accent2"/>
              </a:buClr>
              <a:buSzPct val="60000"/>
              <a:buNone/>
            </a:pPr>
            <a:r>
              <a:rPr lang="en-US" sz="1400" dirty="0" smtClean="0"/>
              <a:t>Illumination: Allegory of Combat Between Virtues and</a:t>
            </a:r>
          </a:p>
          <a:p>
            <a:pPr marL="320040" lvl="1" indent="-320040">
              <a:spcBef>
                <a:spcPts val="700"/>
              </a:spcBef>
              <a:buClr>
                <a:schemeClr val="accent2"/>
              </a:buClr>
              <a:buSzPct val="60000"/>
              <a:buNone/>
            </a:pPr>
            <a:r>
              <a:rPr lang="en-US" sz="1400" dirty="0" smtClean="0"/>
              <a:t>Vices. Ca. 1200. (Image/Wikimedia Commons) </a:t>
            </a:r>
          </a:p>
        </p:txBody>
      </p:sp>
      <p:pic>
        <p:nvPicPr>
          <p:cNvPr id="29698" name="Picture 2" descr="Illuminated manuscript. Knights in combat."/>
          <p:cNvPicPr>
            <a:picLocks noChangeAspect="1" noChangeArrowheads="1"/>
          </p:cNvPicPr>
          <p:nvPr/>
        </p:nvPicPr>
        <p:blipFill>
          <a:blip r:embed="rId2">
            <a:lum bright="19000"/>
          </a:blip>
          <a:srcRect/>
          <a:stretch>
            <a:fillRect/>
          </a:stretch>
        </p:blipFill>
        <p:spPr bwMode="auto">
          <a:xfrm>
            <a:off x="0" y="2286000"/>
            <a:ext cx="4401444" cy="3048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latin typeface="Bookman Old Style" pitchFamily="18" charset="0"/>
              </a:rPr>
              <a:t>Cont’d</a:t>
            </a:r>
            <a:endParaRPr lang="en-US" sz="3600" dirty="0">
              <a:latin typeface="Bookman Old Style" pitchFamily="18" charset="0"/>
            </a:endParaRPr>
          </a:p>
        </p:txBody>
      </p:sp>
      <p:sp>
        <p:nvSpPr>
          <p:cNvPr id="3" name="Content Placeholder 2"/>
          <p:cNvSpPr>
            <a:spLocks noGrp="1"/>
          </p:cNvSpPr>
          <p:nvPr>
            <p:ph sz="quarter" idx="1"/>
          </p:nvPr>
        </p:nvSpPr>
        <p:spPr>
          <a:xfrm>
            <a:off x="533400" y="1981200"/>
            <a:ext cx="8229600" cy="4419600"/>
          </a:xfrm>
        </p:spPr>
        <p:txBody>
          <a:bodyPr>
            <a:normAutofit lnSpcReduction="10000"/>
          </a:bodyPr>
          <a:lstStyle/>
          <a:p>
            <a:r>
              <a:rPr lang="en-US" dirty="0" smtClean="0">
                <a:hlinkClick r:id="rId2"/>
              </a:rPr>
              <a:t>Video</a:t>
            </a:r>
            <a:endParaRPr lang="en-US" dirty="0" smtClean="0"/>
          </a:p>
          <a:p>
            <a:r>
              <a:rPr lang="en-US" dirty="0" smtClean="0"/>
              <a:t>Nietzsche is a realist, wishes to improve the world</a:t>
            </a:r>
          </a:p>
          <a:p>
            <a:pPr lvl="1"/>
            <a:r>
              <a:rPr lang="en-US" dirty="0" smtClean="0"/>
              <a:t>Hates anti-Semites; disagrees with what he views as elements of Jewish culture</a:t>
            </a:r>
          </a:p>
          <a:p>
            <a:pPr lvl="1"/>
            <a:r>
              <a:rPr lang="en-US" dirty="0" smtClean="0"/>
              <a:t>Later interpreters ignore his advice that anti-Semites should “be shot”</a:t>
            </a:r>
          </a:p>
          <a:p>
            <a:r>
              <a:rPr lang="en-US" dirty="0" smtClean="0"/>
              <a:t>Condemns mass culture</a:t>
            </a:r>
          </a:p>
          <a:p>
            <a:r>
              <a:rPr lang="en-US" dirty="0" smtClean="0"/>
              <a:t>Encourages “life-affirmation,” which involves an honest questioning of even basic moral principles, resulting in…</a:t>
            </a:r>
          </a:p>
          <a:p>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“Death of God”</a:t>
            </a:r>
            <a:endParaRPr lang="en-US" dirty="0"/>
          </a:p>
        </p:txBody>
      </p:sp>
      <p:sp>
        <p:nvSpPr>
          <p:cNvPr id="3" name="Content Placeholder 2"/>
          <p:cNvSpPr>
            <a:spLocks noGrp="1"/>
          </p:cNvSpPr>
          <p:nvPr>
            <p:ph sz="quarter" idx="1"/>
          </p:nvPr>
        </p:nvSpPr>
        <p:spPr/>
        <p:txBody>
          <a:bodyPr>
            <a:normAutofit/>
          </a:bodyPr>
          <a:lstStyle/>
          <a:p>
            <a:r>
              <a:rPr lang="en-US" dirty="0" smtClean="0"/>
              <a:t>“God is dead. God remains dead. And we have killed him. How shall we comfort ourselves, the murderers of all murderers?... Is not the greatness of this deed too great for us? Must we ourselves not become gods simply to appear worthy of it?”</a:t>
            </a:r>
          </a:p>
          <a:p>
            <a:endParaRPr lang="en-US" dirty="0" smtClean="0"/>
          </a:p>
          <a:p>
            <a:r>
              <a:rPr lang="en-US" dirty="0" smtClean="0"/>
              <a:t>In light of what we have discussed, what does Nietzsche mean by this?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rucifixion in the style of Munch."/>
          <p:cNvPicPr>
            <a:picLocks noChangeAspect="1" noChangeArrowheads="1"/>
          </p:cNvPicPr>
          <p:nvPr/>
        </p:nvPicPr>
        <p:blipFill>
          <a:blip r:embed="rId2"/>
          <a:srcRect/>
          <a:stretch>
            <a:fillRect/>
          </a:stretch>
        </p:blipFill>
        <p:spPr bwMode="auto">
          <a:xfrm>
            <a:off x="-457200" y="0"/>
            <a:ext cx="10363200" cy="6896065"/>
          </a:xfrm>
          <a:prstGeom prst="rect">
            <a:avLst/>
          </a:prstGeom>
          <a:noFill/>
        </p:spPr>
      </p:pic>
      <p:sp>
        <p:nvSpPr>
          <p:cNvPr id="5" name="TextBox 4"/>
          <p:cNvSpPr txBox="1"/>
          <p:nvPr/>
        </p:nvSpPr>
        <p:spPr>
          <a:xfrm>
            <a:off x="5943600" y="304800"/>
            <a:ext cx="2971800" cy="369332"/>
          </a:xfrm>
          <a:prstGeom prst="rect">
            <a:avLst/>
          </a:prstGeom>
          <a:noFill/>
        </p:spPr>
        <p:txBody>
          <a:bodyPr wrap="square" rtlCol="0">
            <a:spAutoFit/>
          </a:bodyPr>
          <a:lstStyle/>
          <a:p>
            <a:pPr algn="r"/>
            <a:r>
              <a:rPr lang="en-US" dirty="0" smtClean="0">
                <a:solidFill>
                  <a:schemeClr val="bg1"/>
                </a:solidFill>
              </a:rPr>
              <a:t>“Golgotha.” Munch,  1900.</a:t>
            </a:r>
            <a:endParaRPr lang="en-US"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Bookman Old Style" pitchFamily="18" charset="0"/>
              </a:rPr>
              <a:t>Mass Culture</a:t>
            </a:r>
            <a:endParaRPr lang="en-US" sz="4000" dirty="0">
              <a:latin typeface="Bookman Old Style" pitchFamily="18" charset="0"/>
            </a:endParaRPr>
          </a:p>
        </p:txBody>
      </p:sp>
      <p:sp>
        <p:nvSpPr>
          <p:cNvPr id="3" name="Content Placeholder 2"/>
          <p:cNvSpPr>
            <a:spLocks noGrp="1"/>
          </p:cNvSpPr>
          <p:nvPr>
            <p:ph sz="quarter" idx="1"/>
          </p:nvPr>
        </p:nvSpPr>
        <p:spPr>
          <a:xfrm>
            <a:off x="609600" y="1676400"/>
            <a:ext cx="3048000" cy="4572000"/>
          </a:xfrm>
        </p:spPr>
        <p:txBody>
          <a:bodyPr>
            <a:normAutofit/>
          </a:bodyPr>
          <a:lstStyle/>
          <a:p>
            <a:r>
              <a:rPr lang="en-US" dirty="0" smtClean="0"/>
              <a:t>Mass literacy </a:t>
            </a:r>
          </a:p>
          <a:p>
            <a:r>
              <a:rPr lang="en-US" dirty="0" smtClean="0"/>
              <a:t>Mass media tech </a:t>
            </a:r>
          </a:p>
          <a:p>
            <a:r>
              <a:rPr lang="en-US" dirty="0" smtClean="0"/>
              <a:t>Mass audiences </a:t>
            </a:r>
          </a:p>
          <a:p>
            <a:r>
              <a:rPr lang="en-US" dirty="0" smtClean="0"/>
              <a:t>Mass genres: </a:t>
            </a:r>
          </a:p>
          <a:p>
            <a:pPr lvl="1"/>
            <a:r>
              <a:rPr lang="en-US" dirty="0" smtClean="0"/>
              <a:t>Newspaper </a:t>
            </a:r>
          </a:p>
          <a:p>
            <a:pPr lvl="1"/>
            <a:r>
              <a:rPr lang="en-US" dirty="0" smtClean="0"/>
              <a:t>Magazines </a:t>
            </a:r>
          </a:p>
          <a:p>
            <a:pPr lvl="1"/>
            <a:r>
              <a:rPr lang="en-US" dirty="0" smtClean="0"/>
              <a:t>“Pulp fiction”</a:t>
            </a:r>
          </a:p>
          <a:p>
            <a:pPr lvl="1"/>
            <a:r>
              <a:rPr lang="en-US" dirty="0" smtClean="0"/>
              <a:t>Cinema</a:t>
            </a:r>
            <a:endParaRPr lang="en-US" dirty="0" smtClean="0"/>
          </a:p>
        </p:txBody>
      </p:sp>
      <p:pic>
        <p:nvPicPr>
          <p:cNvPr id="45058" name="Picture 2" descr="A young boy holds a sign that says, &quot;Advertising.&quot;"/>
          <p:cNvPicPr>
            <a:picLocks noChangeAspect="1" noChangeArrowheads="1"/>
          </p:cNvPicPr>
          <p:nvPr/>
        </p:nvPicPr>
        <p:blipFill>
          <a:blip r:embed="rId3"/>
          <a:srcRect/>
          <a:stretch>
            <a:fillRect/>
          </a:stretch>
        </p:blipFill>
        <p:spPr bwMode="auto">
          <a:xfrm>
            <a:off x="5410200" y="1752600"/>
            <a:ext cx="3441031" cy="48768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Bookman Old Style" pitchFamily="18" charset="0"/>
              </a:rPr>
              <a:t>Mass Politics</a:t>
            </a:r>
            <a:endParaRPr lang="en-US" sz="4000" dirty="0">
              <a:latin typeface="Bookman Old Style" pitchFamily="18" charset="0"/>
            </a:endParaRPr>
          </a:p>
        </p:txBody>
      </p:sp>
      <p:sp>
        <p:nvSpPr>
          <p:cNvPr id="3" name="Content Placeholder 2"/>
          <p:cNvSpPr>
            <a:spLocks noGrp="1"/>
          </p:cNvSpPr>
          <p:nvPr>
            <p:ph sz="quarter" idx="1"/>
          </p:nvPr>
        </p:nvSpPr>
        <p:spPr>
          <a:xfrm>
            <a:off x="4572000" y="1981200"/>
            <a:ext cx="3810000" cy="4114800"/>
          </a:xfrm>
        </p:spPr>
        <p:txBody>
          <a:bodyPr>
            <a:normAutofit lnSpcReduction="10000"/>
          </a:bodyPr>
          <a:lstStyle/>
          <a:p>
            <a:r>
              <a:rPr lang="en-US" dirty="0" smtClean="0"/>
              <a:t>Small, elite political clubs give way to mass political parties of today; mass communication attracts voters</a:t>
            </a:r>
          </a:p>
          <a:p>
            <a:pPr lvl="1"/>
            <a:r>
              <a:rPr lang="en-US" dirty="0" smtClean="0"/>
              <a:t>Traditional elite doesn’t control who gets to be a politician, or how they behave</a:t>
            </a:r>
          </a:p>
          <a:p>
            <a:endParaRPr lang="en-US" dirty="0"/>
          </a:p>
        </p:txBody>
      </p:sp>
      <p:pic>
        <p:nvPicPr>
          <p:cNvPr id="7" name="Picture 6" descr="A politician waves a flag. "/>
          <p:cNvPicPr>
            <a:picLocks noChangeAspect="1"/>
          </p:cNvPicPr>
          <p:nvPr/>
        </p:nvPicPr>
        <p:blipFill>
          <a:blip r:embed="rId2"/>
          <a:stretch>
            <a:fillRect/>
          </a:stretch>
        </p:blipFill>
        <p:spPr>
          <a:xfrm>
            <a:off x="762000" y="1981200"/>
            <a:ext cx="2971800" cy="438541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Looking Backward</a:t>
            </a:r>
            <a:endParaRPr lang="en-US" i="1" dirty="0"/>
          </a:p>
        </p:txBody>
      </p:sp>
      <p:sp>
        <p:nvSpPr>
          <p:cNvPr id="3" name="Content Placeholder 2"/>
          <p:cNvSpPr>
            <a:spLocks noGrp="1"/>
          </p:cNvSpPr>
          <p:nvPr>
            <p:ph idx="1"/>
          </p:nvPr>
        </p:nvSpPr>
        <p:spPr>
          <a:xfrm>
            <a:off x="609600" y="1676400"/>
            <a:ext cx="4495800" cy="4800600"/>
          </a:xfrm>
        </p:spPr>
        <p:txBody>
          <a:bodyPr>
            <a:normAutofit fontScale="77500" lnSpcReduction="20000"/>
          </a:bodyPr>
          <a:lstStyle/>
          <a:p>
            <a:r>
              <a:rPr lang="en-US" dirty="0" smtClean="0"/>
              <a:t>Edward Bellamy (1850-1898) of Chicopee, Massachusetts writes 1887 novel </a:t>
            </a:r>
            <a:r>
              <a:rPr lang="en-US" i="1" dirty="0" smtClean="0"/>
              <a:t>Looking Backward </a:t>
            </a:r>
            <a:r>
              <a:rPr lang="en-US" dirty="0" smtClean="0"/>
              <a:t>his for entertainment.</a:t>
            </a:r>
          </a:p>
          <a:p>
            <a:r>
              <a:rPr lang="en-US" dirty="0" smtClean="0"/>
              <a:t>He will die young </a:t>
            </a:r>
          </a:p>
          <a:p>
            <a:pPr lvl="1"/>
            <a:r>
              <a:rPr lang="en-US" dirty="0"/>
              <a:t>T</a:t>
            </a:r>
            <a:r>
              <a:rPr lang="en-US" dirty="0" smtClean="0"/>
              <a:t>uberculosis</a:t>
            </a:r>
          </a:p>
          <a:p>
            <a:r>
              <a:rPr lang="en-US" dirty="0" smtClean="0"/>
              <a:t>Premise: The world will be a socialist utopia in the year 2000</a:t>
            </a:r>
          </a:p>
          <a:p>
            <a:r>
              <a:rPr lang="en-US" dirty="0" smtClean="0"/>
              <a:t>One of the greatest bestsellers in history</a:t>
            </a:r>
          </a:p>
          <a:p>
            <a:r>
              <a:rPr lang="en-US" dirty="0" smtClean="0"/>
              <a:t>“Bellamy Clubs” formed nationwide to discuss ways of making his fantasy a reality </a:t>
            </a:r>
          </a:p>
          <a:p>
            <a:endParaRPr lang="en-US" dirty="0"/>
          </a:p>
          <a:p>
            <a:pPr>
              <a:buNone/>
            </a:pPr>
            <a:r>
              <a:rPr lang="en-US" sz="1500" dirty="0" smtClean="0"/>
              <a:t>On right: Portrait (Image/Library of Congress</a:t>
            </a:r>
          </a:p>
          <a:p>
            <a:endParaRPr lang="en-US" dirty="0"/>
          </a:p>
        </p:txBody>
      </p:sp>
      <p:pic>
        <p:nvPicPr>
          <p:cNvPr id="29698" name="Picture 2" descr="Edward Bellamy, in sack suit, bowtie and moustache, faces right."/>
          <p:cNvPicPr>
            <a:picLocks noChangeAspect="1" noChangeArrowheads="1"/>
          </p:cNvPicPr>
          <p:nvPr/>
        </p:nvPicPr>
        <p:blipFill>
          <a:blip r:embed="rId2"/>
          <a:srcRect/>
          <a:stretch>
            <a:fillRect/>
          </a:stretch>
        </p:blipFill>
        <p:spPr bwMode="auto">
          <a:xfrm>
            <a:off x="5562600" y="1752600"/>
            <a:ext cx="3275584" cy="47244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350520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0" y="1524000"/>
            <a:ext cx="2819400" cy="5334000"/>
          </a:xfrm>
        </p:spPr>
        <p:txBody>
          <a:bodyPr>
            <a:normAutofit fontScale="55000" lnSpcReduction="20000"/>
          </a:bodyPr>
          <a:lstStyle/>
          <a:p>
            <a:pPr>
              <a:buNone/>
            </a:pPr>
            <a:endParaRPr lang="en-US" sz="2400" dirty="0" smtClean="0"/>
          </a:p>
          <a:p>
            <a:pPr>
              <a:buNone/>
            </a:pPr>
            <a:endParaRPr lang="en-US" sz="2400" dirty="0"/>
          </a:p>
          <a:p>
            <a:endParaRPr lang="en-US" sz="2400" dirty="0" smtClean="0"/>
          </a:p>
          <a:p>
            <a:endParaRPr lang="en-US" sz="3300" dirty="0"/>
          </a:p>
          <a:p>
            <a:r>
              <a:rPr lang="en-US" sz="3300" dirty="0" smtClean="0"/>
              <a:t>Protagonist Julian West falls asleep in Boston, 1887…</a:t>
            </a:r>
          </a:p>
          <a:p>
            <a:endParaRPr lang="en-US" sz="2400" dirty="0"/>
          </a:p>
          <a:p>
            <a:pPr>
              <a:buNone/>
            </a:pPr>
            <a:endParaRPr lang="en-US" sz="1400" dirty="0" smtClean="0"/>
          </a:p>
          <a:p>
            <a:pPr>
              <a:buNone/>
            </a:pPr>
            <a:endParaRPr lang="en-US" sz="1400" dirty="0" smtClean="0"/>
          </a:p>
          <a:p>
            <a:pPr>
              <a:buNone/>
            </a:pPr>
            <a:endParaRPr lang="en-US" sz="1400" dirty="0" smtClean="0"/>
          </a:p>
          <a:p>
            <a:pPr>
              <a:buNone/>
            </a:pPr>
            <a:endParaRPr lang="en-US" sz="1400" dirty="0" smtClean="0"/>
          </a:p>
          <a:p>
            <a:pPr>
              <a:buNone/>
            </a:pPr>
            <a:endParaRPr lang="en-US" sz="1400" dirty="0"/>
          </a:p>
          <a:p>
            <a:pPr>
              <a:buNone/>
            </a:pPr>
            <a:endParaRPr lang="en-US" sz="1400" dirty="0" smtClean="0"/>
          </a:p>
          <a:p>
            <a:pPr>
              <a:buNone/>
            </a:pPr>
            <a:endParaRPr lang="en-US" sz="1400" dirty="0"/>
          </a:p>
          <a:p>
            <a:pPr>
              <a:buNone/>
            </a:pPr>
            <a:endParaRPr lang="en-US" sz="1400" dirty="0" smtClean="0"/>
          </a:p>
          <a:p>
            <a:pPr>
              <a:buNone/>
            </a:pPr>
            <a:endParaRPr lang="en-US" sz="1400" dirty="0"/>
          </a:p>
          <a:p>
            <a:pPr>
              <a:buNone/>
            </a:pPr>
            <a:endParaRPr lang="en-US" sz="1400" dirty="0" smtClean="0"/>
          </a:p>
          <a:p>
            <a:pPr>
              <a:buNone/>
            </a:pPr>
            <a:endParaRPr lang="en-US" sz="1400" dirty="0"/>
          </a:p>
          <a:p>
            <a:pPr>
              <a:buNone/>
            </a:pPr>
            <a:endParaRPr lang="en-US" sz="1400" dirty="0" smtClean="0"/>
          </a:p>
          <a:p>
            <a:pPr>
              <a:buNone/>
            </a:pPr>
            <a:endParaRPr lang="en-US" sz="1400" dirty="0"/>
          </a:p>
          <a:p>
            <a:pPr>
              <a:buNone/>
            </a:pPr>
            <a:endParaRPr lang="en-US" sz="2500" dirty="0" smtClean="0"/>
          </a:p>
          <a:p>
            <a:pPr>
              <a:buNone/>
            </a:pPr>
            <a:r>
              <a:rPr lang="en-US" sz="2500" dirty="0" smtClean="0"/>
              <a:t>On right: Boston State House, ca. 1865. No attribution. (Image/Wikimedia Commons)</a:t>
            </a:r>
          </a:p>
          <a:p>
            <a:endParaRPr lang="en-US" dirty="0"/>
          </a:p>
        </p:txBody>
      </p:sp>
      <p:pic>
        <p:nvPicPr>
          <p:cNvPr id="36866" name="Picture 2" descr="A pciture of Boston as it appeared in the 1860s. The spire of Boston State House towers over a busy street. "/>
          <p:cNvPicPr>
            <a:picLocks noChangeAspect="1" noChangeArrowheads="1"/>
          </p:cNvPicPr>
          <p:nvPr/>
        </p:nvPicPr>
        <p:blipFill>
          <a:blip r:embed="rId2"/>
          <a:srcRect/>
          <a:stretch>
            <a:fillRect/>
          </a:stretch>
        </p:blipFill>
        <p:spPr bwMode="auto">
          <a:xfrm>
            <a:off x="2719016" y="0"/>
            <a:ext cx="6424985" cy="685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0" y="0"/>
            <a:ext cx="3048000" cy="6858000"/>
          </a:xfrm>
        </p:spPr>
        <p:txBody>
          <a:bodyPr>
            <a:normAutofit/>
          </a:bodyPr>
          <a:lstStyle/>
          <a:p>
            <a:endParaRPr lang="en-US" dirty="0" smtClean="0"/>
          </a:p>
          <a:p>
            <a:endParaRPr lang="en-US" dirty="0"/>
          </a:p>
          <a:p>
            <a:endParaRPr lang="en-US" dirty="0" smtClean="0"/>
          </a:p>
          <a:p>
            <a:r>
              <a:rPr lang="en-US" sz="2600" dirty="0" smtClean="0"/>
              <a:t>… and wakes 113 years later; tours a perfect new world, guided by a doctor</a:t>
            </a:r>
          </a:p>
          <a:p>
            <a:endParaRPr lang="en-US" dirty="0"/>
          </a:p>
          <a:p>
            <a:endParaRPr lang="en-US" dirty="0" smtClean="0"/>
          </a:p>
          <a:p>
            <a:endParaRPr lang="en-US" dirty="0" smtClean="0"/>
          </a:p>
          <a:p>
            <a:pPr>
              <a:buNone/>
            </a:pPr>
            <a:r>
              <a:rPr lang="en-US" sz="1600" dirty="0" smtClean="0"/>
              <a:t>Image: </a:t>
            </a:r>
            <a:r>
              <a:rPr lang="en-US" sz="1600" dirty="0"/>
              <a:t>Boston Old State House &amp; New Sky </a:t>
            </a:r>
            <a:r>
              <a:rPr lang="en-US" sz="1600" dirty="0" smtClean="0"/>
              <a:t>Scrapers. 2008. Art Anderson.</a:t>
            </a:r>
          </a:p>
          <a:p>
            <a:endParaRPr lang="en-US" dirty="0"/>
          </a:p>
        </p:txBody>
      </p:sp>
      <p:pic>
        <p:nvPicPr>
          <p:cNvPr id="35842" name="Picture 2" descr="Boston's Old State House is dwarfed by skyscrapers in 2008."/>
          <p:cNvPicPr>
            <a:picLocks noChangeAspect="1" noChangeArrowheads="1"/>
          </p:cNvPicPr>
          <p:nvPr/>
        </p:nvPicPr>
        <p:blipFill>
          <a:blip r:embed="rId2"/>
          <a:srcRect/>
          <a:stretch>
            <a:fillRect/>
          </a:stretch>
        </p:blipFill>
        <p:spPr bwMode="auto">
          <a:xfrm>
            <a:off x="0" y="-1"/>
            <a:ext cx="6096000" cy="690265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Matthew Arnold is caricatured in Vanity Fair."/>
          <p:cNvPicPr>
            <a:picLocks noChangeAspect="1" noChangeArrowheads="1"/>
          </p:cNvPicPr>
          <p:nvPr/>
        </p:nvPicPr>
        <p:blipFill>
          <a:blip r:embed="rId3"/>
          <a:srcRect/>
          <a:stretch>
            <a:fillRect/>
          </a:stretch>
        </p:blipFill>
        <p:spPr bwMode="auto">
          <a:xfrm>
            <a:off x="5715000" y="1752599"/>
            <a:ext cx="3124200" cy="4967893"/>
          </a:xfrm>
          <a:prstGeom prst="rect">
            <a:avLst/>
          </a:prstGeom>
          <a:noFill/>
        </p:spPr>
      </p:pic>
      <p:sp>
        <p:nvSpPr>
          <p:cNvPr id="2" name="Title 1"/>
          <p:cNvSpPr>
            <a:spLocks noGrp="1"/>
          </p:cNvSpPr>
          <p:nvPr>
            <p:ph type="title"/>
          </p:nvPr>
        </p:nvSpPr>
        <p:spPr/>
        <p:txBody>
          <a:bodyPr>
            <a:noAutofit/>
          </a:bodyPr>
          <a:lstStyle/>
          <a:p>
            <a:pPr algn="ctr"/>
            <a:r>
              <a:rPr lang="en-US" sz="2800" dirty="0" smtClean="0">
                <a:latin typeface="Bookman Old Style" pitchFamily="18" charset="0"/>
              </a:rPr>
              <a:t>Bridging the Romantics and the Moderns</a:t>
            </a:r>
            <a:endParaRPr lang="en-US" sz="2800" dirty="0">
              <a:latin typeface="Bookman Old Style" pitchFamily="18" charset="0"/>
            </a:endParaRPr>
          </a:p>
        </p:txBody>
      </p:sp>
      <p:sp>
        <p:nvSpPr>
          <p:cNvPr id="4" name="Text Placeholder 3"/>
          <p:cNvSpPr>
            <a:spLocks noGrp="1"/>
          </p:cNvSpPr>
          <p:nvPr>
            <p:ph type="body" sz="quarter" idx="1"/>
          </p:nvPr>
        </p:nvSpPr>
        <p:spPr>
          <a:xfrm>
            <a:off x="609600" y="1752600"/>
            <a:ext cx="4800600" cy="640080"/>
          </a:xfrm>
        </p:spPr>
        <p:txBody>
          <a:bodyPr>
            <a:normAutofit/>
          </a:bodyPr>
          <a:lstStyle/>
          <a:p>
            <a:pPr algn="ctr"/>
            <a:r>
              <a:rPr lang="en-US" sz="3600" b="0" dirty="0" smtClean="0">
                <a:latin typeface="Bookman Old Style" pitchFamily="18" charset="0"/>
              </a:rPr>
              <a:t>Matthew Arnold</a:t>
            </a:r>
            <a:endParaRPr lang="en-US" sz="3600" b="0" dirty="0">
              <a:latin typeface="Bookman Old Style" pitchFamily="18" charset="0"/>
            </a:endParaRPr>
          </a:p>
        </p:txBody>
      </p:sp>
      <p:sp>
        <p:nvSpPr>
          <p:cNvPr id="9" name="Content Placeholder 8"/>
          <p:cNvSpPr>
            <a:spLocks noGrp="1"/>
          </p:cNvSpPr>
          <p:nvPr>
            <p:ph sz="quarter" idx="2"/>
          </p:nvPr>
        </p:nvSpPr>
        <p:spPr>
          <a:xfrm>
            <a:off x="609600" y="2438400"/>
            <a:ext cx="4953000" cy="4114800"/>
          </a:xfrm>
        </p:spPr>
        <p:txBody>
          <a:bodyPr>
            <a:normAutofit fontScale="77500" lnSpcReduction="20000"/>
          </a:bodyPr>
          <a:lstStyle/>
          <a:p>
            <a:r>
              <a:rPr lang="en-US" dirty="0" smtClean="0"/>
              <a:t>(1822-1888)</a:t>
            </a:r>
          </a:p>
          <a:p>
            <a:r>
              <a:rPr lang="en-US" dirty="0" smtClean="0"/>
              <a:t> Victorian poet, cultural critic</a:t>
            </a:r>
          </a:p>
          <a:p>
            <a:r>
              <a:rPr lang="en-US" dirty="0" smtClean="0"/>
              <a:t>Half Modern, half Romantic:</a:t>
            </a:r>
          </a:p>
          <a:p>
            <a:pPr lvl="1" fontAlgn="base"/>
            <a:r>
              <a:rPr lang="en-US" dirty="0" smtClean="0"/>
              <a:t>“The Sea of Faith </a:t>
            </a:r>
            <a:br>
              <a:rPr lang="en-US" dirty="0" smtClean="0"/>
            </a:br>
            <a:r>
              <a:rPr lang="en-US" dirty="0" smtClean="0"/>
              <a:t>Was once, too, at the full, and round 	earth’s shore </a:t>
            </a:r>
            <a:br>
              <a:rPr lang="en-US" dirty="0" smtClean="0"/>
            </a:br>
            <a:r>
              <a:rPr lang="en-US" dirty="0" smtClean="0"/>
              <a:t>Lay like the folds of a bright girdle 	furled. </a:t>
            </a:r>
            <a:br>
              <a:rPr lang="en-US" dirty="0" smtClean="0"/>
            </a:br>
            <a:r>
              <a:rPr lang="en-US" dirty="0" smtClean="0"/>
              <a:t>But now I only hear </a:t>
            </a:r>
            <a:br>
              <a:rPr lang="en-US" dirty="0" smtClean="0"/>
            </a:br>
            <a:r>
              <a:rPr lang="en-US" dirty="0" smtClean="0"/>
              <a:t>Its melancholy, long, withdrawing roar, </a:t>
            </a:r>
            <a:br>
              <a:rPr lang="en-US" dirty="0" smtClean="0"/>
            </a:br>
            <a:r>
              <a:rPr lang="en-US" dirty="0" smtClean="0"/>
              <a:t>Retreating, to the breath </a:t>
            </a:r>
            <a:br>
              <a:rPr lang="en-US" dirty="0" smtClean="0"/>
            </a:br>
            <a:r>
              <a:rPr lang="en-US" dirty="0" smtClean="0"/>
              <a:t>Of the night-wind, down the vast edges 	drear </a:t>
            </a:r>
            <a:br>
              <a:rPr lang="en-US" dirty="0" smtClean="0"/>
            </a:br>
            <a:r>
              <a:rPr lang="en-US" dirty="0" smtClean="0"/>
              <a:t>And naked shingles of the world.” – Dover Beach </a:t>
            </a:r>
          </a:p>
          <a:p>
            <a:endParaRPr lang="en-US" dirty="0" smtClean="0"/>
          </a:p>
          <a:p>
            <a:endParaRPr lang="en-US"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Nietzsche, in a dark suit and moustache, standing on a bridge."/>
          <p:cNvPicPr>
            <a:picLocks noChangeAspect="1" noChangeArrowheads="1"/>
          </p:cNvPicPr>
          <p:nvPr/>
        </p:nvPicPr>
        <p:blipFill>
          <a:blip r:embed="rId2"/>
          <a:srcRect/>
          <a:stretch>
            <a:fillRect/>
          </a:stretch>
        </p:blipFill>
        <p:spPr bwMode="auto">
          <a:xfrm>
            <a:off x="5089753" y="1828800"/>
            <a:ext cx="3746712" cy="4714876"/>
          </a:xfrm>
          <a:prstGeom prst="rect">
            <a:avLst/>
          </a:prstGeom>
          <a:noFill/>
        </p:spPr>
      </p:pic>
      <p:sp>
        <p:nvSpPr>
          <p:cNvPr id="2" name="Title 1"/>
          <p:cNvSpPr>
            <a:spLocks noGrp="1"/>
          </p:cNvSpPr>
          <p:nvPr>
            <p:ph type="title"/>
          </p:nvPr>
        </p:nvSpPr>
        <p:spPr/>
        <p:txBody>
          <a:bodyPr>
            <a:normAutofit/>
          </a:bodyPr>
          <a:lstStyle/>
          <a:p>
            <a:pPr algn="ctr"/>
            <a:r>
              <a:rPr lang="en-US" sz="3600" dirty="0" smtClean="0">
                <a:latin typeface="Bookman Old Style" pitchFamily="18" charset="0"/>
              </a:rPr>
              <a:t>Friedrich Nietzsche</a:t>
            </a:r>
            <a:endParaRPr lang="en-US" sz="3600" dirty="0">
              <a:latin typeface="Bookman Old Style" pitchFamily="18" charset="0"/>
            </a:endParaRPr>
          </a:p>
        </p:txBody>
      </p:sp>
      <p:sp>
        <p:nvSpPr>
          <p:cNvPr id="3" name="Content Placeholder 2"/>
          <p:cNvSpPr>
            <a:spLocks noGrp="1"/>
          </p:cNvSpPr>
          <p:nvPr>
            <p:ph sz="quarter" idx="1"/>
          </p:nvPr>
        </p:nvSpPr>
        <p:spPr>
          <a:xfrm>
            <a:off x="457200" y="1752600"/>
            <a:ext cx="4572000" cy="4800600"/>
          </a:xfrm>
        </p:spPr>
        <p:txBody>
          <a:bodyPr>
            <a:normAutofit fontScale="92500" lnSpcReduction="10000"/>
          </a:bodyPr>
          <a:lstStyle/>
          <a:p>
            <a:r>
              <a:rPr lang="en-US" dirty="0" smtClean="0"/>
              <a:t>(1844-1900)</a:t>
            </a:r>
          </a:p>
          <a:p>
            <a:r>
              <a:rPr lang="en-US" dirty="0" smtClean="0"/>
              <a:t>Son of a Lutheran pastor</a:t>
            </a:r>
          </a:p>
          <a:p>
            <a:r>
              <a:rPr lang="en-US" dirty="0" smtClean="0"/>
              <a:t>Philologist</a:t>
            </a:r>
          </a:p>
          <a:p>
            <a:r>
              <a:rPr lang="en-US" dirty="0" smtClean="0"/>
              <a:t>Develops interest in European intellectual history</a:t>
            </a:r>
          </a:p>
          <a:p>
            <a:r>
              <a:rPr lang="en-US" dirty="0" smtClean="0"/>
              <a:t>Loses faith in God</a:t>
            </a:r>
          </a:p>
          <a:p>
            <a:r>
              <a:rPr lang="en-US" dirty="0" smtClean="0"/>
              <a:t>Failed romance with Lou Salome, later muse of Sigmund Freud</a:t>
            </a:r>
          </a:p>
          <a:p>
            <a:r>
              <a:rPr lang="en-US" dirty="0" smtClean="0"/>
              <a:t>Dies in family’s care after mental breakdown</a:t>
            </a:r>
          </a:p>
        </p:txBody>
      </p:sp>
      <p:sp>
        <p:nvSpPr>
          <p:cNvPr id="5" name="TextBox 4"/>
          <p:cNvSpPr txBox="1"/>
          <p:nvPr/>
        </p:nvSpPr>
        <p:spPr>
          <a:xfrm>
            <a:off x="5029200" y="6248400"/>
            <a:ext cx="3810000" cy="276999"/>
          </a:xfrm>
          <a:prstGeom prst="rect">
            <a:avLst/>
          </a:prstGeom>
          <a:noFill/>
        </p:spPr>
        <p:txBody>
          <a:bodyPr wrap="square" rtlCol="0">
            <a:spAutoFit/>
          </a:bodyPr>
          <a:lstStyle/>
          <a:p>
            <a:pPr algn="ctr"/>
            <a:r>
              <a:rPr lang="en-US" sz="1200" dirty="0" smtClean="0">
                <a:solidFill>
                  <a:schemeClr val="bg1"/>
                </a:solidFill>
              </a:rPr>
              <a:t>Portrait. Munch, 1906. (Image/Wikimedia Commons)</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Bookman Old Style" pitchFamily="18" charset="0"/>
              </a:rPr>
              <a:t>History (According to Nietzsche)</a:t>
            </a:r>
            <a:endParaRPr lang="en-US" dirty="0"/>
          </a:p>
        </p:txBody>
      </p:sp>
      <p:sp>
        <p:nvSpPr>
          <p:cNvPr id="3" name="Content Placeholder 2"/>
          <p:cNvSpPr>
            <a:spLocks noGrp="1"/>
          </p:cNvSpPr>
          <p:nvPr>
            <p:ph sz="quarter" idx="1"/>
          </p:nvPr>
        </p:nvSpPr>
        <p:spPr>
          <a:xfrm>
            <a:off x="609600" y="2514600"/>
            <a:ext cx="4038600" cy="4114800"/>
          </a:xfrm>
        </p:spPr>
        <p:txBody>
          <a:bodyPr>
            <a:normAutofit fontScale="92500" lnSpcReduction="20000"/>
          </a:bodyPr>
          <a:lstStyle/>
          <a:p>
            <a:r>
              <a:rPr lang="en-US" sz="2800" dirty="0" smtClean="0"/>
              <a:t>Jewish culture, a product of oppressed people, reflects their compromise, failure, weakness</a:t>
            </a:r>
          </a:p>
          <a:p>
            <a:r>
              <a:rPr lang="en-US" sz="2800" dirty="0" smtClean="0"/>
              <a:t>Judeo-Christian values of love and humility are not really virtues, just the guilt-tripping that pathetic people use against their </a:t>
            </a:r>
            <a:r>
              <a:rPr lang="en-US" sz="2800" dirty="0" smtClean="0"/>
              <a:t>oppressors </a:t>
            </a:r>
            <a:endParaRPr lang="en-US" sz="2800" dirty="0" smtClean="0"/>
          </a:p>
          <a:p>
            <a:pPr>
              <a:buNone/>
            </a:pPr>
            <a:endParaRPr lang="en-US" sz="1500" dirty="0" smtClean="0"/>
          </a:p>
          <a:p>
            <a:pPr>
              <a:buNone/>
            </a:pPr>
            <a:r>
              <a:rPr lang="en-US" sz="1500" dirty="0" smtClean="0"/>
              <a:t>“The Flight of the Prisoners.” </a:t>
            </a:r>
            <a:r>
              <a:rPr lang="en-US" sz="1500" dirty="0" err="1" smtClean="0"/>
              <a:t>Tissot</a:t>
            </a:r>
            <a:r>
              <a:rPr lang="en-US" sz="1500" dirty="0" smtClean="0"/>
              <a:t>, ca. 1896-1902.</a:t>
            </a:r>
          </a:p>
        </p:txBody>
      </p:sp>
      <p:pic>
        <p:nvPicPr>
          <p:cNvPr id="31746" name="Picture 2" descr="Israel is deported to Babylon. Wall of Jerusalem in the distance."/>
          <p:cNvPicPr>
            <a:picLocks noChangeAspect="1" noChangeArrowheads="1"/>
          </p:cNvPicPr>
          <p:nvPr/>
        </p:nvPicPr>
        <p:blipFill>
          <a:blip r:embed="rId2"/>
          <a:srcRect/>
          <a:stretch>
            <a:fillRect/>
          </a:stretch>
        </p:blipFill>
        <p:spPr bwMode="auto">
          <a:xfrm>
            <a:off x="4734179" y="2550048"/>
            <a:ext cx="4409820" cy="3012552"/>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3207</TotalTime>
  <Words>597</Words>
  <Application>Microsoft Macintosh PowerPoint</Application>
  <PresentationFormat>On-screen Show (4:3)</PresentationFormat>
  <Paragraphs>103</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Median</vt:lpstr>
      <vt:lpstr>The Moderns: Men without God?   _________________________ “Anxiety.” Edvard Munch, 1894. (Images/Wikimedia Commons)</vt:lpstr>
      <vt:lpstr>Mass Culture</vt:lpstr>
      <vt:lpstr>Mass Politics</vt:lpstr>
      <vt:lpstr>Looking Backward</vt:lpstr>
      <vt:lpstr>Slide 5</vt:lpstr>
      <vt:lpstr>Slide 6</vt:lpstr>
      <vt:lpstr>Bridging the Romantics and the Moderns</vt:lpstr>
      <vt:lpstr>Friedrich Nietzsche</vt:lpstr>
      <vt:lpstr>History (According to Nietzsche)</vt:lpstr>
      <vt:lpstr>Cont’d.</vt:lpstr>
      <vt:lpstr>History (According to Nietzsche)</vt:lpstr>
      <vt:lpstr>Cont’d</vt:lpstr>
      <vt:lpstr>“Death of God”</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Modernism</dc:title>
  <dc:creator>Laptop User</dc:creator>
  <cp:lastModifiedBy>Chris</cp:lastModifiedBy>
  <cp:revision>129</cp:revision>
  <dcterms:created xsi:type="dcterms:W3CDTF">2010-11-18T18:46:03Z</dcterms:created>
  <dcterms:modified xsi:type="dcterms:W3CDTF">2023-09-23T20:35:03Z</dcterms:modified>
</cp:coreProperties>
</file>