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Default Extension="wdp" ContentType="image/vnd.ms-photo"/>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21"/>
  </p:notesMasterIdLst>
  <p:sldIdLst>
    <p:sldId id="256" r:id="rId2"/>
    <p:sldId id="258" r:id="rId3"/>
    <p:sldId id="257" r:id="rId4"/>
    <p:sldId id="259" r:id="rId5"/>
    <p:sldId id="261" r:id="rId6"/>
    <p:sldId id="260" r:id="rId7"/>
    <p:sldId id="262" r:id="rId8"/>
    <p:sldId id="263" r:id="rId9"/>
    <p:sldId id="264" r:id="rId10"/>
    <p:sldId id="265" r:id="rId11"/>
    <p:sldId id="266" r:id="rId12"/>
    <p:sldId id="267" r:id="rId13"/>
    <p:sldId id="269" r:id="rId14"/>
    <p:sldId id="268" r:id="rId15"/>
    <p:sldId id="270" r:id="rId16"/>
    <p:sldId id="271" r:id="rId17"/>
    <p:sldId id="272" r:id="rId18"/>
    <p:sldId id="273" r:id="rId19"/>
    <p:sldId id="274"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napToGrid="0">
      <p:cViewPr varScale="1">
        <p:scale>
          <a:sx n="82" d="100"/>
          <a:sy n="82" d="100"/>
        </p:scale>
        <p:origin x="-691" y="-91"/>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1D41B2-A57A-4C3C-86A0-03EE9D001ACB}" type="datetimeFigureOut">
              <a:rPr lang="en-US" smtClean="0"/>
              <a:pPr/>
              <a:t>10/21/2022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0A53CA-835C-450B-97A9-28D2CB0F63B5}" type="slidenum">
              <a:rPr lang="en-US" smtClean="0"/>
              <a:pPr/>
              <a:t>‹#›</a:t>
            </a:fld>
            <a:endParaRPr lang="en-US"/>
          </a:p>
        </p:txBody>
      </p:sp>
    </p:spTree>
    <p:extLst>
      <p:ext uri="{BB962C8B-B14F-4D97-AF65-F5344CB8AC3E}">
        <p14:creationId xmlns="" xmlns:p14="http://schemas.microsoft.com/office/powerpoint/2010/main" val="22746169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0A53CA-835C-450B-97A9-28D2CB0F63B5}" type="slidenum">
              <a:rPr lang="en-US" smtClean="0"/>
              <a:pPr/>
              <a:t>15</a:t>
            </a:fld>
            <a:endParaRPr lang="en-US"/>
          </a:p>
        </p:txBody>
      </p:sp>
    </p:spTree>
    <p:extLst>
      <p:ext uri="{BB962C8B-B14F-4D97-AF65-F5344CB8AC3E}">
        <p14:creationId xmlns="" xmlns:p14="http://schemas.microsoft.com/office/powerpoint/2010/main" val="422454559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6" name="Rectangle 15"/>
          <p:cNvSpPr/>
          <p:nvPr/>
        </p:nvSpPr>
        <p:spPr>
          <a:xfrm>
            <a:off x="1" y="0"/>
            <a:ext cx="12192000" cy="6858000"/>
          </a:xfrm>
          <a:prstGeom prst="rect">
            <a:avLst/>
          </a:prstGeom>
          <a:blipFill dpi="0" rotWithShape="1">
            <a:blip r:embed="rId2">
              <a:alphaModFix amt="40000"/>
              <a:duotone>
                <a:schemeClr val="accent1">
                  <a:shade val="45000"/>
                  <a:satMod val="135000"/>
                </a:schemeClr>
                <a:prstClr val="white"/>
              </a:duotone>
            </a:blip>
            <a:srcRect/>
            <a:tile tx="-133350" ty="330200" sx="85000" sy="85000" flip="xy"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2">
                    <a:lumMod val="7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rgbClr val="FFFFFF"/>
                </a:solidFill>
                <a:latin typeface="+mn-lt"/>
              </a:defRPr>
            </a:lvl1pPr>
          </a:lstStyle>
          <a:p>
            <a:fld id="{28C6A90D-EAFF-46ED-BC20-CE7B4911375E}" type="datetimeFigureOut">
              <a:rPr lang="en-US" smtClean="0"/>
              <a:pPr/>
              <a:t>10/21/2022</a:t>
            </a:fld>
            <a:endParaRPr lang="en-US"/>
          </a:p>
        </p:txBody>
      </p:sp>
      <p:sp>
        <p:nvSpPr>
          <p:cNvPr id="21" name="Footer Placeholder 20"/>
          <p:cNvSpPr>
            <a:spLocks noGrp="1"/>
          </p:cNvSpPr>
          <p:nvPr>
            <p:ph type="ftr" sz="quarter" idx="11"/>
          </p:nvPr>
        </p:nvSpPr>
        <p:spPr>
          <a:xfrm>
            <a:off x="1453896" y="521208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66E73A79-0538-4CDB-8260-5DD69A0B370D}" type="slidenum">
              <a:rPr lang="en-US" smtClean="0"/>
              <a:pPr/>
              <a:t>‹#›</a:t>
            </a:fld>
            <a:endParaRPr lang="en-US"/>
          </a:p>
        </p:txBody>
      </p:sp>
    </p:spTree>
    <p:extLst>
      <p:ext uri="{BB962C8B-B14F-4D97-AF65-F5344CB8AC3E}">
        <p14:creationId xmlns="" xmlns:p14="http://schemas.microsoft.com/office/powerpoint/2010/main" val="407441061"/>
      </p:ext>
    </p:extLst>
  </p:cSld>
  <p:clrMapOvr>
    <a:overrideClrMapping bg1="lt1" tx1="dk1" bg2="lt2" tx2="dk2" accent1="accent1" accent2="accent2" accent3="accent3" accent4="accent4" accent5="accent5" accent6="accent6" hlink="hlink" folHlink="folHlink"/>
  </p:clrMapOvr>
  <p:extLst>
    <p:ext uri="{DCECCB84-F9BA-43D5-87BE-67443E8EF086}">
      <p15:sldGuideLst xmlns=""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8C6A90D-EAFF-46ED-BC20-CE7B4911375E}" type="datetimeFigureOut">
              <a:rPr lang="en-US" smtClean="0"/>
              <a:pPr/>
              <a:t>10/21/2022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E73A79-0538-4CDB-8260-5DD69A0B370D}" type="slidenum">
              <a:rPr lang="en-US" smtClean="0"/>
              <a:pPr/>
              <a:t>‹#›</a:t>
            </a:fld>
            <a:endParaRPr lang="en-US"/>
          </a:p>
        </p:txBody>
      </p:sp>
    </p:spTree>
    <p:extLst>
      <p:ext uri="{BB962C8B-B14F-4D97-AF65-F5344CB8AC3E}">
        <p14:creationId xmlns="" xmlns:p14="http://schemas.microsoft.com/office/powerpoint/2010/main" val="36275973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8C6A90D-EAFF-46ED-BC20-CE7B4911375E}" type="datetimeFigureOut">
              <a:rPr lang="en-US" smtClean="0"/>
              <a:pPr/>
              <a:t>10/21/2022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E73A79-0538-4CDB-8260-5DD69A0B370D}" type="slidenum">
              <a:rPr lang="en-US" smtClean="0"/>
              <a:pPr/>
              <a:t>‹#›</a:t>
            </a:fld>
            <a:endParaRPr lang="en-US"/>
          </a:p>
        </p:txBody>
      </p:sp>
    </p:spTree>
    <p:extLst>
      <p:ext uri="{BB962C8B-B14F-4D97-AF65-F5344CB8AC3E}">
        <p14:creationId xmlns="" xmlns:p14="http://schemas.microsoft.com/office/powerpoint/2010/main" val="37659620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8C6A90D-EAFF-46ED-BC20-CE7B4911375E}" type="datetimeFigureOut">
              <a:rPr lang="en-US" smtClean="0"/>
              <a:pPr/>
              <a:t>10/21/2022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E73A79-0538-4CDB-8260-5DD69A0B370D}" type="slidenum">
              <a:rPr lang="en-US" smtClean="0"/>
              <a:pPr/>
              <a:t>‹#›</a:t>
            </a:fld>
            <a:endParaRPr lang="en-US"/>
          </a:p>
        </p:txBody>
      </p:sp>
    </p:spTree>
    <p:extLst>
      <p:ext uri="{BB962C8B-B14F-4D97-AF65-F5344CB8AC3E}">
        <p14:creationId xmlns="" xmlns:p14="http://schemas.microsoft.com/office/powerpoint/2010/main" val="35411815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16" name="Rectangle 15"/>
          <p:cNvSpPr/>
          <p:nvPr/>
        </p:nvSpPr>
        <p:spPr>
          <a:xfrm>
            <a:off x="11784" y="0"/>
            <a:ext cx="12192000" cy="6858000"/>
          </a:xfrm>
          <a:prstGeom prst="rect">
            <a:avLst/>
          </a:prstGeom>
          <a:blipFill dpi="0" rotWithShape="1">
            <a:blip r:embed="rId2">
              <a:alphaModFix amt="40000"/>
              <a:duotone>
                <a:schemeClr val="accent2">
                  <a:shade val="45000"/>
                  <a:satMod val="135000"/>
                </a:schemeClr>
                <a:prstClr val="white"/>
              </a:duotone>
            </a:blip>
            <a:srcRect/>
            <a:tile tx="-133350" ty="330200" sx="85000" sy="85000" flip="xy"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tabLst>
                <a:tab pos="2633663" algn="l"/>
              </a:tabLst>
              <a:defRPr sz="1600">
                <a:solidFill>
                  <a:schemeClr val="tx2"/>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rgbClr val="FFFFFF"/>
                </a:solidFill>
                <a:latin typeface="+mn-lt"/>
                <a:ea typeface="+mn-ea"/>
                <a:cs typeface="+mn-cs"/>
              </a:defRPr>
            </a:lvl1pPr>
          </a:lstStyle>
          <a:p>
            <a:fld id="{28C6A90D-EAFF-46ED-BC20-CE7B4911375E}" type="datetimeFigureOut">
              <a:rPr lang="en-US" smtClean="0"/>
              <a:pPr/>
              <a:t>10/21/2022</a:t>
            </a:fld>
            <a:endParaRPr lang="en-US"/>
          </a:p>
        </p:txBody>
      </p:sp>
      <p:sp>
        <p:nvSpPr>
          <p:cNvPr id="5" name="Footer Placeholder 4"/>
          <p:cNvSpPr>
            <a:spLocks noGrp="1"/>
          </p:cNvSpPr>
          <p:nvPr>
            <p:ph type="ftr" sz="quarter" idx="11"/>
          </p:nvPr>
        </p:nvSpPr>
        <p:spPr>
          <a:xfrm>
            <a:off x="1453896" y="521208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2080"/>
            <a:ext cx="2112264" cy="228600"/>
          </a:xfrm>
        </p:spPr>
        <p:txBody>
          <a:bodyPr/>
          <a:lstStyle/>
          <a:p>
            <a:fld id="{66E73A79-0538-4CDB-8260-5DD69A0B370D}" type="slidenum">
              <a:rPr lang="en-US" smtClean="0"/>
              <a:pPr/>
              <a:t>‹#›</a:t>
            </a:fld>
            <a:endParaRPr lang="en-US"/>
          </a:p>
        </p:txBody>
      </p:sp>
    </p:spTree>
    <p:extLst>
      <p:ext uri="{BB962C8B-B14F-4D97-AF65-F5344CB8AC3E}">
        <p14:creationId xmlns="" xmlns:p14="http://schemas.microsoft.com/office/powerpoint/2010/main" val="82619048"/>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8C6A90D-EAFF-46ED-BC20-CE7B4911375E}" type="datetimeFigureOut">
              <a:rPr lang="en-US" smtClean="0"/>
              <a:pPr/>
              <a:t>10/21/2022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E73A79-0538-4CDB-8260-5DD69A0B370D}" type="slidenum">
              <a:rPr lang="en-US" smtClean="0"/>
              <a:pPr/>
              <a:t>‹#›</a:t>
            </a:fld>
            <a:endParaRPr lang="en-US"/>
          </a:p>
        </p:txBody>
      </p:sp>
    </p:spTree>
    <p:extLst>
      <p:ext uri="{BB962C8B-B14F-4D97-AF65-F5344CB8AC3E}">
        <p14:creationId xmlns="" xmlns:p14="http://schemas.microsoft.com/office/powerpoint/2010/main" val="9313275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800" b="0">
                <a:solidFill>
                  <a:schemeClr val="tx2"/>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800" b="0">
                <a:solidFill>
                  <a:schemeClr val="tx2"/>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8C6A90D-EAFF-46ED-BC20-CE7B4911375E}" type="datetimeFigureOut">
              <a:rPr lang="en-US" smtClean="0"/>
              <a:pPr/>
              <a:t>10/21/2022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6E73A79-0538-4CDB-8260-5DD69A0B370D}" type="slidenum">
              <a:rPr lang="en-US" smtClean="0"/>
              <a:pPr/>
              <a:t>‹#›</a:t>
            </a:fld>
            <a:endParaRPr lang="en-US"/>
          </a:p>
        </p:txBody>
      </p:sp>
    </p:spTree>
    <p:extLst>
      <p:ext uri="{BB962C8B-B14F-4D97-AF65-F5344CB8AC3E}">
        <p14:creationId xmlns="" xmlns:p14="http://schemas.microsoft.com/office/powerpoint/2010/main" val="42729422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8C6A90D-EAFF-46ED-BC20-CE7B4911375E}" type="datetimeFigureOut">
              <a:rPr lang="en-US" smtClean="0"/>
              <a:pPr/>
              <a:t>10/21/2022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6E73A79-0538-4CDB-8260-5DD69A0B370D}" type="slidenum">
              <a:rPr lang="en-US" smtClean="0"/>
              <a:pPr/>
              <a:t>‹#›</a:t>
            </a:fld>
            <a:endParaRPr lang="en-US"/>
          </a:p>
        </p:txBody>
      </p:sp>
    </p:spTree>
    <p:extLst>
      <p:ext uri="{BB962C8B-B14F-4D97-AF65-F5344CB8AC3E}">
        <p14:creationId xmlns="" xmlns:p14="http://schemas.microsoft.com/office/powerpoint/2010/main" val="12718435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C6A90D-EAFF-46ED-BC20-CE7B4911375E}" type="datetimeFigureOut">
              <a:rPr lang="en-US" smtClean="0"/>
              <a:pPr/>
              <a:t>10/21/2022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6E73A79-0538-4CDB-8260-5DD69A0B370D}" type="slidenum">
              <a:rPr lang="en-US" smtClean="0"/>
              <a:pPr/>
              <a:t>‹#›</a:t>
            </a:fld>
            <a:endParaRPr lang="en-US"/>
          </a:p>
        </p:txBody>
      </p:sp>
    </p:spTree>
    <p:extLst>
      <p:ext uri="{BB962C8B-B14F-4D97-AF65-F5344CB8AC3E}">
        <p14:creationId xmlns="" xmlns:p14="http://schemas.microsoft.com/office/powerpoint/2010/main" val="649587084"/>
      </p:ext>
    </p:extLst>
  </p:cSld>
  <p:clrMapOvr>
    <a:masterClrMapping/>
  </p:clrMapOvr>
  <p:extLst>
    <p:ext uri="{DCECCB84-F9BA-43D5-87BE-67443E8EF086}">
      <p15:sldGuideLst xmlns=""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ectangle 14"/>
          <p:cNvSpPr/>
          <p:nvPr/>
        </p:nvSpPr>
        <p:spPr>
          <a:xfrm>
            <a:off x="9020386" y="237744"/>
            <a:ext cx="2926080"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28C6A90D-EAFF-46ED-BC20-CE7B4911375E}" type="datetimeFigureOut">
              <a:rPr lang="en-US" smtClean="0"/>
              <a:pPr/>
              <a:t>10/21/2022</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6728" y="6227064"/>
            <a:ext cx="1463040" cy="256032"/>
          </a:xfrm>
        </p:spPr>
        <p:txBody>
          <a:bodyPr/>
          <a:lstStyle/>
          <a:p>
            <a:fld id="{66E73A79-0538-4CDB-8260-5DD69A0B370D}" type="slidenum">
              <a:rPr lang="en-US" smtClean="0"/>
              <a:pPr/>
              <a:t>‹#›</a:t>
            </a:fld>
            <a:endParaRPr lang="en-US"/>
          </a:p>
        </p:txBody>
      </p:sp>
      <p:sp>
        <p:nvSpPr>
          <p:cNvPr id="12" name="Rectangle 11"/>
          <p:cNvSpPr/>
          <p:nvPr/>
        </p:nvSpPr>
        <p:spPr>
          <a:xfrm>
            <a:off x="9157546" y="374904"/>
            <a:ext cx="2651760"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 xmlns:p14="http://schemas.microsoft.com/office/powerpoint/2010/main" val="652598271"/>
      </p:ext>
    </p:extLst>
  </p:cSld>
  <p:clrMapOvr>
    <a:masterClrMapping/>
  </p:clrMapOvr>
  <p:extLst>
    <p:ext uri="{DCECCB84-F9BA-43D5-87BE-67443E8EF086}">
      <p15:sldGuideLst xmlns=""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chemeClr val="tx1"/>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6">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9050" dist="6350" dir="2700000" algn="tl" rotWithShape="0">
                    <a:prstClr val="black">
                      <a:alpha val="40000"/>
                    </a:prstClr>
                  </a:outerShdw>
                </a:effectLst>
              </a:defRPr>
            </a:lvl1pPr>
          </a:lstStyle>
          <a:p>
            <a:fld id="{28C6A90D-EAFF-46ED-BC20-CE7B4911375E}" type="datetimeFigureOut">
              <a:rPr lang="en-US" smtClean="0"/>
              <a:pPr/>
              <a:t>10/21/2022</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56032"/>
          </a:xfrm>
        </p:spPr>
        <p:txBody>
          <a:bodyPr/>
          <a:lstStyle/>
          <a:p>
            <a:fld id="{66E73A79-0538-4CDB-8260-5DD69A0B370D}" type="slidenum">
              <a:rPr lang="en-US" smtClean="0"/>
              <a:pPr/>
              <a:t>‹#›</a:t>
            </a:fld>
            <a:endParaRPr lang="en-US"/>
          </a:p>
        </p:txBody>
      </p:sp>
      <p:sp>
        <p:nvSpPr>
          <p:cNvPr id="10" name="Rectangle 9"/>
          <p:cNvSpPr/>
          <p:nvPr/>
        </p:nvSpPr>
        <p:spPr>
          <a:xfrm>
            <a:off x="9157546" y="374904"/>
            <a:ext cx="2651760"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 xmlns:p14="http://schemas.microsoft.com/office/powerpoint/2010/main" val="28612727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89464" y="6214535"/>
            <a:ext cx="2743200" cy="256032"/>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28C6A90D-EAFF-46ED-BC20-CE7B4911375E}" type="datetimeFigureOut">
              <a:rPr lang="en-US" smtClean="0"/>
              <a:pPr/>
              <a:t>10/21/2022</a:t>
            </a:fld>
            <a:endParaRPr lang="en-US"/>
          </a:p>
        </p:txBody>
      </p:sp>
      <p:sp>
        <p:nvSpPr>
          <p:cNvPr id="5" name="Footer Placeholder 4"/>
          <p:cNvSpPr>
            <a:spLocks noGrp="1"/>
          </p:cNvSpPr>
          <p:nvPr>
            <p:ph type="ftr" sz="quarter" idx="3"/>
          </p:nvPr>
        </p:nvSpPr>
        <p:spPr>
          <a:xfrm>
            <a:off x="3489960" y="6214535"/>
            <a:ext cx="5212080" cy="256032"/>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348535" y="6214535"/>
            <a:ext cx="1463040" cy="256032"/>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66E73A79-0538-4CDB-8260-5DD69A0B370D}" type="slidenum">
              <a:rPr lang="en-US" smtClean="0"/>
              <a:pPr/>
              <a:t>‹#›</a:t>
            </a:fld>
            <a:endParaRPr lang="en-US"/>
          </a:p>
        </p:txBody>
      </p:sp>
      <p:sp>
        <p:nvSpPr>
          <p:cNvPr id="8" name="Rectangle 7"/>
          <p:cNvSpPr/>
          <p:nvPr/>
        </p:nvSpPr>
        <p:spPr>
          <a:xfrm>
            <a:off x="371856" y="374904"/>
            <a:ext cx="11448288" cy="6108192"/>
          </a:xfrm>
          <a:prstGeom prst="rect">
            <a:avLst/>
          </a:prstGeom>
          <a:noFill/>
          <a:ln w="6350" cap="sq" cmpd="sng" algn="ctr">
            <a:solidFill>
              <a:schemeClr val="tx1">
                <a:lumMod val="75000"/>
                <a:lumOff val="25000"/>
              </a:schemeClr>
            </a:solidFill>
            <a:prstDash val="solid"/>
            <a:miter lim="800000"/>
          </a:ln>
          <a:effectLst/>
        </p:spPr>
      </p:sp>
    </p:spTree>
    <p:extLst>
      <p:ext uri="{BB962C8B-B14F-4D97-AF65-F5344CB8AC3E}">
        <p14:creationId xmlns="" xmlns:p14="http://schemas.microsoft.com/office/powerpoint/2010/main" val="1465602278"/>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mailto:info@emotionoflife.in" TargetMode="External"/><Relationship Id="rId2" Type="http://schemas.openxmlformats.org/officeDocument/2006/relationships/hyperlink" Target="http://www.emotionoflife.in/"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E65217F-EB88-4612-8E97-26724E46C361}"/>
              </a:ext>
            </a:extLst>
          </p:cNvPr>
          <p:cNvSpPr>
            <a:spLocks noGrp="1"/>
          </p:cNvSpPr>
          <p:nvPr>
            <p:ph type="ctrTitle"/>
          </p:nvPr>
        </p:nvSpPr>
        <p:spPr>
          <a:xfrm>
            <a:off x="1664345" y="2091262"/>
            <a:ext cx="9068586" cy="2590800"/>
          </a:xfrm>
        </p:spPr>
        <p:txBody>
          <a:bodyPr/>
          <a:lstStyle/>
          <a:p>
            <a:r>
              <a:rPr lang="en-US" sz="6600" dirty="0">
                <a:effectLst>
                  <a:outerShdw blurRad="38100" dist="38100" dir="2700000" algn="tl">
                    <a:srgbClr val="000000">
                      <a:alpha val="43137"/>
                    </a:srgbClr>
                  </a:outerShdw>
                </a:effectLst>
              </a:rPr>
              <a:t>How to deal with Procrastination</a:t>
            </a:r>
          </a:p>
        </p:txBody>
      </p:sp>
      <p:sp>
        <p:nvSpPr>
          <p:cNvPr id="3" name="Subtitle 2">
            <a:extLst>
              <a:ext uri="{FF2B5EF4-FFF2-40B4-BE49-F238E27FC236}">
                <a16:creationId xmlns="" xmlns:a16="http://schemas.microsoft.com/office/drawing/2014/main" id="{7E487491-1B6C-43CA-918E-F968D9C2AA98}"/>
              </a:ext>
            </a:extLst>
          </p:cNvPr>
          <p:cNvSpPr>
            <a:spLocks noGrp="1"/>
          </p:cNvSpPr>
          <p:nvPr>
            <p:ph type="subTitle" idx="1"/>
          </p:nvPr>
        </p:nvSpPr>
        <p:spPr>
          <a:xfrm>
            <a:off x="1562099" y="4516016"/>
            <a:ext cx="9270742" cy="989045"/>
          </a:xfrm>
        </p:spPr>
        <p:txBody>
          <a:bodyPr>
            <a:noAutofit/>
          </a:bodyPr>
          <a:lstStyle/>
          <a:p>
            <a:r>
              <a:rPr lang="en-US" sz="2400" dirty="0">
                <a:effectLst>
                  <a:outerShdw blurRad="38100" dist="38100" dir="2700000" algn="tl">
                    <a:srgbClr val="000000">
                      <a:alpha val="43137"/>
                    </a:srgbClr>
                  </a:outerShdw>
                </a:effectLst>
              </a:rPr>
              <a:t>By </a:t>
            </a:r>
            <a:r>
              <a:rPr lang="en-US" sz="2400" dirty="0" smtClean="0">
                <a:effectLst>
                  <a:outerShdw blurRad="38100" dist="38100" dir="2700000" algn="tl">
                    <a:srgbClr val="000000">
                      <a:alpha val="43137"/>
                    </a:srgbClr>
                  </a:outerShdw>
                </a:effectLst>
              </a:rPr>
              <a:t>Shyam Gupta and </a:t>
            </a:r>
            <a:r>
              <a:rPr lang="en-US" sz="2400" dirty="0" err="1" smtClean="0">
                <a:effectLst>
                  <a:outerShdw blurRad="38100" dist="38100" dir="2700000" algn="tl">
                    <a:srgbClr val="000000">
                      <a:alpha val="43137"/>
                    </a:srgbClr>
                  </a:outerShdw>
                </a:effectLst>
              </a:rPr>
              <a:t>Aarohi</a:t>
            </a:r>
            <a:r>
              <a:rPr lang="en-US" sz="2400" dirty="0" smtClean="0">
                <a:effectLst>
                  <a:outerShdw blurRad="38100" dist="38100" dir="2700000" algn="tl">
                    <a:srgbClr val="000000">
                      <a:alpha val="43137"/>
                    </a:srgbClr>
                  </a:outerShdw>
                </a:effectLst>
              </a:rPr>
              <a:t> </a:t>
            </a:r>
            <a:r>
              <a:rPr lang="en-US" sz="2400" dirty="0" err="1" smtClean="0">
                <a:effectLst>
                  <a:outerShdw blurRad="38100" dist="38100" dir="2700000" algn="tl">
                    <a:srgbClr val="000000">
                      <a:alpha val="43137"/>
                    </a:srgbClr>
                  </a:outerShdw>
                </a:effectLst>
              </a:rPr>
              <a:t>Rorane</a:t>
            </a:r>
            <a:endParaRPr lang="en-US" sz="2400" dirty="0">
              <a:effectLst>
                <a:outerShdw blurRad="38100" dist="38100" dir="2700000" algn="tl">
                  <a:srgbClr val="000000">
                    <a:alpha val="43137"/>
                  </a:srgbClr>
                </a:outerShdw>
              </a:effectLst>
            </a:endParaRPr>
          </a:p>
          <a:p>
            <a:r>
              <a:rPr lang="en-US" sz="2400" dirty="0">
                <a:effectLst>
                  <a:outerShdw blurRad="38100" dist="38100" dir="2700000" algn="tl">
                    <a:srgbClr val="000000">
                      <a:alpha val="43137"/>
                    </a:srgbClr>
                  </a:outerShdw>
                </a:effectLst>
              </a:rPr>
              <a:t>Psychologist, Emotion Of Life</a:t>
            </a:r>
          </a:p>
        </p:txBody>
      </p:sp>
    </p:spTree>
    <p:extLst>
      <p:ext uri="{BB962C8B-B14F-4D97-AF65-F5344CB8AC3E}">
        <p14:creationId xmlns="" xmlns:p14="http://schemas.microsoft.com/office/powerpoint/2010/main" val="19307016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74000">
              <a:schemeClr val="accent1">
                <a:lumMod val="45000"/>
                <a:lumOff val="55000"/>
              </a:schemeClr>
            </a:gs>
            <a:gs pos="27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4C0177D-BFA1-4104-BD99-99CBD433426D}"/>
              </a:ext>
            </a:extLst>
          </p:cNvPr>
          <p:cNvSpPr>
            <a:spLocks noGrp="1"/>
          </p:cNvSpPr>
          <p:nvPr>
            <p:ph type="title"/>
          </p:nvPr>
        </p:nvSpPr>
        <p:spPr>
          <a:xfrm>
            <a:off x="615819" y="521296"/>
            <a:ext cx="10954139" cy="663692"/>
          </a:xfrm>
        </p:spPr>
        <p:txBody>
          <a:bodyPr>
            <a:normAutofit fontScale="90000"/>
          </a:bodyPr>
          <a:lstStyle/>
          <a:p>
            <a:pPr algn="ctr"/>
            <a:r>
              <a:rPr lang="en-US" dirty="0">
                <a:solidFill>
                  <a:schemeClr val="bg2">
                    <a:lumMod val="25000"/>
                  </a:schemeClr>
                </a:solidFill>
                <a:effectLst>
                  <a:outerShdw blurRad="38100" dist="38100" dir="2700000" algn="tl">
                    <a:srgbClr val="000000">
                      <a:alpha val="43137"/>
                    </a:srgbClr>
                  </a:outerShdw>
                </a:effectLst>
              </a:rPr>
              <a:t>How to manage procrastination?</a:t>
            </a:r>
          </a:p>
        </p:txBody>
      </p:sp>
      <p:sp>
        <p:nvSpPr>
          <p:cNvPr id="12" name="Content Placeholder 11">
            <a:extLst>
              <a:ext uri="{FF2B5EF4-FFF2-40B4-BE49-F238E27FC236}">
                <a16:creationId xmlns="" xmlns:a16="http://schemas.microsoft.com/office/drawing/2014/main" id="{7A8AD744-5759-46AC-BC4C-3216425F623B}"/>
              </a:ext>
            </a:extLst>
          </p:cNvPr>
          <p:cNvSpPr>
            <a:spLocks noGrp="1"/>
          </p:cNvSpPr>
          <p:nvPr>
            <p:ph idx="1"/>
          </p:nvPr>
        </p:nvSpPr>
        <p:spPr>
          <a:xfrm>
            <a:off x="615819" y="1296955"/>
            <a:ext cx="11066108" cy="5039749"/>
          </a:xfrm>
        </p:spPr>
        <p:txBody>
          <a:bodyPr/>
          <a:lstStyle/>
          <a:p>
            <a:pPr algn="l" fontAlgn="base"/>
            <a:r>
              <a:rPr lang="en-US" sz="2400" dirty="0"/>
              <a:t>Accepting and Recognizing that you procrastinate:</a:t>
            </a:r>
          </a:p>
          <a:p>
            <a:pPr marL="0" indent="0" algn="l" fontAlgn="base">
              <a:buNone/>
            </a:pPr>
            <a:r>
              <a:rPr lang="en-US" dirty="0"/>
              <a:t> </a:t>
            </a:r>
            <a:r>
              <a:rPr lang="en-US" sz="2000" b="0" i="0" dirty="0">
                <a:solidFill>
                  <a:srgbClr val="333333"/>
                </a:solidFill>
                <a:effectLst/>
              </a:rPr>
              <a:t>You might be putting off a task because you've had to re-prioritize your workload. If you're briefly delaying an important task for a genuinely good reason, then you aren't necessarily procrastinating. However, if you start to put things off indefinitely, or switch focus because you want to avoid doing something, then you probably are.</a:t>
            </a:r>
          </a:p>
          <a:p>
            <a:pPr algn="l" fontAlgn="base"/>
            <a:r>
              <a:rPr lang="en-US" sz="2000" b="0" i="0" dirty="0">
                <a:solidFill>
                  <a:srgbClr val="333333"/>
                </a:solidFill>
                <a:effectLst/>
              </a:rPr>
              <a:t>You may also be procrastinating if you:</a:t>
            </a:r>
          </a:p>
          <a:p>
            <a:pPr algn="l" fontAlgn="base">
              <a:buFont typeface="Arial" panose="020B0604020202020204" pitchFamily="34" charset="0"/>
              <a:buChar char="•"/>
            </a:pPr>
            <a:r>
              <a:rPr lang="en-US" sz="2000" b="0" i="0" dirty="0">
                <a:solidFill>
                  <a:srgbClr val="333333"/>
                </a:solidFill>
                <a:effectLst/>
              </a:rPr>
              <a:t>Fill your day with low-priority tasks.</a:t>
            </a:r>
          </a:p>
          <a:p>
            <a:pPr algn="l" fontAlgn="base">
              <a:buFont typeface="Arial" panose="020B0604020202020204" pitchFamily="34" charset="0"/>
              <a:buChar char="•"/>
            </a:pPr>
            <a:r>
              <a:rPr lang="en-US" sz="2000" b="0" i="0" dirty="0">
                <a:solidFill>
                  <a:srgbClr val="333333"/>
                </a:solidFill>
                <a:effectLst/>
              </a:rPr>
              <a:t>Leave an item on your To-Do list for a long time, even though it's important.</a:t>
            </a:r>
          </a:p>
          <a:p>
            <a:pPr algn="l" fontAlgn="base">
              <a:buFont typeface="Arial" panose="020B0604020202020204" pitchFamily="34" charset="0"/>
              <a:buChar char="•"/>
            </a:pPr>
            <a:r>
              <a:rPr lang="en-US" sz="2000" b="0" i="0" dirty="0">
                <a:solidFill>
                  <a:srgbClr val="333333"/>
                </a:solidFill>
                <a:effectLst/>
              </a:rPr>
              <a:t>Read emails several times over without making a decision on what to do with them.</a:t>
            </a:r>
          </a:p>
          <a:p>
            <a:pPr algn="l" fontAlgn="base">
              <a:buFont typeface="Arial" panose="020B0604020202020204" pitchFamily="34" charset="0"/>
              <a:buChar char="•"/>
            </a:pPr>
            <a:r>
              <a:rPr lang="en-US" sz="2000" b="0" i="0" dirty="0">
                <a:solidFill>
                  <a:srgbClr val="333333"/>
                </a:solidFill>
                <a:effectLst/>
              </a:rPr>
              <a:t>Start a high-priority task and then go off to make a coffee.</a:t>
            </a:r>
          </a:p>
          <a:p>
            <a:pPr algn="l" fontAlgn="base">
              <a:buFont typeface="Arial" panose="020B0604020202020204" pitchFamily="34" charset="0"/>
              <a:buChar char="•"/>
            </a:pPr>
            <a:r>
              <a:rPr lang="en-US" sz="2000" b="0" i="0" dirty="0">
                <a:solidFill>
                  <a:srgbClr val="333333"/>
                </a:solidFill>
                <a:effectLst/>
              </a:rPr>
              <a:t>Fill your time with unimportant tasks that other people ask you to do, instead of getting on with the important tasks already on your list.</a:t>
            </a:r>
          </a:p>
          <a:p>
            <a:pPr algn="l" fontAlgn="base">
              <a:buFont typeface="Arial" panose="020B0604020202020204" pitchFamily="34" charset="0"/>
              <a:buChar char="•"/>
            </a:pPr>
            <a:r>
              <a:rPr lang="en-US" sz="2000" b="0" i="0" dirty="0">
                <a:solidFill>
                  <a:srgbClr val="333333"/>
                </a:solidFill>
                <a:effectLst/>
              </a:rPr>
              <a:t>Wait to be in "right mood," or wait for the "right time" to tackle a task</a:t>
            </a:r>
          </a:p>
          <a:p>
            <a:endParaRPr lang="en-US" dirty="0"/>
          </a:p>
        </p:txBody>
      </p:sp>
    </p:spTree>
    <p:extLst>
      <p:ext uri="{BB962C8B-B14F-4D97-AF65-F5344CB8AC3E}">
        <p14:creationId xmlns="" xmlns:p14="http://schemas.microsoft.com/office/powerpoint/2010/main" val="4269501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8AC8825-A2BA-4258-A7E9-9B09C84FE2C9}"/>
              </a:ext>
            </a:extLst>
          </p:cNvPr>
          <p:cNvSpPr>
            <a:spLocks noGrp="1"/>
          </p:cNvSpPr>
          <p:nvPr>
            <p:ph type="title"/>
          </p:nvPr>
        </p:nvSpPr>
        <p:spPr>
          <a:xfrm>
            <a:off x="413657" y="457200"/>
            <a:ext cx="11364685" cy="466928"/>
          </a:xfrm>
        </p:spPr>
        <p:txBody>
          <a:bodyPr>
            <a:normAutofit/>
          </a:bodyPr>
          <a:lstStyle/>
          <a:p>
            <a:pPr marL="342900" indent="-342900">
              <a:buFont typeface="Arial" panose="020B0604020202020204" pitchFamily="34" charset="0"/>
              <a:buChar char="•"/>
            </a:pPr>
            <a:r>
              <a:rPr lang="en-US" sz="2400" dirty="0"/>
              <a:t>Understand the “WHY” behind your procrastination</a:t>
            </a:r>
          </a:p>
        </p:txBody>
      </p:sp>
      <p:sp>
        <p:nvSpPr>
          <p:cNvPr id="3" name="Content Placeholder 2">
            <a:extLst>
              <a:ext uri="{FF2B5EF4-FFF2-40B4-BE49-F238E27FC236}">
                <a16:creationId xmlns="" xmlns:a16="http://schemas.microsoft.com/office/drawing/2014/main" id="{83AA114A-CCA3-4DCB-9C85-A1611BDE8F60}"/>
              </a:ext>
            </a:extLst>
          </p:cNvPr>
          <p:cNvSpPr>
            <a:spLocks noGrp="1"/>
          </p:cNvSpPr>
          <p:nvPr>
            <p:ph idx="1"/>
          </p:nvPr>
        </p:nvSpPr>
        <p:spPr>
          <a:xfrm>
            <a:off x="413657" y="856034"/>
            <a:ext cx="11302481" cy="5749047"/>
          </a:xfrm>
        </p:spPr>
        <p:txBody>
          <a:bodyPr>
            <a:normAutofit lnSpcReduction="10000"/>
          </a:bodyPr>
          <a:lstStyle/>
          <a:p>
            <a:r>
              <a:rPr lang="en-US" dirty="0"/>
              <a:t>Most of time we procrastinate because we find a task boring, unpleasant or just too overwhelming, to tackle procrastination it is important that you understand why and when do you procrastinate? Is it nature of the task? Do you think you lack the skills or time to complete to task? Do you fear criticism or think that you’ll be scrutinized and wrongfully judged/evaluated for the task? Such questions for self-reflection can help you understand why do you exactly procrastinate. Maintaining a thought log can help you identify your triggers. </a:t>
            </a:r>
          </a:p>
          <a:p>
            <a:r>
              <a:rPr lang="en-US" sz="2400" i="0" dirty="0">
                <a:solidFill>
                  <a:srgbClr val="333333"/>
                </a:solidFill>
              </a:rPr>
              <a:t>Adopt</a:t>
            </a:r>
            <a:r>
              <a:rPr lang="en-US" sz="2800" i="0" dirty="0">
                <a:solidFill>
                  <a:srgbClr val="333333"/>
                </a:solidFill>
              </a:rPr>
              <a:t> anti-</a:t>
            </a:r>
            <a:r>
              <a:rPr lang="en-US" sz="2800" dirty="0">
                <a:solidFill>
                  <a:srgbClr val="333333"/>
                </a:solidFill>
              </a:rPr>
              <a:t>p</a:t>
            </a:r>
            <a:r>
              <a:rPr lang="en-US" sz="2800" i="0" dirty="0">
                <a:solidFill>
                  <a:srgbClr val="333333"/>
                </a:solidFill>
              </a:rPr>
              <a:t>rocrastination </a:t>
            </a:r>
            <a:r>
              <a:rPr lang="en-US" sz="2800" dirty="0">
                <a:solidFill>
                  <a:srgbClr val="333333"/>
                </a:solidFill>
              </a:rPr>
              <a:t>s</a:t>
            </a:r>
            <a:r>
              <a:rPr lang="en-US" sz="2800" i="0" dirty="0">
                <a:solidFill>
                  <a:srgbClr val="333333"/>
                </a:solidFill>
              </a:rPr>
              <a:t>trategies</a:t>
            </a:r>
            <a:endParaRPr lang="en-US" sz="2800" dirty="0">
              <a:solidFill>
                <a:srgbClr val="333333"/>
              </a:solidFill>
            </a:endParaRPr>
          </a:p>
          <a:p>
            <a:pPr marL="342900" indent="-342900">
              <a:buFont typeface="+mj-lt"/>
              <a:buAutoNum type="arabicPeriod"/>
            </a:pPr>
            <a:r>
              <a:rPr lang="en-US" b="1" dirty="0">
                <a:solidFill>
                  <a:srgbClr val="333333"/>
                </a:solidFill>
              </a:rPr>
              <a:t>Forgive yourself </a:t>
            </a:r>
            <a:r>
              <a:rPr lang="en-US" dirty="0">
                <a:solidFill>
                  <a:srgbClr val="333333"/>
                </a:solidFill>
              </a:rPr>
              <a:t>for procrastinating in the past, often we end up beating ourselves up for procrastinating in the future which may lead us to believe we may never fall out of that pattern. Self-forgiveness is important to build a positive attitude about yourself and it might motivate you to stop procrastinating in future</a:t>
            </a:r>
          </a:p>
          <a:p>
            <a:pPr marL="342900" indent="-342900">
              <a:buFont typeface="+mj-lt"/>
              <a:buAutoNum type="arabicPeriod"/>
            </a:pPr>
            <a:r>
              <a:rPr lang="en-US" b="1" i="0" dirty="0">
                <a:solidFill>
                  <a:srgbClr val="333333"/>
                </a:solidFill>
                <a:effectLst/>
              </a:rPr>
              <a:t>Promise yourself a reward </a:t>
            </a:r>
            <a:r>
              <a:rPr lang="en-US" dirty="0">
                <a:solidFill>
                  <a:srgbClr val="333333"/>
                </a:solidFill>
              </a:rPr>
              <a:t>i</a:t>
            </a:r>
            <a:r>
              <a:rPr lang="en-US" b="0" i="0" dirty="0">
                <a:solidFill>
                  <a:srgbClr val="333333"/>
                </a:solidFill>
                <a:effectLst/>
              </a:rPr>
              <a:t>f you complete a difficult task on time, reward yourself with a treat, such as a slice of cake or a coffee from your favorite coffee shop. And make sure you notice how good it feels to finish things, this can act as a driving force for you to get things done!</a:t>
            </a:r>
          </a:p>
          <a:p>
            <a:pPr marL="342900" indent="-342900">
              <a:buFont typeface="+mj-lt"/>
              <a:buAutoNum type="arabicPeriod"/>
            </a:pPr>
            <a:r>
              <a:rPr lang="en-US" b="1" i="0" dirty="0">
                <a:solidFill>
                  <a:srgbClr val="333333"/>
                </a:solidFill>
                <a:effectLst/>
              </a:rPr>
              <a:t>Ask someone to check up on you </a:t>
            </a:r>
            <a:r>
              <a:rPr lang="en-US" b="0" i="0" dirty="0">
                <a:solidFill>
                  <a:srgbClr val="333333"/>
                </a:solidFill>
                <a:effectLst/>
              </a:rPr>
              <a:t>Peer pressure works, This is the principle behind self-help groups. Y</a:t>
            </a:r>
            <a:r>
              <a:rPr lang="en-US" dirty="0">
                <a:solidFill>
                  <a:srgbClr val="333333"/>
                </a:solidFill>
              </a:rPr>
              <a:t>ou can also partner up with someone and give tasks to one another for the day. Check up on each other at the end of the day.</a:t>
            </a:r>
            <a:endParaRPr lang="en-US" b="1" dirty="0">
              <a:solidFill>
                <a:srgbClr val="333333"/>
              </a:solidFill>
              <a:latin typeface="inherit"/>
              <a:cs typeface="Arial" panose="020B0604020202020204" pitchFamily="34" charset="0"/>
            </a:endParaRPr>
          </a:p>
          <a:p>
            <a:pPr marL="342900" indent="-342900">
              <a:buFont typeface="+mj-lt"/>
              <a:buAutoNum type="arabicPeriod"/>
            </a:pPr>
            <a:r>
              <a:rPr lang="en-US" sz="1800" b="1" dirty="0">
                <a:solidFill>
                  <a:srgbClr val="333333"/>
                </a:solidFill>
                <a:effectLst/>
                <a:ea typeface="Calibri" panose="020F0502020204030204" pitchFamily="34" charset="0"/>
                <a:cs typeface="Mangal" panose="02040503050203030202" pitchFamily="18" charset="0"/>
              </a:rPr>
              <a:t>Rephrase your inner dialogue </a:t>
            </a:r>
            <a:r>
              <a:rPr lang="en-US" sz="1800" dirty="0">
                <a:solidFill>
                  <a:srgbClr val="333333"/>
                </a:solidFill>
                <a:effectLst/>
                <a:ea typeface="Calibri" panose="020F0502020204030204" pitchFamily="34" charset="0"/>
                <a:cs typeface="Mangal" panose="02040503050203030202" pitchFamily="18" charset="0"/>
              </a:rPr>
              <a:t>the phrases "need to" and "have to," for example, imply that you have no choice in what you do. This can make you feel disempowered and might even result in self-sabotage. However, saying, "I choose to," implies that you own a project, and can make you feel more in control of your workload.</a:t>
            </a:r>
          </a:p>
          <a:p>
            <a:pPr marL="342900" indent="-342900">
              <a:buFont typeface="+mj-lt"/>
              <a:buAutoNum type="arabicPeriod"/>
            </a:pPr>
            <a:r>
              <a:rPr lang="en-US" sz="1800" b="1" dirty="0">
                <a:solidFill>
                  <a:srgbClr val="333333"/>
                </a:solidFill>
                <a:effectLst/>
                <a:ea typeface="Calibri" panose="020F0502020204030204" pitchFamily="34" charset="0"/>
                <a:cs typeface="Arial" panose="020B0604020202020204" pitchFamily="34" charset="0"/>
              </a:rPr>
              <a:t>Minimize Distractions and Tidy up</a:t>
            </a:r>
            <a:r>
              <a:rPr lang="en-US" sz="1800" dirty="0">
                <a:solidFill>
                  <a:srgbClr val="333333"/>
                </a:solidFill>
                <a:effectLst/>
                <a:ea typeface="Calibri" panose="020F0502020204030204" pitchFamily="34" charset="0"/>
                <a:cs typeface="Mangal" panose="02040503050203030202" pitchFamily="18" charset="0"/>
              </a:rPr>
              <a:t> turn off your email and social media, and avoid sitting anywhere near a television while you work!</a:t>
            </a:r>
            <a:r>
              <a:rPr lang="en-US" dirty="0">
                <a:solidFill>
                  <a:srgbClr val="333333"/>
                </a:solidFill>
                <a:ea typeface="Calibri" panose="020F0502020204030204" pitchFamily="34" charset="0"/>
                <a:cs typeface="Mangal" panose="02040503050203030202" pitchFamily="18" charset="0"/>
              </a:rPr>
              <a:t> Clean and organize your work space to make it more approachable for </a:t>
            </a:r>
            <a:r>
              <a:rPr lang="en-US" dirty="0" err="1">
                <a:solidFill>
                  <a:srgbClr val="333333"/>
                </a:solidFill>
                <a:ea typeface="Calibri" panose="020F0502020204030204" pitchFamily="34" charset="0"/>
                <a:cs typeface="Mangal" panose="02040503050203030202" pitchFamily="18" charset="0"/>
              </a:rPr>
              <a:t>yousrself</a:t>
            </a:r>
            <a:r>
              <a:rPr lang="en-US" dirty="0">
                <a:solidFill>
                  <a:srgbClr val="333333"/>
                </a:solidFill>
                <a:ea typeface="Calibri" panose="020F0502020204030204" pitchFamily="34" charset="0"/>
                <a:cs typeface="Mangal" panose="02040503050203030202" pitchFamily="18" charset="0"/>
              </a:rPr>
              <a:t>.</a:t>
            </a:r>
            <a:r>
              <a:rPr lang="en-US" sz="1800" dirty="0">
                <a:effectLst/>
                <a:latin typeface="Calibri" panose="020F0502020204030204" pitchFamily="34" charset="0"/>
                <a:ea typeface="Calibri" panose="020F0502020204030204" pitchFamily="34" charset="0"/>
                <a:cs typeface="Mangal" panose="02040503050203030202" pitchFamily="18" charset="0"/>
              </a:rPr>
              <a:t> </a:t>
            </a:r>
          </a:p>
          <a:p>
            <a:pPr marL="342900" indent="-342900">
              <a:buFont typeface="+mj-lt"/>
              <a:buAutoNum type="arabicPeriod"/>
            </a:pPr>
            <a:endParaRPr lang="en-US" dirty="0">
              <a:solidFill>
                <a:srgbClr val="333333"/>
              </a:solidFill>
            </a:endParaRPr>
          </a:p>
        </p:txBody>
      </p:sp>
    </p:spTree>
    <p:extLst>
      <p:ext uri="{BB962C8B-B14F-4D97-AF65-F5344CB8AC3E}">
        <p14:creationId xmlns="" xmlns:p14="http://schemas.microsoft.com/office/powerpoint/2010/main" val="40409314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5D142C9-8D1A-44C9-BC76-D3C6E7675834}"/>
              </a:ext>
            </a:extLst>
          </p:cNvPr>
          <p:cNvSpPr>
            <a:spLocks noGrp="1"/>
          </p:cNvSpPr>
          <p:nvPr>
            <p:ph type="title"/>
          </p:nvPr>
        </p:nvSpPr>
        <p:spPr>
          <a:xfrm>
            <a:off x="581608" y="514440"/>
            <a:ext cx="10058400" cy="617039"/>
          </a:xfrm>
        </p:spPr>
        <p:txBody>
          <a:bodyPr>
            <a:normAutofit fontScale="90000"/>
          </a:bodyPr>
          <a:lstStyle/>
          <a:p>
            <a:pPr marL="342900" indent="-342900">
              <a:buFont typeface="Courier New" panose="02070309020205020404" pitchFamily="49" charset="0"/>
              <a:buChar char="o"/>
            </a:pPr>
            <a:r>
              <a:rPr lang="en-US" sz="2400" b="1" dirty="0">
                <a:solidFill>
                  <a:schemeClr val="tx1"/>
                </a:solidFill>
              </a:rPr>
              <a:t>Making a to-do list:</a:t>
            </a:r>
            <a:r>
              <a:rPr lang="en-US" sz="2400" b="1" dirty="0"/>
              <a:t/>
            </a:r>
            <a:br>
              <a:rPr lang="en-US" sz="2400" b="1" dirty="0"/>
            </a:br>
            <a:endParaRPr lang="en-US" sz="2400" b="1" dirty="0"/>
          </a:p>
        </p:txBody>
      </p:sp>
      <p:sp>
        <p:nvSpPr>
          <p:cNvPr id="3" name="Content Placeholder 2">
            <a:extLst>
              <a:ext uri="{FF2B5EF4-FFF2-40B4-BE49-F238E27FC236}">
                <a16:creationId xmlns="" xmlns:a16="http://schemas.microsoft.com/office/drawing/2014/main" id="{D85C7DB7-E426-4518-8079-AA82ACDE0FEE}"/>
              </a:ext>
            </a:extLst>
          </p:cNvPr>
          <p:cNvSpPr>
            <a:spLocks noGrp="1"/>
          </p:cNvSpPr>
          <p:nvPr>
            <p:ph idx="1"/>
          </p:nvPr>
        </p:nvSpPr>
        <p:spPr>
          <a:xfrm>
            <a:off x="503853" y="989045"/>
            <a:ext cx="11308702" cy="5477069"/>
          </a:xfrm>
        </p:spPr>
        <p:txBody>
          <a:bodyPr/>
          <a:lstStyle/>
          <a:p>
            <a:r>
              <a:rPr lang="en-US" dirty="0"/>
              <a:t>It is an important aspect when it comes to tackling procrastination. Making a to-do list helps us realize the tasks that we have to get done, however how we make our to do list is also important</a:t>
            </a:r>
          </a:p>
          <a:p>
            <a:r>
              <a:rPr lang="en-US" dirty="0"/>
              <a:t>Break-down your tasks,  using the CBT technique and creating SMART goals can aid in making an efficient to-do list. Remember to have specific, measurable, attainable, realistic/relevant and time based goals. For e.g. your end goal can be “I want to get A grade on my Psychology test on the topic of Intelligence” for that smart goals can be, studying every-day for at least 45 mins. Dividing your syllabus in such a way that you cover at least 10 pages of a chapter everyday. Test yourself by taking mock tests or asking someone else to prepare a quiz for you.  Narrowing down a big task into small-relevant tasks can help you achieve your goal and it might not feel that overwhelming. Once you’ve done this you can prioritize the tasks from most to least important and get to work!</a:t>
            </a:r>
          </a:p>
          <a:p>
            <a:pPr algn="l"/>
            <a:r>
              <a:rPr lang="en-US" sz="2400" b="1" i="0" dirty="0">
                <a:solidFill>
                  <a:srgbClr val="2C2D30"/>
                </a:solidFill>
                <a:effectLst/>
              </a:rPr>
              <a:t>Drop the perfectionism.</a:t>
            </a:r>
            <a:endParaRPr lang="en-US" sz="2400" b="1" dirty="0">
              <a:solidFill>
                <a:srgbClr val="2C2D30"/>
              </a:solidFill>
            </a:endParaRPr>
          </a:p>
          <a:p>
            <a:pPr algn="l"/>
            <a:r>
              <a:rPr lang="en-US" b="0" i="0" dirty="0">
                <a:solidFill>
                  <a:srgbClr val="2C2D30"/>
                </a:solidFill>
                <a:effectLst/>
              </a:rPr>
              <a:t>Perfectionism is an all-or-nothing mentality: Something is either perfect, or it is a failure. People with </a:t>
            </a:r>
            <a:r>
              <a:rPr lang="en-US" dirty="0">
                <a:solidFill>
                  <a:srgbClr val="2C2D30"/>
                </a:solidFill>
              </a:rPr>
              <a:t>perfectionistic </a:t>
            </a:r>
            <a:r>
              <a:rPr lang="en-US" b="0" i="0" dirty="0">
                <a:solidFill>
                  <a:srgbClr val="2C2D30"/>
                </a:solidFill>
                <a:effectLst/>
              </a:rPr>
              <a:t>tendencies tend to wait until things are perfect in order to proceed—so, if it's not perfect, you </a:t>
            </a:r>
            <a:r>
              <a:rPr lang="en-US" b="0" i="1" dirty="0">
                <a:solidFill>
                  <a:srgbClr val="2C2D30"/>
                </a:solidFill>
                <a:effectLst/>
              </a:rPr>
              <a:t>cannot</a:t>
            </a:r>
            <a:r>
              <a:rPr lang="en-US" b="0" i="0" dirty="0">
                <a:solidFill>
                  <a:srgbClr val="2C2D30"/>
                </a:solidFill>
                <a:effectLst/>
              </a:rPr>
              <a:t> be finished. Or if it is not the perfect time, you believe you can't start. This all-or-nothing mentality can hold you back from starting or completing tasks.</a:t>
            </a:r>
          </a:p>
          <a:p>
            <a:pPr algn="l"/>
            <a:r>
              <a:rPr lang="en-US" b="0" i="0" dirty="0">
                <a:solidFill>
                  <a:srgbClr val="2C2D30"/>
                </a:solidFill>
                <a:effectLst/>
              </a:rPr>
              <a:t>Instead, focus on being </a:t>
            </a:r>
            <a:r>
              <a:rPr lang="en-US" b="0" i="1" dirty="0">
                <a:solidFill>
                  <a:srgbClr val="2C2D30"/>
                </a:solidFill>
                <a:effectLst/>
              </a:rPr>
              <a:t>better</a:t>
            </a:r>
            <a:r>
              <a:rPr lang="en-US" b="0" i="0" dirty="0">
                <a:solidFill>
                  <a:srgbClr val="2C2D30"/>
                </a:solidFill>
                <a:effectLst/>
              </a:rPr>
              <a:t> than perfect. This means to still strive for excellence, creating excellence, or setting yourself up with excellent conditions, but at the same time, you focus on getting the job done.</a:t>
            </a:r>
          </a:p>
          <a:p>
            <a:pPr algn="l"/>
            <a:r>
              <a:rPr lang="en-US" b="0" i="0" dirty="0">
                <a:solidFill>
                  <a:srgbClr val="2C2D30"/>
                </a:solidFill>
                <a:effectLst/>
              </a:rPr>
              <a:t>#DoneIsBetterThanPerfect</a:t>
            </a:r>
          </a:p>
          <a:p>
            <a:endParaRPr lang="en-US" dirty="0"/>
          </a:p>
        </p:txBody>
      </p:sp>
    </p:spTree>
    <p:extLst>
      <p:ext uri="{BB962C8B-B14F-4D97-AF65-F5344CB8AC3E}">
        <p14:creationId xmlns="" xmlns:p14="http://schemas.microsoft.com/office/powerpoint/2010/main" val="42948689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6A7D714-65D8-47F2-8381-46D145012304}"/>
              </a:ext>
            </a:extLst>
          </p:cNvPr>
          <p:cNvSpPr>
            <a:spLocks noGrp="1"/>
          </p:cNvSpPr>
          <p:nvPr>
            <p:ph type="title"/>
          </p:nvPr>
        </p:nvSpPr>
        <p:spPr>
          <a:xfrm>
            <a:off x="849085" y="438539"/>
            <a:ext cx="10450285" cy="5579706"/>
          </a:xfrm>
        </p:spPr>
        <p:txBody>
          <a:bodyPr>
            <a:noAutofit/>
          </a:bodyPr>
          <a:lstStyle/>
          <a:p>
            <a:pPr marL="342900" marR="0" lvl="0" indent="-342900" algn="ctr">
              <a:lnSpc>
                <a:spcPct val="107000"/>
              </a:lnSpc>
              <a:spcBef>
                <a:spcPts val="0"/>
              </a:spcBef>
              <a:spcAft>
                <a:spcPts val="800"/>
              </a:spcAft>
              <a:tabLst>
                <a:tab pos="457200" algn="l"/>
              </a:tabLst>
            </a:pPr>
            <a:r>
              <a:rPr lang="en-US" sz="1800" i="1" dirty="0">
                <a:solidFill>
                  <a:srgbClr val="000000"/>
                </a:solidFill>
                <a:effectLst/>
                <a:latin typeface="Calibri" panose="020F0502020204030204" pitchFamily="34" charset="0"/>
                <a:ea typeface="Calibri" panose="020F0502020204030204" pitchFamily="34" charset="0"/>
                <a:cs typeface="Mangal" panose="02040503050203030202" pitchFamily="18" charset="0"/>
              </a:rPr>
              <a:t/>
            </a:r>
            <a:br>
              <a:rPr lang="en-US" sz="1800" i="1" dirty="0">
                <a:solidFill>
                  <a:srgbClr val="000000"/>
                </a:solidFill>
                <a:effectLst/>
                <a:latin typeface="Calibri" panose="020F0502020204030204" pitchFamily="34" charset="0"/>
                <a:ea typeface="Calibri" panose="020F0502020204030204" pitchFamily="34" charset="0"/>
                <a:cs typeface="Mangal" panose="02040503050203030202" pitchFamily="18" charset="0"/>
              </a:rPr>
            </a:br>
            <a:r>
              <a:rPr lang="en-US" sz="1800" i="1" dirty="0">
                <a:solidFill>
                  <a:srgbClr val="000000"/>
                </a:solidFill>
                <a:effectLst/>
                <a:latin typeface="Calibri" panose="020F0502020204030204" pitchFamily="34" charset="0"/>
                <a:ea typeface="Calibri" panose="020F0502020204030204" pitchFamily="34" charset="0"/>
                <a:cs typeface="Mangal" panose="02040503050203030202" pitchFamily="18" charset="0"/>
              </a:rPr>
              <a:t/>
            </a:r>
            <a:br>
              <a:rPr lang="en-US" sz="1800" i="1" dirty="0">
                <a:solidFill>
                  <a:srgbClr val="000000"/>
                </a:solidFill>
                <a:effectLst/>
                <a:latin typeface="Calibri" panose="020F0502020204030204" pitchFamily="34" charset="0"/>
                <a:ea typeface="Calibri" panose="020F0502020204030204" pitchFamily="34" charset="0"/>
                <a:cs typeface="Mangal" panose="02040503050203030202" pitchFamily="18" charset="0"/>
              </a:rPr>
            </a:br>
            <a:r>
              <a:rPr lang="en-US" sz="2400" i="1" dirty="0">
                <a:solidFill>
                  <a:srgbClr val="000000"/>
                </a:solidFill>
                <a:effectLst/>
                <a:latin typeface="+mn-lt"/>
                <a:ea typeface="Calibri" panose="020F0502020204030204" pitchFamily="34" charset="0"/>
                <a:cs typeface="Mangal" panose="02040503050203030202" pitchFamily="18" charset="0"/>
              </a:rPr>
              <a:t/>
            </a:r>
            <a:br>
              <a:rPr lang="en-US" sz="2400" i="1" dirty="0">
                <a:solidFill>
                  <a:srgbClr val="000000"/>
                </a:solidFill>
                <a:effectLst/>
                <a:latin typeface="+mn-lt"/>
                <a:ea typeface="Calibri" panose="020F0502020204030204" pitchFamily="34" charset="0"/>
                <a:cs typeface="Mangal" panose="02040503050203030202" pitchFamily="18" charset="0"/>
              </a:rPr>
            </a:br>
            <a:r>
              <a:rPr lang="en-US" sz="3600" dirty="0">
                <a:solidFill>
                  <a:srgbClr val="000000"/>
                </a:solidFill>
                <a:effectLst>
                  <a:outerShdw blurRad="38100" dist="38100" dir="2700000" algn="tl">
                    <a:srgbClr val="000000">
                      <a:alpha val="43137"/>
                    </a:srgbClr>
                  </a:outerShdw>
                </a:effectLst>
                <a:latin typeface="+mn-lt"/>
                <a:ea typeface="Calibri" panose="020F0502020204030204" pitchFamily="34" charset="0"/>
                <a:cs typeface="Mangal" panose="02040503050203030202" pitchFamily="18" charset="0"/>
              </a:rPr>
              <a:t>Avoidance hierarchy</a:t>
            </a:r>
            <a:br>
              <a:rPr lang="en-US" sz="3600" dirty="0">
                <a:solidFill>
                  <a:srgbClr val="000000"/>
                </a:solidFill>
                <a:effectLst>
                  <a:outerShdw blurRad="38100" dist="38100" dir="2700000" algn="tl">
                    <a:srgbClr val="000000">
                      <a:alpha val="43137"/>
                    </a:srgbClr>
                  </a:outerShdw>
                </a:effectLst>
                <a:latin typeface="+mn-lt"/>
                <a:ea typeface="Calibri" panose="020F0502020204030204" pitchFamily="34" charset="0"/>
                <a:cs typeface="Mangal" panose="02040503050203030202" pitchFamily="18" charset="0"/>
              </a:rPr>
            </a:br>
            <a:r>
              <a:rPr lang="en-US" sz="2400" dirty="0">
                <a:solidFill>
                  <a:srgbClr val="000000"/>
                </a:solidFill>
                <a:effectLst/>
                <a:latin typeface="+mn-lt"/>
                <a:ea typeface="Calibri" panose="020F0502020204030204" pitchFamily="34" charset="0"/>
                <a:cs typeface="Mangal" panose="02040503050203030202" pitchFamily="18" charset="0"/>
              </a:rPr>
              <a:t/>
            </a:r>
            <a:br>
              <a:rPr lang="en-US" sz="2400" dirty="0">
                <a:solidFill>
                  <a:srgbClr val="000000"/>
                </a:solidFill>
                <a:effectLst/>
                <a:latin typeface="+mn-lt"/>
                <a:ea typeface="Calibri" panose="020F0502020204030204" pitchFamily="34" charset="0"/>
                <a:cs typeface="Mangal" panose="02040503050203030202" pitchFamily="18" charset="0"/>
              </a:rPr>
            </a:br>
            <a:r>
              <a:rPr lang="en-US" sz="2400" dirty="0">
                <a:solidFill>
                  <a:srgbClr val="000000"/>
                </a:solidFill>
                <a:effectLst/>
                <a:latin typeface="+mn-lt"/>
                <a:ea typeface="Calibri" panose="020F0502020204030204" pitchFamily="34" charset="0"/>
                <a:cs typeface="Mangal" panose="02040503050203030202" pitchFamily="18" charset="0"/>
              </a:rPr>
              <a:t>Avoidance Hierarchy is a CBT worksheet introducing a fear hierarchy or an avoidance hierarchy. Using this worksheet the client can be guided into developing a hierarchy of feared situations ranging from most-feared at the top to least-feared at the bottom. The client is encouraged to give anticipated fear, anxiety, or distress ratings for each item – according to how distressing they feel it would be to encounter that situation. The order of items can be changed to reflect these anticipated fear ratings until a final hierarchy has been constructed. Once completed the avoidance hierarchy can be used to guide a process of graded exposure. Clients can be guided to start by exposing themselves to the least-feared items, building up as more confidence is gained. </a:t>
            </a:r>
            <a:r>
              <a:rPr lang="en-US" sz="2400" dirty="0">
                <a:effectLst/>
                <a:latin typeface="+mn-lt"/>
                <a:ea typeface="Calibri" panose="020F0502020204030204" pitchFamily="34" charset="0"/>
                <a:cs typeface="Mangal" panose="02040503050203030202" pitchFamily="18" charset="0"/>
              </a:rPr>
              <a:t/>
            </a:r>
            <a:br>
              <a:rPr lang="en-US" sz="2400" dirty="0">
                <a:effectLst/>
                <a:latin typeface="+mn-lt"/>
                <a:ea typeface="Calibri" panose="020F0502020204030204" pitchFamily="34" charset="0"/>
                <a:cs typeface="Mangal" panose="02040503050203030202" pitchFamily="18" charset="0"/>
              </a:rPr>
            </a:br>
            <a:r>
              <a:rPr lang="en-US" sz="1800" dirty="0">
                <a:effectLst/>
                <a:latin typeface="Calibri" panose="020F0502020204030204" pitchFamily="34" charset="0"/>
                <a:ea typeface="Calibri" panose="020F0502020204030204" pitchFamily="34" charset="0"/>
                <a:cs typeface="Mangal" panose="02040503050203030202" pitchFamily="18" charset="0"/>
              </a:rPr>
              <a:t> </a:t>
            </a:r>
            <a:br>
              <a:rPr lang="en-US" sz="1800" dirty="0">
                <a:effectLst/>
                <a:latin typeface="Calibri" panose="020F0502020204030204" pitchFamily="34" charset="0"/>
                <a:ea typeface="Calibri" panose="020F0502020204030204" pitchFamily="34" charset="0"/>
                <a:cs typeface="Mangal" panose="02040503050203030202" pitchFamily="18" charset="0"/>
              </a:rPr>
            </a:br>
            <a:endParaRPr lang="en-US" sz="2400" dirty="0">
              <a:latin typeface="+mn-lt"/>
            </a:endParaRPr>
          </a:p>
        </p:txBody>
      </p:sp>
    </p:spTree>
    <p:extLst>
      <p:ext uri="{BB962C8B-B14F-4D97-AF65-F5344CB8AC3E}">
        <p14:creationId xmlns="" xmlns:p14="http://schemas.microsoft.com/office/powerpoint/2010/main" val="42051153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 xmlns:a16="http://schemas.microsoft.com/office/drawing/2014/main" id="{E7381447-4F6C-4D05-927C-61801241972D}"/>
              </a:ext>
            </a:extLst>
          </p:cNvPr>
          <p:cNvPicPr>
            <a:picLocks noChangeAspect="1"/>
          </p:cNvPicPr>
          <p:nvPr/>
        </p:nvPicPr>
        <p:blipFill>
          <a:blip r:embed="rId2">
            <a:duotone>
              <a:prstClr val="black"/>
              <a:schemeClr val="tx2">
                <a:tint val="45000"/>
                <a:satMod val="400000"/>
              </a:schemeClr>
            </a:duotone>
            <a:extLst>
              <a:ext uri="{28A0092B-C50C-407E-A947-70E740481C1C}">
                <a14:useLocalDpi xmlns="" xmlns:a14="http://schemas.microsoft.com/office/drawing/2010/main" val="0"/>
              </a:ext>
            </a:extLst>
          </a:blip>
          <a:stretch>
            <a:fillRect/>
          </a:stretch>
        </p:blipFill>
        <p:spPr>
          <a:xfrm>
            <a:off x="3674466" y="522514"/>
            <a:ext cx="4843067" cy="5840964"/>
          </a:xfrm>
          <a:prstGeom prst="rect">
            <a:avLst/>
          </a:prstGeom>
        </p:spPr>
      </p:pic>
    </p:spTree>
    <p:extLst>
      <p:ext uri="{BB962C8B-B14F-4D97-AF65-F5344CB8AC3E}">
        <p14:creationId xmlns="" xmlns:p14="http://schemas.microsoft.com/office/powerpoint/2010/main" val="29361740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6608164-4FDE-48FC-8A30-AE33AF41BC79}"/>
              </a:ext>
            </a:extLst>
          </p:cNvPr>
          <p:cNvSpPr>
            <a:spLocks noGrp="1"/>
          </p:cNvSpPr>
          <p:nvPr>
            <p:ph type="title"/>
          </p:nvPr>
        </p:nvSpPr>
        <p:spPr>
          <a:xfrm>
            <a:off x="167951" y="413061"/>
            <a:ext cx="10972800" cy="418621"/>
          </a:xfrm>
        </p:spPr>
        <p:txBody>
          <a:bodyPr>
            <a:noAutofit/>
          </a:bodyPr>
          <a:lstStyle/>
          <a:p>
            <a:pPr algn="ctr"/>
            <a:r>
              <a:rPr lang="en-US" sz="3200" b="1" dirty="0">
                <a:effectLst>
                  <a:outerShdw blurRad="38100" dist="38100" dir="2700000" algn="tl">
                    <a:srgbClr val="000000">
                      <a:alpha val="43137"/>
                    </a:srgbClr>
                  </a:outerShdw>
                </a:effectLst>
              </a:rPr>
              <a:t>Time management</a:t>
            </a:r>
          </a:p>
        </p:txBody>
      </p:sp>
      <p:sp>
        <p:nvSpPr>
          <p:cNvPr id="3" name="Content Placeholder 2">
            <a:extLst>
              <a:ext uri="{FF2B5EF4-FFF2-40B4-BE49-F238E27FC236}">
                <a16:creationId xmlns="" xmlns:a16="http://schemas.microsoft.com/office/drawing/2014/main" id="{18FC72ED-2AB1-4FC2-ADA1-BEDD9B2E2889}"/>
              </a:ext>
            </a:extLst>
          </p:cNvPr>
          <p:cNvSpPr>
            <a:spLocks noGrp="1"/>
          </p:cNvSpPr>
          <p:nvPr>
            <p:ph idx="1"/>
          </p:nvPr>
        </p:nvSpPr>
        <p:spPr>
          <a:xfrm>
            <a:off x="398106" y="761073"/>
            <a:ext cx="11184294" cy="5666462"/>
          </a:xfrm>
        </p:spPr>
        <p:txBody>
          <a:bodyPr>
            <a:normAutofit fontScale="92500" lnSpcReduction="20000"/>
          </a:bodyPr>
          <a:lstStyle/>
          <a:p>
            <a:pPr algn="just"/>
            <a:r>
              <a:rPr lang="en-US" sz="1900" dirty="0">
                <a:solidFill>
                  <a:srgbClr val="282828"/>
                </a:solidFill>
                <a:effectLst/>
                <a:ea typeface="Calibri" panose="020F0502020204030204" pitchFamily="34" charset="0"/>
              </a:rPr>
              <a:t>You can use various time-management techniques in order to make it easier for yourself to get started on your work and to remain focused once you’ve started</a:t>
            </a:r>
          </a:p>
          <a:p>
            <a:pPr algn="just"/>
            <a:r>
              <a:rPr lang="en-US" sz="1900" dirty="0">
                <a:solidFill>
                  <a:srgbClr val="282828"/>
                </a:solidFill>
                <a:effectLst/>
                <a:ea typeface="Times New Roman" panose="02020603050405020304" pitchFamily="18" charset="0"/>
              </a:rPr>
              <a:t>For example, you can use the </a:t>
            </a:r>
            <a:r>
              <a:rPr lang="en-US" sz="1900" b="1" i="1" dirty="0">
                <a:solidFill>
                  <a:srgbClr val="282828"/>
                </a:solidFill>
                <a:effectLst/>
                <a:ea typeface="Times New Roman" panose="02020603050405020304" pitchFamily="18" charset="0"/>
              </a:rPr>
              <a:t>Pomodoro Technique</a:t>
            </a:r>
            <a:r>
              <a:rPr lang="en-US" sz="1900" dirty="0">
                <a:solidFill>
                  <a:srgbClr val="282828"/>
                </a:solidFill>
                <a:effectLst/>
                <a:ea typeface="Times New Roman" panose="02020603050405020304" pitchFamily="18" charset="0"/>
              </a:rPr>
              <a:t>, which is a time-management technique where you use a timer in order to organize your workflow. The Pomodoro Technique entails working on your tasks for a set amount of time (e.g. 25 minutes), and then taking a short break (e.g. 5 minutes), before starting to work again. In addition, as part of the Pomodoro, once you complete a certain number of work cycles (e.g. 4 cycles), you can take a longer break (e.g. 30 minutes), before getting back to work. </a:t>
            </a:r>
          </a:p>
          <a:p>
            <a:pPr algn="just"/>
            <a:r>
              <a:rPr lang="en-US" sz="1900" dirty="0">
                <a:solidFill>
                  <a:srgbClr val="282828"/>
                </a:solidFill>
                <a:ea typeface="Times New Roman" panose="02020603050405020304" pitchFamily="18" charset="0"/>
              </a:rPr>
              <a:t>You can modify the amount of time according to way that best suits your needs.</a:t>
            </a:r>
          </a:p>
          <a:p>
            <a:pPr algn="just"/>
            <a:r>
              <a:rPr lang="en-US" sz="1900" b="1" dirty="0">
                <a:solidFill>
                  <a:srgbClr val="333333"/>
                </a:solidFill>
                <a:effectLst/>
                <a:ea typeface="Times New Roman" panose="02020603050405020304" pitchFamily="18" charset="0"/>
                <a:cs typeface="Times New Roman" panose="02020603050405020304" pitchFamily="18" charset="0"/>
              </a:rPr>
              <a:t>Procrastinate consistently, yes you heard it right! </a:t>
            </a:r>
            <a:endParaRPr lang="en-US" sz="1900" dirty="0">
              <a:effectLst/>
              <a:ea typeface="Calibri" panose="020F0502020204030204" pitchFamily="34" charset="0"/>
              <a:cs typeface="Mangal" panose="02040503050203030202" pitchFamily="18" charset="0"/>
            </a:endParaRPr>
          </a:p>
          <a:p>
            <a:pPr marL="0" marR="0" algn="just">
              <a:lnSpc>
                <a:spcPct val="107000"/>
              </a:lnSpc>
              <a:spcBef>
                <a:spcPts val="0"/>
              </a:spcBef>
              <a:spcAft>
                <a:spcPts val="1920"/>
              </a:spcAft>
            </a:pPr>
            <a:r>
              <a:rPr lang="en-US" sz="1900" dirty="0">
                <a:solidFill>
                  <a:srgbClr val="333333"/>
                </a:solidFill>
                <a:effectLst/>
                <a:ea typeface="Times New Roman" panose="02020603050405020304" pitchFamily="18" charset="0"/>
                <a:cs typeface="Times New Roman" panose="02020603050405020304" pitchFamily="18" charset="0"/>
              </a:rPr>
              <a:t>Rather than a character flaw or lack of discipline, one way to look at procrastination is a natural desire for curiosity and variety in our work. </a:t>
            </a:r>
          </a:p>
          <a:p>
            <a:pPr marL="0" marR="0" algn="just">
              <a:lnSpc>
                <a:spcPct val="107000"/>
              </a:lnSpc>
              <a:spcBef>
                <a:spcPts val="0"/>
              </a:spcBef>
              <a:spcAft>
                <a:spcPts val="1920"/>
              </a:spcAft>
            </a:pPr>
            <a:r>
              <a:rPr lang="en-US" sz="1900" dirty="0">
                <a:solidFill>
                  <a:srgbClr val="333333"/>
                </a:solidFill>
                <a:effectLst/>
                <a:ea typeface="Times New Roman" panose="02020603050405020304" pitchFamily="18" charset="0"/>
                <a:cs typeface="Times New Roman" panose="02020603050405020304" pitchFamily="18" charset="0"/>
              </a:rPr>
              <a:t>If you can make time on a regular basis to cultivate your many different interests and curiosities in small ways, you’ll be less likely to feel the need to indulge them in big ways via procrastination on a major task.</a:t>
            </a:r>
            <a:endParaRPr lang="en-US" sz="1900" dirty="0">
              <a:effectLst/>
              <a:ea typeface="Calibri" panose="020F0502020204030204" pitchFamily="34" charset="0"/>
              <a:cs typeface="Mangal" panose="02040503050203030202" pitchFamily="18" charset="0"/>
            </a:endParaRPr>
          </a:p>
          <a:p>
            <a:pPr marL="0" marR="0" algn="just">
              <a:lnSpc>
                <a:spcPct val="107000"/>
              </a:lnSpc>
              <a:spcBef>
                <a:spcPts val="0"/>
              </a:spcBef>
              <a:spcAft>
                <a:spcPts val="1920"/>
              </a:spcAft>
            </a:pPr>
            <a:r>
              <a:rPr lang="en-US" sz="1900" dirty="0">
                <a:solidFill>
                  <a:srgbClr val="333333"/>
                </a:solidFill>
                <a:effectLst/>
                <a:ea typeface="Times New Roman" panose="02020603050405020304" pitchFamily="18" charset="0"/>
                <a:cs typeface="Times New Roman" panose="02020603050405020304" pitchFamily="18" charset="0"/>
              </a:rPr>
              <a:t>To do this, allow yourself to procrastinate regularly, but do it intentionally. If you have 3 hours of studying to do today, set up 10 minutes at the end of each hour to indulge your procrastination guilt-free.</a:t>
            </a:r>
          </a:p>
          <a:p>
            <a:pPr marL="0" marR="0" algn="just">
              <a:lnSpc>
                <a:spcPct val="107000"/>
              </a:lnSpc>
              <a:spcBef>
                <a:spcPts val="0"/>
              </a:spcBef>
              <a:spcAft>
                <a:spcPts val="1920"/>
              </a:spcAft>
            </a:pPr>
            <a:r>
              <a:rPr lang="en-US" sz="1900" dirty="0">
                <a:solidFill>
                  <a:srgbClr val="333333"/>
                </a:solidFill>
                <a:ea typeface="Times New Roman" panose="02020603050405020304" pitchFamily="18" charset="0"/>
                <a:cs typeface="Times New Roman" panose="02020603050405020304" pitchFamily="18" charset="0"/>
              </a:rPr>
              <a:t>Do any task for </a:t>
            </a:r>
            <a:r>
              <a:rPr lang="en-US" sz="1900" b="1" dirty="0">
                <a:solidFill>
                  <a:srgbClr val="333333"/>
                </a:solidFill>
                <a:ea typeface="Times New Roman" panose="02020603050405020304" pitchFamily="18" charset="0"/>
                <a:cs typeface="Times New Roman" panose="02020603050405020304" pitchFamily="18" charset="0"/>
              </a:rPr>
              <a:t>10 minutes </a:t>
            </a:r>
            <a:r>
              <a:rPr lang="en-US" sz="1900" dirty="0">
                <a:solidFill>
                  <a:srgbClr val="333333"/>
                </a:solidFill>
                <a:ea typeface="Times New Roman" panose="02020603050405020304" pitchFamily="18" charset="0"/>
                <a:cs typeface="Times New Roman" panose="02020603050405020304" pitchFamily="18" charset="0"/>
              </a:rPr>
              <a:t>it is called that </a:t>
            </a:r>
            <a:r>
              <a:rPr lang="en-US" sz="1900" b="1" dirty="0" err="1">
                <a:solidFill>
                  <a:srgbClr val="333333"/>
                </a:solidFill>
                <a:ea typeface="Times New Roman" panose="02020603050405020304" pitchFamily="18" charset="0"/>
                <a:cs typeface="Times New Roman" panose="02020603050405020304" pitchFamily="18" charset="0"/>
              </a:rPr>
              <a:t>Zierganick</a:t>
            </a:r>
            <a:r>
              <a:rPr lang="en-US" sz="1900" b="1" dirty="0">
                <a:solidFill>
                  <a:srgbClr val="333333"/>
                </a:solidFill>
                <a:ea typeface="Times New Roman" panose="02020603050405020304" pitchFamily="18" charset="0"/>
                <a:cs typeface="Times New Roman" panose="02020603050405020304" pitchFamily="18" charset="0"/>
              </a:rPr>
              <a:t> effect</a:t>
            </a:r>
            <a:r>
              <a:rPr lang="en-US" sz="1900" dirty="0">
                <a:solidFill>
                  <a:srgbClr val="333333"/>
                </a:solidFill>
                <a:ea typeface="Times New Roman" panose="02020603050405020304" pitchFamily="18" charset="0"/>
                <a:cs typeface="Times New Roman" panose="02020603050405020304" pitchFamily="18" charset="0"/>
              </a:rPr>
              <a:t>, once you start something your brain is likely to be alert till you finish the task. So once you’ve started the task it is more likely you will continue to do it even after 10 minutes are over</a:t>
            </a:r>
            <a:endParaRPr lang="en-US" sz="1900" dirty="0">
              <a:solidFill>
                <a:srgbClr val="333333"/>
              </a:solidFill>
              <a:effectLst/>
              <a:ea typeface="Times New Roman" panose="02020603050405020304" pitchFamily="18" charset="0"/>
              <a:cs typeface="Times New Roman" panose="02020603050405020304" pitchFamily="18" charset="0"/>
            </a:endParaRPr>
          </a:p>
          <a:p>
            <a:pPr marL="0" marR="0" algn="just">
              <a:lnSpc>
                <a:spcPct val="107000"/>
              </a:lnSpc>
              <a:spcBef>
                <a:spcPts val="0"/>
              </a:spcBef>
              <a:spcAft>
                <a:spcPts val="1920"/>
              </a:spcAft>
            </a:pPr>
            <a:endParaRPr lang="en-US" sz="1900" dirty="0">
              <a:effectLst/>
              <a:ea typeface="Calibri" panose="020F0502020204030204" pitchFamily="34" charset="0"/>
              <a:cs typeface="Mangal" panose="02040503050203030202" pitchFamily="18" charset="0"/>
            </a:endParaRPr>
          </a:p>
          <a:p>
            <a:endParaRPr lang="en-US"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 xmlns:p14="http://schemas.microsoft.com/office/powerpoint/2010/main" val="30525785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DB586C5-94B9-4478-AA7F-2BB882BE60A4}"/>
              </a:ext>
            </a:extLst>
          </p:cNvPr>
          <p:cNvSpPr>
            <a:spLocks noGrp="1"/>
          </p:cNvSpPr>
          <p:nvPr>
            <p:ph type="title"/>
          </p:nvPr>
        </p:nvSpPr>
        <p:spPr>
          <a:xfrm>
            <a:off x="401215" y="425800"/>
            <a:ext cx="11234057" cy="525922"/>
          </a:xfrm>
        </p:spPr>
        <p:txBody>
          <a:bodyPr>
            <a:noAutofit/>
          </a:bodyPr>
          <a:lstStyle/>
          <a:p>
            <a:pPr algn="ctr"/>
            <a:r>
              <a:rPr lang="en-US" sz="3200" b="1" dirty="0">
                <a:effectLst>
                  <a:outerShdw blurRad="38100" dist="38100" dir="2700000" algn="tl">
                    <a:srgbClr val="000000">
                      <a:alpha val="43137"/>
                    </a:srgbClr>
                  </a:outerShdw>
                </a:effectLst>
              </a:rPr>
              <a:t>Establish a Routine:</a:t>
            </a:r>
          </a:p>
        </p:txBody>
      </p:sp>
      <p:sp>
        <p:nvSpPr>
          <p:cNvPr id="3" name="Content Placeholder 2">
            <a:extLst>
              <a:ext uri="{FF2B5EF4-FFF2-40B4-BE49-F238E27FC236}">
                <a16:creationId xmlns="" xmlns:a16="http://schemas.microsoft.com/office/drawing/2014/main" id="{85AAD5D5-A93A-4C0B-9354-EECE7E3AF997}"/>
              </a:ext>
            </a:extLst>
          </p:cNvPr>
          <p:cNvSpPr>
            <a:spLocks noGrp="1"/>
          </p:cNvSpPr>
          <p:nvPr>
            <p:ph idx="1"/>
          </p:nvPr>
        </p:nvSpPr>
        <p:spPr>
          <a:xfrm>
            <a:off x="401215" y="858416"/>
            <a:ext cx="11234057" cy="5645021"/>
          </a:xfrm>
        </p:spPr>
        <p:txBody>
          <a:bodyPr>
            <a:normAutofit fontScale="92500" lnSpcReduction="20000"/>
          </a:bodyPr>
          <a:lstStyle/>
          <a:p>
            <a:pPr marL="0" marR="0">
              <a:spcBef>
                <a:spcPts val="0"/>
              </a:spcBef>
              <a:spcAft>
                <a:spcPts val="1200"/>
              </a:spcAft>
            </a:pPr>
            <a:r>
              <a:rPr lang="en-US" sz="2100" dirty="0">
                <a:solidFill>
                  <a:srgbClr val="282828"/>
                </a:solidFill>
                <a:effectLst/>
                <a:ea typeface="Times New Roman" panose="02020603050405020304" pitchFamily="18" charset="0"/>
              </a:rPr>
              <a:t>Establishing a consistent daily/weekly/monthly routine can be helpful in getting you to avoid procrastinating.</a:t>
            </a:r>
            <a:endParaRPr lang="en-US" sz="2100" dirty="0">
              <a:effectLst/>
              <a:ea typeface="Times New Roman" panose="02020603050405020304" pitchFamily="18" charset="0"/>
            </a:endParaRPr>
          </a:p>
          <a:p>
            <a:pPr marL="0" marR="0" algn="l">
              <a:spcBef>
                <a:spcPts val="0"/>
              </a:spcBef>
              <a:spcAft>
                <a:spcPts val="1200"/>
              </a:spcAft>
            </a:pPr>
            <a:r>
              <a:rPr lang="en-US" sz="2100" dirty="0">
                <a:solidFill>
                  <a:srgbClr val="282828"/>
                </a:solidFill>
                <a:effectLst/>
                <a:ea typeface="Times New Roman" panose="02020603050405020304" pitchFamily="18" charset="0"/>
              </a:rPr>
              <a:t>For example, you can set up a routine of doing creative work early in the morning before checking emails or social media, which is a good way to ensure that you start your day being productive, and by completing your most important tasks while you still have a clear head.</a:t>
            </a:r>
            <a:endParaRPr lang="en-US" sz="2100" dirty="0">
              <a:solidFill>
                <a:srgbClr val="282828"/>
              </a:solidFill>
              <a:ea typeface="Times New Roman" panose="02020603050405020304" pitchFamily="18" charset="0"/>
            </a:endParaRPr>
          </a:p>
          <a:p>
            <a:pPr marL="0" marR="0" indent="0" algn="l">
              <a:spcBef>
                <a:spcPts val="0"/>
              </a:spcBef>
              <a:spcAft>
                <a:spcPts val="1200"/>
              </a:spcAft>
              <a:buNone/>
            </a:pPr>
            <a:r>
              <a:rPr lang="en-US" sz="2800" b="1" dirty="0"/>
              <a:t>Increase your energy levels: </a:t>
            </a:r>
          </a:p>
          <a:p>
            <a:pPr marL="0" marR="0">
              <a:spcBef>
                <a:spcPts val="0"/>
              </a:spcBef>
              <a:spcAft>
                <a:spcPts val="1200"/>
              </a:spcAft>
            </a:pPr>
            <a:r>
              <a:rPr lang="en-US" sz="1900" dirty="0">
                <a:solidFill>
                  <a:srgbClr val="282828"/>
                </a:solidFill>
                <a:effectLst/>
                <a:ea typeface="Times New Roman" panose="02020603050405020304" pitchFamily="18" charset="0"/>
              </a:rPr>
              <a:t>Increasing your energy levels is one of the best ways to get out of slumps and get yourself to stop procrastinating, since being tired can make you more likely to procrastinate.</a:t>
            </a:r>
            <a:endParaRPr lang="en-US" sz="1900" dirty="0">
              <a:effectLst/>
              <a:ea typeface="Times New Roman" panose="02020603050405020304" pitchFamily="18" charset="0"/>
            </a:endParaRPr>
          </a:p>
          <a:p>
            <a:pPr marL="0" marR="0" algn="l">
              <a:spcBef>
                <a:spcPts val="0"/>
              </a:spcBef>
              <a:spcAft>
                <a:spcPts val="1200"/>
              </a:spcAft>
            </a:pPr>
            <a:r>
              <a:rPr lang="en-US" sz="1900" dirty="0">
                <a:solidFill>
                  <a:srgbClr val="282828"/>
                </a:solidFill>
                <a:effectLst/>
                <a:ea typeface="Times New Roman" panose="02020603050405020304" pitchFamily="18" charset="0"/>
              </a:rPr>
              <a:t>Specifically, the following are some of the main things that you can do in order to increase your energy levels:</a:t>
            </a:r>
            <a:endParaRPr lang="en-US" sz="1900" dirty="0">
              <a:effectLst/>
              <a:ea typeface="Times New Roman" panose="02020603050405020304" pitchFamily="18" charset="0"/>
            </a:endParaRPr>
          </a:p>
          <a:p>
            <a:pPr marL="342900" marR="0" lvl="0" indent="-342900">
              <a:lnSpc>
                <a:spcPct val="107000"/>
              </a:lnSpc>
              <a:spcBef>
                <a:spcPts val="0"/>
              </a:spcBef>
              <a:spcAft>
                <a:spcPts val="0"/>
              </a:spcAft>
              <a:buSzPts val="1000"/>
              <a:buFont typeface="Symbol" panose="05050102010706020507" pitchFamily="18" charset="2"/>
              <a:buChar char=""/>
              <a:tabLst>
                <a:tab pos="457200" algn="l"/>
              </a:tabLst>
            </a:pPr>
            <a:r>
              <a:rPr lang="en-US" sz="1900" b="1" dirty="0">
                <a:solidFill>
                  <a:srgbClr val="282828"/>
                </a:solidFill>
                <a:effectLst/>
                <a:ea typeface="Calibri" panose="020F0502020204030204" pitchFamily="34" charset="0"/>
                <a:cs typeface="Mangal" panose="02040503050203030202" pitchFamily="18" charset="0"/>
              </a:rPr>
              <a:t>Get enough sleep.</a:t>
            </a:r>
            <a:r>
              <a:rPr lang="en-US" sz="1900" dirty="0">
                <a:solidFill>
                  <a:srgbClr val="282828"/>
                </a:solidFill>
                <a:effectLst/>
                <a:ea typeface="Calibri" panose="020F0502020204030204" pitchFamily="34" charset="0"/>
                <a:cs typeface="Mangal" panose="02040503050203030202" pitchFamily="18" charset="0"/>
              </a:rPr>
              <a:t> In general, you’re more likely to procrastinate if you’re not getting enough sleep. Simply making sure that you sleep enough will therefore help you be more productive, and will lead to various other improvements in your life, in terms of your physical health, mental health, and general wellbeing.</a:t>
            </a:r>
            <a:endParaRPr lang="en-US" sz="1900" dirty="0">
              <a:effectLst/>
              <a:ea typeface="Calibri" panose="020F0502020204030204" pitchFamily="34" charset="0"/>
              <a:cs typeface="Mangal" panose="02040503050203030202" pitchFamily="18" charset="0"/>
            </a:endParaRPr>
          </a:p>
          <a:p>
            <a:pPr marL="342900" marR="0" lvl="0" indent="-342900">
              <a:lnSpc>
                <a:spcPct val="107000"/>
              </a:lnSpc>
              <a:spcBef>
                <a:spcPts val="0"/>
              </a:spcBef>
              <a:spcAft>
                <a:spcPts val="0"/>
              </a:spcAft>
              <a:buSzPts val="1000"/>
              <a:buFont typeface="Symbol" panose="05050102010706020507" pitchFamily="18" charset="2"/>
              <a:buChar char=""/>
              <a:tabLst>
                <a:tab pos="457200" algn="l"/>
              </a:tabLst>
            </a:pPr>
            <a:r>
              <a:rPr lang="en-US" sz="1900" b="1" dirty="0">
                <a:solidFill>
                  <a:srgbClr val="282828"/>
                </a:solidFill>
                <a:effectLst/>
                <a:ea typeface="Calibri" panose="020F0502020204030204" pitchFamily="34" charset="0"/>
                <a:cs typeface="Mangal" panose="02040503050203030202" pitchFamily="18" charset="0"/>
              </a:rPr>
              <a:t>Eat something (moderately) healthy.</a:t>
            </a:r>
            <a:r>
              <a:rPr lang="en-US" sz="1900" dirty="0">
                <a:solidFill>
                  <a:srgbClr val="282828"/>
                </a:solidFill>
                <a:effectLst/>
                <a:ea typeface="Calibri" panose="020F0502020204030204" pitchFamily="34" charset="0"/>
                <a:cs typeface="Mangal" panose="02040503050203030202" pitchFamily="18" charset="0"/>
              </a:rPr>
              <a:t> If you’re hungry, eat something that will give you some energy. Avoid junk food or snacks that will spike your energy for a short while and then cause you to feel tired.</a:t>
            </a:r>
            <a:endParaRPr lang="en-US" sz="1900" dirty="0">
              <a:effectLst/>
              <a:ea typeface="Calibri" panose="020F0502020204030204" pitchFamily="34" charset="0"/>
              <a:cs typeface="Mangal" panose="02040503050203030202" pitchFamily="18" charset="0"/>
            </a:endParaRPr>
          </a:p>
          <a:p>
            <a:pPr marL="342900" marR="0" lvl="0" indent="-342900">
              <a:lnSpc>
                <a:spcPct val="107000"/>
              </a:lnSpc>
              <a:spcBef>
                <a:spcPts val="0"/>
              </a:spcBef>
              <a:spcAft>
                <a:spcPts val="0"/>
              </a:spcAft>
              <a:buSzPts val="1000"/>
              <a:buFont typeface="Symbol" panose="05050102010706020507" pitchFamily="18" charset="2"/>
              <a:buChar char=""/>
              <a:tabLst>
                <a:tab pos="457200" algn="l"/>
              </a:tabLst>
            </a:pPr>
            <a:r>
              <a:rPr lang="en-US" sz="1900" b="1" dirty="0">
                <a:solidFill>
                  <a:srgbClr val="282828"/>
                </a:solidFill>
                <a:effectLst/>
                <a:ea typeface="Calibri" panose="020F0502020204030204" pitchFamily="34" charset="0"/>
                <a:cs typeface="Mangal" panose="02040503050203030202" pitchFamily="18" charset="0"/>
              </a:rPr>
              <a:t>Take a break and go outside.</a:t>
            </a:r>
            <a:r>
              <a:rPr lang="en-US" sz="1900" dirty="0">
                <a:solidFill>
                  <a:srgbClr val="282828"/>
                </a:solidFill>
                <a:effectLst/>
                <a:ea typeface="Calibri" panose="020F0502020204030204" pitchFamily="34" charset="0"/>
                <a:cs typeface="Mangal" panose="02040503050203030202" pitchFamily="18" charset="0"/>
              </a:rPr>
              <a:t> If you’re stuck inside all day and feel that the walls are closing in on you, take a short break and go outside to breathe some fresh air and clear your head.</a:t>
            </a:r>
            <a:endParaRPr lang="en-US" sz="1900" dirty="0">
              <a:effectLst/>
              <a:ea typeface="Calibri" panose="020F0502020204030204" pitchFamily="34" charset="0"/>
              <a:cs typeface="Mangal" panose="02040503050203030202" pitchFamily="18" charset="0"/>
            </a:endParaRPr>
          </a:p>
          <a:p>
            <a:pPr marL="342900" marR="0" lvl="0" indent="-342900">
              <a:lnSpc>
                <a:spcPct val="107000"/>
              </a:lnSpc>
              <a:spcBef>
                <a:spcPts val="0"/>
              </a:spcBef>
              <a:spcAft>
                <a:spcPts val="0"/>
              </a:spcAft>
              <a:buSzPts val="1000"/>
              <a:buFont typeface="Symbol" panose="05050102010706020507" pitchFamily="18" charset="2"/>
              <a:buChar char=""/>
              <a:tabLst>
                <a:tab pos="457200" algn="l"/>
              </a:tabLst>
            </a:pPr>
            <a:r>
              <a:rPr lang="en-US" sz="1900" b="1" dirty="0">
                <a:solidFill>
                  <a:srgbClr val="282828"/>
                </a:solidFill>
                <a:effectLst/>
                <a:ea typeface="Calibri" panose="020F0502020204030204" pitchFamily="34" charset="0"/>
                <a:cs typeface="Mangal" panose="02040503050203030202" pitchFamily="18" charset="0"/>
              </a:rPr>
              <a:t>Get some exercise.</a:t>
            </a:r>
            <a:r>
              <a:rPr lang="en-US" sz="1900" dirty="0">
                <a:solidFill>
                  <a:srgbClr val="282828"/>
                </a:solidFill>
                <a:effectLst/>
                <a:ea typeface="Calibri" panose="020F0502020204030204" pitchFamily="34" charset="0"/>
                <a:cs typeface="Mangal" panose="02040503050203030202" pitchFamily="18" charset="0"/>
              </a:rPr>
              <a:t> If you haven’t done anything physical in a while, try to get your body moving a bit. You don’t have to do anything major, and even a short walk, a few pushups,  or a bit of stretching can help you feel better.</a:t>
            </a:r>
            <a:endParaRPr lang="en-US" sz="1900" dirty="0">
              <a:effectLst/>
              <a:ea typeface="Calibri" panose="020F0502020204030204" pitchFamily="34" charset="0"/>
              <a:cs typeface="Mangal" panose="02040503050203030202" pitchFamily="18" charset="0"/>
            </a:endParaRPr>
          </a:p>
          <a:p>
            <a:pPr marL="342900" marR="0" lvl="0" indent="-342900">
              <a:lnSpc>
                <a:spcPct val="107000"/>
              </a:lnSpc>
              <a:spcBef>
                <a:spcPts val="0"/>
              </a:spcBef>
              <a:spcAft>
                <a:spcPts val="0"/>
              </a:spcAft>
              <a:buSzPts val="1000"/>
              <a:buFont typeface="Symbol" panose="05050102010706020507" pitchFamily="18" charset="2"/>
              <a:buChar char=""/>
              <a:tabLst>
                <a:tab pos="457200" algn="l"/>
              </a:tabLst>
            </a:pPr>
            <a:r>
              <a:rPr lang="en-US" sz="1900" b="1" dirty="0">
                <a:solidFill>
                  <a:srgbClr val="282828"/>
                </a:solidFill>
                <a:effectLst/>
                <a:ea typeface="Calibri" panose="020F0502020204030204" pitchFamily="34" charset="0"/>
                <a:cs typeface="Mangal" panose="02040503050203030202" pitchFamily="18" charset="0"/>
              </a:rPr>
              <a:t>Listen to music.</a:t>
            </a:r>
            <a:r>
              <a:rPr lang="en-US" sz="1900" dirty="0">
                <a:solidFill>
                  <a:srgbClr val="282828"/>
                </a:solidFill>
                <a:effectLst/>
                <a:ea typeface="Calibri" panose="020F0502020204030204" pitchFamily="34" charset="0"/>
                <a:cs typeface="Mangal" panose="02040503050203030202" pitchFamily="18" charset="0"/>
              </a:rPr>
              <a:t> Listening to certain types of music that you like can sometimes give you an energizing motivational boost while you work.</a:t>
            </a:r>
            <a:endParaRPr lang="en-US" sz="1900" dirty="0">
              <a:effectLst/>
              <a:ea typeface="Calibri" panose="020F0502020204030204" pitchFamily="34" charset="0"/>
              <a:cs typeface="Mangal" panose="02040503050203030202" pitchFamily="18" charset="0"/>
            </a:endParaRPr>
          </a:p>
          <a:p>
            <a:endParaRPr lang="en-US" sz="2400" dirty="0"/>
          </a:p>
          <a:p>
            <a:pPr marL="0" indent="0">
              <a:buNone/>
            </a:pPr>
            <a:endParaRPr lang="en-US" sz="1600" dirty="0"/>
          </a:p>
        </p:txBody>
      </p:sp>
    </p:spTree>
    <p:extLst>
      <p:ext uri="{BB962C8B-B14F-4D97-AF65-F5344CB8AC3E}">
        <p14:creationId xmlns="" xmlns:p14="http://schemas.microsoft.com/office/powerpoint/2010/main" val="24306371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2BC3D8B-9919-46E5-B9ED-FD097974FBE6}"/>
              </a:ext>
            </a:extLst>
          </p:cNvPr>
          <p:cNvSpPr>
            <a:spLocks noGrp="1"/>
          </p:cNvSpPr>
          <p:nvPr>
            <p:ph type="title"/>
          </p:nvPr>
        </p:nvSpPr>
        <p:spPr>
          <a:xfrm>
            <a:off x="432318" y="493304"/>
            <a:ext cx="11327363" cy="329656"/>
          </a:xfrm>
        </p:spPr>
        <p:txBody>
          <a:bodyPr>
            <a:normAutofit fontScale="90000"/>
          </a:bodyPr>
          <a:lstStyle/>
          <a:p>
            <a:r>
              <a:rPr lang="en-US" sz="2400" b="1" dirty="0">
                <a:solidFill>
                  <a:srgbClr val="282828"/>
                </a:solidFill>
                <a:effectLst/>
                <a:latin typeface="+mn-lt"/>
                <a:ea typeface="Times New Roman" panose="02020603050405020304" pitchFamily="18" charset="0"/>
                <a:cs typeface="Mangal" panose="02040503050203030202" pitchFamily="18" charset="0"/>
              </a:rPr>
              <a:t>Add a delay before indulging your impulses</a:t>
            </a:r>
            <a:r>
              <a:rPr lang="en-US" sz="1800" b="1" dirty="0">
                <a:solidFill>
                  <a:srgbClr val="1F3763"/>
                </a:solidFill>
                <a:effectLst/>
                <a:latin typeface="Calibri Light" panose="020F0302020204030204" pitchFamily="34" charset="0"/>
                <a:ea typeface="Times New Roman" panose="02020603050405020304" pitchFamily="18" charset="0"/>
                <a:cs typeface="Mangal" panose="02040503050203030202" pitchFamily="18" charset="0"/>
              </a:rPr>
              <a:t/>
            </a:r>
            <a:br>
              <a:rPr lang="en-US" sz="1800" b="1" dirty="0">
                <a:solidFill>
                  <a:srgbClr val="1F3763"/>
                </a:solidFill>
                <a:effectLst/>
                <a:latin typeface="Calibri Light" panose="020F0302020204030204" pitchFamily="34" charset="0"/>
                <a:ea typeface="Times New Roman" panose="02020603050405020304" pitchFamily="18" charset="0"/>
                <a:cs typeface="Mangal" panose="02040503050203030202" pitchFamily="18" charset="0"/>
              </a:rPr>
            </a:br>
            <a:endParaRPr lang="en-US" sz="2400" dirty="0"/>
          </a:p>
        </p:txBody>
      </p:sp>
      <p:sp>
        <p:nvSpPr>
          <p:cNvPr id="3" name="Content Placeholder 2">
            <a:extLst>
              <a:ext uri="{FF2B5EF4-FFF2-40B4-BE49-F238E27FC236}">
                <a16:creationId xmlns="" xmlns:a16="http://schemas.microsoft.com/office/drawing/2014/main" id="{65E3E358-35D9-4978-B271-E4B28E0713DD}"/>
              </a:ext>
            </a:extLst>
          </p:cNvPr>
          <p:cNvSpPr>
            <a:spLocks noGrp="1"/>
          </p:cNvSpPr>
          <p:nvPr>
            <p:ph idx="1"/>
          </p:nvPr>
        </p:nvSpPr>
        <p:spPr>
          <a:xfrm>
            <a:off x="432318" y="718457"/>
            <a:ext cx="11327362" cy="5646239"/>
          </a:xfrm>
        </p:spPr>
        <p:txBody>
          <a:bodyPr>
            <a:normAutofit lnSpcReduction="10000"/>
          </a:bodyPr>
          <a:lstStyle/>
          <a:p>
            <a:pPr marL="0" marR="0">
              <a:spcBef>
                <a:spcPts val="0"/>
              </a:spcBef>
              <a:spcAft>
                <a:spcPts val="1200"/>
              </a:spcAft>
            </a:pPr>
            <a:r>
              <a:rPr lang="en-US" sz="1800" dirty="0">
                <a:solidFill>
                  <a:srgbClr val="282828"/>
                </a:solidFill>
                <a:effectLst/>
                <a:ea typeface="Times New Roman" panose="02020603050405020304" pitchFamily="18" charset="0"/>
              </a:rPr>
              <a:t>One way to help yourself resist the desire to engage in impulsive behaviors such as procrastination is to add a brief delay before you indulge yourself.</a:t>
            </a:r>
            <a:endParaRPr lang="en-US" sz="1800" dirty="0">
              <a:effectLst/>
              <a:ea typeface="Times New Roman" panose="02020603050405020304" pitchFamily="18" charset="0"/>
            </a:endParaRPr>
          </a:p>
          <a:p>
            <a:pPr marL="0" marR="0" algn="l">
              <a:spcBef>
                <a:spcPts val="0"/>
              </a:spcBef>
              <a:spcAft>
                <a:spcPts val="1200"/>
              </a:spcAft>
            </a:pPr>
            <a:r>
              <a:rPr lang="en-US" sz="1800" dirty="0">
                <a:solidFill>
                  <a:srgbClr val="282828"/>
                </a:solidFill>
                <a:effectLst/>
                <a:ea typeface="Times New Roman" panose="02020603050405020304" pitchFamily="18" charset="0"/>
              </a:rPr>
              <a:t>For example, if you want to check your phone for notifications or check a website for new posts, you should make yourself count to 10 first. Then, if the urge to engage in that procrastinatory behavior is still there, you can follow through on it. However, if the urge to do it disappears, which it often will while you count, you can choose to get back to work instead.</a:t>
            </a:r>
            <a:endParaRPr lang="en-US" sz="1800" dirty="0">
              <a:effectLst/>
              <a:ea typeface="Times New Roman" panose="02020603050405020304" pitchFamily="18" charset="0"/>
            </a:endParaRPr>
          </a:p>
          <a:p>
            <a:pPr marL="0" indent="0">
              <a:buNone/>
            </a:pPr>
            <a:r>
              <a:rPr lang="en-US" sz="2400" b="1" spc="30" dirty="0">
                <a:solidFill>
                  <a:srgbClr val="000000"/>
                </a:solidFill>
                <a:effectLst/>
                <a:ea typeface="Calibri" panose="020F0502020204030204" pitchFamily="34" charset="0"/>
                <a:cs typeface="Mangal" panose="02040503050203030202" pitchFamily="18" charset="0"/>
              </a:rPr>
              <a:t>Use Your Natural Patterns to Your Advantage</a:t>
            </a:r>
          </a:p>
          <a:p>
            <a:r>
              <a:rPr lang="en-US" sz="1800" spc="30" dirty="0">
                <a:solidFill>
                  <a:srgbClr val="000000"/>
                </a:solidFill>
                <a:effectLst/>
                <a:ea typeface="Times New Roman" panose="02020603050405020304" pitchFamily="18" charset="0"/>
              </a:rPr>
              <a:t>If you are more alert in the mornings, schedule more difficult tasks in the mornings. Do you feel more desire to interact with people after lunch? Schedule lunch meetings or phone calls then. Is there a time of day you prefer to be quiet and withdraw into yourself? That may be a good time for organizing your desk or filing system. Chances are if you don’t like doing a particular task at a certain time, you are more likely to put it off.    </a:t>
            </a:r>
            <a:endParaRPr lang="en-US" sz="1800" dirty="0">
              <a:effectLst/>
              <a:ea typeface="Times New Roman" panose="02020603050405020304" pitchFamily="18" charset="0"/>
            </a:endParaRPr>
          </a:p>
          <a:p>
            <a:pPr marL="0" indent="0">
              <a:buNone/>
            </a:pPr>
            <a:r>
              <a:rPr lang="en-US" sz="2600" b="1" spc="25" dirty="0">
                <a:effectLst/>
                <a:ea typeface="Calibri" panose="020F0502020204030204" pitchFamily="34" charset="0"/>
              </a:rPr>
              <a:t>Work with a therapist or counselor</a:t>
            </a:r>
          </a:p>
          <a:p>
            <a:pPr marL="0" marR="0" fontAlgn="base">
              <a:lnSpc>
                <a:spcPts val="1800"/>
              </a:lnSpc>
              <a:spcBef>
                <a:spcPts val="0"/>
              </a:spcBef>
              <a:spcAft>
                <a:spcPts val="750"/>
              </a:spcAft>
            </a:pPr>
            <a:r>
              <a:rPr lang="en-US" sz="1900" spc="25" dirty="0">
                <a:effectLst/>
                <a:ea typeface="Times New Roman" panose="02020603050405020304" pitchFamily="18" charset="0"/>
              </a:rPr>
              <a:t>If there’s a chance a mood issue or mental health concern could be contributing to chronic procrastination, working with a mental health professional could be a key step to overcoming procrastination When procrastination is a symptom of a psychiatric condition, medication and therapy to address the underlying condition can help reduce a person’s tendency to procrastinate.</a:t>
            </a:r>
            <a:endParaRPr lang="en-US" sz="1900" dirty="0">
              <a:effectLst/>
              <a:ea typeface="Times New Roman" panose="02020603050405020304" pitchFamily="18" charset="0"/>
            </a:endParaRPr>
          </a:p>
          <a:p>
            <a:pPr marL="0" marR="0" fontAlgn="base">
              <a:lnSpc>
                <a:spcPts val="1800"/>
              </a:lnSpc>
              <a:spcBef>
                <a:spcPts val="0"/>
              </a:spcBef>
              <a:spcAft>
                <a:spcPts val="750"/>
              </a:spcAft>
            </a:pPr>
            <a:r>
              <a:rPr lang="en-US" sz="1900" spc="25" dirty="0">
                <a:effectLst/>
                <a:ea typeface="Times New Roman" panose="02020603050405020304" pitchFamily="18" charset="0"/>
                <a:cs typeface="Mangal" panose="02040503050203030202" pitchFamily="18" charset="0"/>
              </a:rPr>
              <a:t>If procrastination occurs so frequently that it negatively interferes with daily functioning, therapy can help a person identify why and when they procrastinate, replace self-defeating thoughts with more productive thoughts, and learn new behavioral strategies to cope with stress.</a:t>
            </a:r>
            <a:endParaRPr lang="en-US" sz="1900" dirty="0">
              <a:effectLst/>
              <a:ea typeface="Calibri" panose="020F0502020204030204" pitchFamily="34" charset="0"/>
              <a:cs typeface="Mangal" panose="02040503050203030202" pitchFamily="18" charset="0"/>
            </a:endParaRPr>
          </a:p>
          <a:p>
            <a:endParaRPr lang="en-US" dirty="0"/>
          </a:p>
        </p:txBody>
      </p:sp>
    </p:spTree>
    <p:extLst>
      <p:ext uri="{BB962C8B-B14F-4D97-AF65-F5344CB8AC3E}">
        <p14:creationId xmlns="" xmlns:p14="http://schemas.microsoft.com/office/powerpoint/2010/main" val="25599785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3AFA3BF-A2A2-4ECC-B828-14077628911B}"/>
              </a:ext>
            </a:extLst>
          </p:cNvPr>
          <p:cNvSpPr>
            <a:spLocks noGrp="1"/>
          </p:cNvSpPr>
          <p:nvPr>
            <p:ph type="title" idx="4294967295"/>
          </p:nvPr>
        </p:nvSpPr>
        <p:spPr>
          <a:xfrm>
            <a:off x="1560512" y="1991275"/>
            <a:ext cx="9070975" cy="3569769"/>
          </a:xfrm>
        </p:spPr>
        <p:txBody>
          <a:bodyPr>
            <a:normAutofit fontScale="90000"/>
          </a:bodyPr>
          <a:lstStyle/>
          <a:p>
            <a:pPr algn="ctr"/>
            <a:r>
              <a:rPr lang="en-US" b="1" dirty="0">
                <a:solidFill>
                  <a:schemeClr val="tx2"/>
                </a:solidFill>
                <a:effectLst>
                  <a:outerShdw blurRad="38100" dist="38100" dir="2700000" algn="tl">
                    <a:srgbClr val="000000">
                      <a:alpha val="43137"/>
                    </a:srgbClr>
                  </a:outerShdw>
                </a:effectLst>
              </a:rPr>
              <a:t/>
            </a:r>
            <a:br>
              <a:rPr lang="en-US" b="1" dirty="0">
                <a:solidFill>
                  <a:schemeClr val="tx2"/>
                </a:solidFill>
                <a:effectLst>
                  <a:outerShdw blurRad="38100" dist="38100" dir="2700000" algn="tl">
                    <a:srgbClr val="000000">
                      <a:alpha val="43137"/>
                    </a:srgbClr>
                  </a:outerShdw>
                </a:effectLst>
              </a:rPr>
            </a:br>
            <a:r>
              <a:rPr lang="en-US" b="1" dirty="0">
                <a:solidFill>
                  <a:schemeClr val="tx2"/>
                </a:solidFill>
                <a:effectLst>
                  <a:outerShdw blurRad="38100" dist="38100" dir="2700000" algn="tl">
                    <a:srgbClr val="000000">
                      <a:alpha val="43137"/>
                    </a:srgbClr>
                  </a:outerShdw>
                </a:effectLst>
              </a:rPr>
              <a:t>Believe in yourself, appreciate your small wins, be consistent and start small.</a:t>
            </a:r>
            <a:br>
              <a:rPr lang="en-US" b="1" dirty="0">
                <a:solidFill>
                  <a:schemeClr val="tx2"/>
                </a:solidFill>
                <a:effectLst>
                  <a:outerShdw blurRad="38100" dist="38100" dir="2700000" algn="tl">
                    <a:srgbClr val="000000">
                      <a:alpha val="43137"/>
                    </a:srgbClr>
                  </a:outerShdw>
                </a:effectLst>
              </a:rPr>
            </a:br>
            <a:r>
              <a:rPr lang="en-US" b="1" dirty="0">
                <a:solidFill>
                  <a:schemeClr val="tx2"/>
                </a:solidFill>
                <a:effectLst>
                  <a:outerShdw blurRad="38100" dist="38100" dir="2700000" algn="tl">
                    <a:srgbClr val="000000">
                      <a:alpha val="43137"/>
                    </a:srgbClr>
                  </a:outerShdw>
                </a:effectLst>
              </a:rPr>
              <a:t/>
            </a:r>
            <a:br>
              <a:rPr lang="en-US" b="1" dirty="0">
                <a:solidFill>
                  <a:schemeClr val="tx2"/>
                </a:solidFill>
                <a:effectLst>
                  <a:outerShdw blurRad="38100" dist="38100" dir="2700000" algn="tl">
                    <a:srgbClr val="000000">
                      <a:alpha val="43137"/>
                    </a:srgbClr>
                  </a:outerShdw>
                </a:effectLst>
              </a:rPr>
            </a:br>
            <a:r>
              <a:rPr lang="en-US" b="1" dirty="0">
                <a:solidFill>
                  <a:schemeClr val="tx2"/>
                </a:solidFill>
                <a:effectLst>
                  <a:outerShdw blurRad="38100" dist="38100" dir="2700000" algn="tl">
                    <a:srgbClr val="000000">
                      <a:alpha val="43137"/>
                    </a:srgbClr>
                  </a:outerShdw>
                </a:effectLst>
              </a:rPr>
              <a:t>Procrastinate tomorrow!</a:t>
            </a:r>
          </a:p>
        </p:txBody>
      </p:sp>
    </p:spTree>
    <p:extLst>
      <p:ext uri="{BB962C8B-B14F-4D97-AF65-F5344CB8AC3E}">
        <p14:creationId xmlns="" xmlns:p14="http://schemas.microsoft.com/office/powerpoint/2010/main" val="14356028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F97094B7-9886-4E97-9ECB-317A6C874E41}"/>
              </a:ext>
            </a:extLst>
          </p:cNvPr>
          <p:cNvSpPr txBox="1"/>
          <p:nvPr/>
        </p:nvSpPr>
        <p:spPr>
          <a:xfrm>
            <a:off x="1091682" y="1334279"/>
            <a:ext cx="9871788" cy="4832092"/>
          </a:xfrm>
          <a:prstGeom prst="rect">
            <a:avLst/>
          </a:prstGeom>
          <a:noFill/>
        </p:spPr>
        <p:txBody>
          <a:bodyPr wrap="square">
            <a:spAutoFit/>
          </a:bodyPr>
          <a:lstStyle/>
          <a:p>
            <a:pPr algn="ctr"/>
            <a:r>
              <a:rPr lang="en-US" sz="4400" dirty="0">
                <a:latin typeface="+mj-lt"/>
              </a:rPr>
              <a:t>Thank you </a:t>
            </a:r>
            <a:r>
              <a:rPr lang="en-US" sz="4400" dirty="0">
                <a:latin typeface="+mj-lt"/>
                <a:sym typeface="Wingdings" panose="05000000000000000000" pitchFamily="2" charset="2"/>
              </a:rPr>
              <a:t></a:t>
            </a:r>
            <a:br>
              <a:rPr lang="en-US" sz="4400" dirty="0">
                <a:latin typeface="+mj-lt"/>
                <a:sym typeface="Wingdings" panose="05000000000000000000" pitchFamily="2" charset="2"/>
              </a:rPr>
            </a:br>
            <a:r>
              <a:rPr lang="en-US" sz="4400" b="1" dirty="0">
                <a:solidFill>
                  <a:schemeClr val="accent1">
                    <a:lumMod val="50000"/>
                  </a:schemeClr>
                </a:solidFill>
                <a:latin typeface="+mj-lt"/>
              </a:rPr>
              <a:t>Questions are welcome</a:t>
            </a:r>
            <a:br>
              <a:rPr lang="en-US" sz="4400" b="1" dirty="0">
                <a:solidFill>
                  <a:schemeClr val="accent1">
                    <a:lumMod val="50000"/>
                  </a:schemeClr>
                </a:solidFill>
                <a:latin typeface="+mj-lt"/>
              </a:rPr>
            </a:br>
            <a:r>
              <a:rPr lang="en-US" sz="4400" b="1" dirty="0">
                <a:solidFill>
                  <a:schemeClr val="accent1">
                    <a:lumMod val="50000"/>
                  </a:schemeClr>
                </a:solidFill>
                <a:latin typeface="+mj-lt"/>
              </a:rPr>
              <a:t>Contact us on:</a:t>
            </a:r>
            <a:br>
              <a:rPr lang="en-US" sz="4400" b="1" dirty="0">
                <a:solidFill>
                  <a:schemeClr val="accent1">
                    <a:lumMod val="50000"/>
                  </a:schemeClr>
                </a:solidFill>
                <a:latin typeface="+mj-lt"/>
              </a:rPr>
            </a:br>
            <a:r>
              <a:rPr lang="en-US" sz="4400" b="1" dirty="0">
                <a:solidFill>
                  <a:schemeClr val="accent1">
                    <a:lumMod val="50000"/>
                  </a:schemeClr>
                </a:solidFill>
                <a:latin typeface="+mj-lt"/>
              </a:rPr>
              <a:t/>
            </a:r>
            <a:br>
              <a:rPr lang="en-US" sz="4400" b="1" dirty="0">
                <a:solidFill>
                  <a:schemeClr val="accent1">
                    <a:lumMod val="50000"/>
                  </a:schemeClr>
                </a:solidFill>
                <a:latin typeface="+mj-lt"/>
              </a:rPr>
            </a:br>
            <a:r>
              <a:rPr lang="en-US" sz="4400" b="1" dirty="0">
                <a:solidFill>
                  <a:schemeClr val="accent1">
                    <a:lumMod val="50000"/>
                  </a:schemeClr>
                </a:solidFill>
                <a:latin typeface="+mj-lt"/>
                <a:hlinkClick r:id="rId2">
                  <a:extLst>
                    <a:ext uri="{A12FA001-AC4F-418D-AE19-62706E023703}">
                      <ahyp:hlinkClr xmlns="" xmlns:ahyp="http://schemas.microsoft.com/office/drawing/2018/hyperlinkcolor" val="tx"/>
                    </a:ext>
                  </a:extLst>
                </a:hlinkClick>
              </a:rPr>
              <a:t>www.emotionoflife.in</a:t>
            </a:r>
            <a:r>
              <a:rPr lang="en-US" sz="4400" b="1" dirty="0">
                <a:solidFill>
                  <a:schemeClr val="accent1">
                    <a:lumMod val="50000"/>
                  </a:schemeClr>
                </a:solidFill>
                <a:latin typeface="+mj-lt"/>
              </a:rPr>
              <a:t> </a:t>
            </a:r>
            <a:r>
              <a:rPr lang="en-US" sz="4400" dirty="0">
                <a:solidFill>
                  <a:schemeClr val="accent1">
                    <a:lumMod val="50000"/>
                  </a:schemeClr>
                </a:solidFill>
                <a:latin typeface="+mj-lt"/>
              </a:rPr>
              <a:t> </a:t>
            </a:r>
            <a:br>
              <a:rPr lang="en-US" sz="4400" dirty="0">
                <a:solidFill>
                  <a:schemeClr val="accent1">
                    <a:lumMod val="50000"/>
                  </a:schemeClr>
                </a:solidFill>
                <a:latin typeface="+mj-lt"/>
              </a:rPr>
            </a:br>
            <a:r>
              <a:rPr lang="en-US" sz="4400" dirty="0" err="1">
                <a:solidFill>
                  <a:schemeClr val="accent1">
                    <a:lumMod val="50000"/>
                  </a:schemeClr>
                </a:solidFill>
                <a:latin typeface="+mj-lt"/>
                <a:hlinkClick r:id="rId3">
                  <a:extLst>
                    <a:ext uri="{A12FA001-AC4F-418D-AE19-62706E023703}">
                      <ahyp:hlinkClr xmlns="" xmlns:ahyp="http://schemas.microsoft.com/office/drawing/2018/hyperlinkcolor" val="tx"/>
                    </a:ext>
                  </a:extLst>
                </a:hlinkClick>
              </a:rPr>
              <a:t>info@emotionoflife</a:t>
            </a:r>
            <a:endParaRPr lang="en-US" sz="4400" dirty="0">
              <a:solidFill>
                <a:schemeClr val="accent1">
                  <a:lumMod val="50000"/>
                </a:schemeClr>
              </a:solidFill>
              <a:latin typeface="+mj-lt"/>
            </a:endParaRPr>
          </a:p>
          <a:p>
            <a:pPr algn="ctr"/>
            <a:r>
              <a:rPr lang="en-US" sz="4400" dirty="0">
                <a:solidFill>
                  <a:schemeClr val="accent1"/>
                </a:solidFill>
              </a:rPr>
              <a:t>7678694626</a:t>
            </a:r>
            <a:endParaRPr lang="en-US" sz="4400" dirty="0">
              <a:solidFill>
                <a:schemeClr val="accent1">
                  <a:lumMod val="50000"/>
                </a:schemeClr>
              </a:solidFill>
              <a:latin typeface="+mj-lt"/>
            </a:endParaRPr>
          </a:p>
        </p:txBody>
      </p:sp>
    </p:spTree>
    <p:extLst>
      <p:ext uri="{BB962C8B-B14F-4D97-AF65-F5344CB8AC3E}">
        <p14:creationId xmlns="" xmlns:p14="http://schemas.microsoft.com/office/powerpoint/2010/main" val="25381909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 xmlns:a16="http://schemas.microsoft.com/office/drawing/2014/main" id="{E6A0256F-C289-4377-8E3C-2758E1899851}"/>
              </a:ext>
            </a:extLst>
          </p:cNvPr>
          <p:cNvPicPr>
            <a:picLocks noChangeAspect="1"/>
          </p:cNvPicPr>
          <p:nvPr/>
        </p:nvPicPr>
        <p:blipFill>
          <a:blip r:embed="rId2">
            <a:grayscl/>
            <a:extLst>
              <a:ext uri="{BEBA8EAE-BF5A-486C-A8C5-ECC9F3942E4B}">
                <a14:imgProps xmlns="" xmlns:a14="http://schemas.microsoft.com/office/drawing/2010/main">
                  <a14:imgLayer r:embed="rId3">
                    <a14:imgEffect>
                      <a14:saturation sat="200000"/>
                    </a14:imgEffect>
                  </a14:imgLayer>
                </a14:imgProps>
              </a:ext>
              <a:ext uri="{28A0092B-C50C-407E-A947-70E740481C1C}">
                <a14:useLocalDpi xmlns="" xmlns:a14="http://schemas.microsoft.com/office/drawing/2010/main" val="0"/>
              </a:ext>
            </a:extLst>
          </a:blip>
          <a:stretch>
            <a:fillRect/>
          </a:stretch>
        </p:blipFill>
        <p:spPr>
          <a:xfrm>
            <a:off x="2220687" y="1042819"/>
            <a:ext cx="7499576" cy="4905738"/>
          </a:xfrm>
          <a:prstGeom prst="rect">
            <a:avLst/>
          </a:prstGeom>
        </p:spPr>
      </p:pic>
    </p:spTree>
    <p:extLst>
      <p:ext uri="{BB962C8B-B14F-4D97-AF65-F5344CB8AC3E}">
        <p14:creationId xmlns="" xmlns:p14="http://schemas.microsoft.com/office/powerpoint/2010/main" val="15547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74000">
              <a:schemeClr val="accent1">
                <a:lumMod val="45000"/>
                <a:lumOff val="55000"/>
              </a:schemeClr>
            </a:gs>
            <a:gs pos="27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EC1FD5B-1B93-4735-80E2-AD80D22C886D}"/>
              </a:ext>
            </a:extLst>
          </p:cNvPr>
          <p:cNvSpPr>
            <a:spLocks noGrp="1"/>
          </p:cNvSpPr>
          <p:nvPr>
            <p:ph type="title"/>
          </p:nvPr>
        </p:nvSpPr>
        <p:spPr>
          <a:xfrm>
            <a:off x="880187" y="446651"/>
            <a:ext cx="10058399" cy="822312"/>
          </a:xfrm>
        </p:spPr>
        <p:txBody>
          <a:bodyPr/>
          <a:lstStyle/>
          <a:p>
            <a:pPr algn="ctr"/>
            <a:r>
              <a:rPr lang="en-US" dirty="0">
                <a:solidFill>
                  <a:schemeClr val="bg2">
                    <a:lumMod val="25000"/>
                  </a:schemeClr>
                </a:solidFill>
                <a:effectLst>
                  <a:outerShdw blurRad="38100" dist="38100" dir="2700000" algn="tl">
                    <a:srgbClr val="000000">
                      <a:alpha val="43137"/>
                    </a:srgbClr>
                  </a:outerShdw>
                </a:effectLst>
              </a:rPr>
              <a:t>What is Procrastination?</a:t>
            </a:r>
          </a:p>
        </p:txBody>
      </p:sp>
      <p:sp>
        <p:nvSpPr>
          <p:cNvPr id="3" name="Content Placeholder 2">
            <a:extLst>
              <a:ext uri="{FF2B5EF4-FFF2-40B4-BE49-F238E27FC236}">
                <a16:creationId xmlns="" xmlns:a16="http://schemas.microsoft.com/office/drawing/2014/main" id="{6FE02298-A5C6-4CEF-83B4-1E9378DDC36E}"/>
              </a:ext>
            </a:extLst>
          </p:cNvPr>
          <p:cNvSpPr>
            <a:spLocks noGrp="1"/>
          </p:cNvSpPr>
          <p:nvPr>
            <p:ph idx="1"/>
          </p:nvPr>
        </p:nvSpPr>
        <p:spPr>
          <a:xfrm>
            <a:off x="503853" y="1129005"/>
            <a:ext cx="11010123" cy="4926562"/>
          </a:xfrm>
        </p:spPr>
        <p:txBody>
          <a:bodyPr/>
          <a:lstStyle/>
          <a:p>
            <a:pPr algn="just"/>
            <a:r>
              <a:rPr lang="en-US" sz="2000" dirty="0">
                <a:effectLst/>
                <a:ea typeface="Calibri" panose="020F0502020204030204" pitchFamily="34" charset="0"/>
                <a:cs typeface="Mangal" panose="02040503050203030202" pitchFamily="18" charset="0"/>
              </a:rPr>
              <a:t>The word procrastination comes from the Latin </a:t>
            </a:r>
            <a:r>
              <a:rPr lang="en-US" sz="2000" i="1" dirty="0">
                <a:effectLst/>
                <a:ea typeface="Calibri" panose="020F0502020204030204" pitchFamily="34" charset="0"/>
                <a:cs typeface="Mangal" panose="02040503050203030202" pitchFamily="18" charset="0"/>
              </a:rPr>
              <a:t>pro</a:t>
            </a:r>
            <a:r>
              <a:rPr lang="en-US" sz="2000" dirty="0">
                <a:effectLst/>
                <a:ea typeface="Calibri" panose="020F0502020204030204" pitchFamily="34" charset="0"/>
                <a:cs typeface="Mangal" panose="02040503050203030202" pitchFamily="18" charset="0"/>
              </a:rPr>
              <a:t>, which means "forward," and </a:t>
            </a:r>
            <a:r>
              <a:rPr lang="en-US" sz="2000" i="1" dirty="0">
                <a:effectLst/>
                <a:ea typeface="Calibri" panose="020F0502020204030204" pitchFamily="34" charset="0"/>
                <a:cs typeface="Mangal" panose="02040503050203030202" pitchFamily="18" charset="0"/>
              </a:rPr>
              <a:t>crastinate</a:t>
            </a:r>
            <a:r>
              <a:rPr lang="en-US" sz="2000" dirty="0">
                <a:effectLst/>
                <a:ea typeface="Calibri" panose="020F0502020204030204" pitchFamily="34" charset="0"/>
                <a:cs typeface="Mangal" panose="02040503050203030202" pitchFamily="18" charset="0"/>
              </a:rPr>
              <a:t>, which means "tomorrow.</a:t>
            </a:r>
          </a:p>
          <a:p>
            <a:pPr algn="just"/>
            <a:r>
              <a:rPr lang="en-US" sz="2000" dirty="0">
                <a:solidFill>
                  <a:srgbClr val="333333"/>
                </a:solidFill>
                <a:effectLst/>
                <a:ea typeface="Times New Roman" panose="02020603050405020304" pitchFamily="18" charset="0"/>
              </a:rPr>
              <a:t>Procrastination is often confused with laziness, but they are very different.</a:t>
            </a:r>
          </a:p>
          <a:p>
            <a:pPr algn="just"/>
            <a:r>
              <a:rPr lang="en-US" sz="2000" dirty="0">
                <a:solidFill>
                  <a:srgbClr val="333333"/>
                </a:solidFill>
                <a:effectLst/>
                <a:ea typeface="Times New Roman" panose="02020603050405020304" pitchFamily="18" charset="0"/>
              </a:rPr>
              <a:t>Procrastination is an </a:t>
            </a:r>
            <a:r>
              <a:rPr lang="en-US" sz="2000" b="1" dirty="0">
                <a:solidFill>
                  <a:srgbClr val="333333"/>
                </a:solidFill>
                <a:effectLst/>
                <a:ea typeface="Times New Roman" panose="02020603050405020304" pitchFamily="18" charset="0"/>
                <a:cs typeface="Arial" panose="020B0604020202020204" pitchFamily="34" charset="0"/>
              </a:rPr>
              <a:t>active</a:t>
            </a:r>
            <a:r>
              <a:rPr lang="en-US" sz="2000" dirty="0">
                <a:solidFill>
                  <a:srgbClr val="333333"/>
                </a:solidFill>
                <a:effectLst/>
                <a:ea typeface="Times New Roman" panose="02020603050405020304" pitchFamily="18" charset="0"/>
              </a:rPr>
              <a:t> process – you </a:t>
            </a:r>
            <a:r>
              <a:rPr lang="en-US" sz="2000" b="1" dirty="0">
                <a:solidFill>
                  <a:srgbClr val="333333"/>
                </a:solidFill>
                <a:effectLst/>
                <a:ea typeface="Times New Roman" panose="02020603050405020304" pitchFamily="18" charset="0"/>
                <a:cs typeface="Arial" panose="020B0604020202020204" pitchFamily="34" charset="0"/>
              </a:rPr>
              <a:t>choose</a:t>
            </a:r>
            <a:r>
              <a:rPr lang="en-US" sz="2000" dirty="0">
                <a:solidFill>
                  <a:srgbClr val="333333"/>
                </a:solidFill>
                <a:effectLst/>
                <a:ea typeface="Times New Roman" panose="02020603050405020304" pitchFamily="18" charset="0"/>
              </a:rPr>
              <a:t> to do something else instead of the task that you know you should be doing. In contrast, </a:t>
            </a:r>
            <a:r>
              <a:rPr lang="en-US" sz="2000" dirty="0">
                <a:solidFill>
                  <a:srgbClr val="333333"/>
                </a:solidFill>
                <a:effectLst/>
                <a:ea typeface="Times New Roman" panose="02020603050405020304" pitchFamily="18" charset="0"/>
                <a:cs typeface="Arial" panose="020B0604020202020204" pitchFamily="34" charset="0"/>
              </a:rPr>
              <a:t>laziness</a:t>
            </a:r>
            <a:r>
              <a:rPr lang="en-US" sz="2000" dirty="0">
                <a:solidFill>
                  <a:srgbClr val="333333"/>
                </a:solidFill>
                <a:effectLst/>
                <a:ea typeface="Times New Roman" panose="02020603050405020304" pitchFamily="18" charset="0"/>
              </a:rPr>
              <a:t> suggests apathy, inactivity and an unwillingness to act.</a:t>
            </a:r>
          </a:p>
          <a:p>
            <a:pPr algn="just"/>
            <a:endParaRPr lang="en-US" sz="2000" dirty="0">
              <a:effectLst/>
              <a:ea typeface="Times New Roman" panose="02020603050405020304" pitchFamily="18" charset="0"/>
            </a:endParaRPr>
          </a:p>
          <a:p>
            <a:pPr marL="0" marR="0" algn="just" fontAlgn="base">
              <a:lnSpc>
                <a:spcPts val="1465"/>
              </a:lnSpc>
              <a:spcBef>
                <a:spcPts val="0"/>
              </a:spcBef>
              <a:spcAft>
                <a:spcPts val="1330"/>
              </a:spcAft>
            </a:pPr>
            <a:r>
              <a:rPr lang="en-US" sz="2000" dirty="0">
                <a:solidFill>
                  <a:srgbClr val="333333"/>
                </a:solidFill>
                <a:effectLst/>
                <a:ea typeface="Times New Roman" panose="02020603050405020304" pitchFamily="18" charset="0"/>
              </a:rPr>
              <a:t>Procrastination usually involves ignoring an unpleasant, but likely more important task, in favor of one that is more enjoyable or easier.</a:t>
            </a:r>
            <a:endParaRPr lang="en-US" sz="2000" dirty="0">
              <a:effectLst/>
              <a:ea typeface="Times New Roman" panose="02020603050405020304" pitchFamily="18" charset="0"/>
            </a:endParaRPr>
          </a:p>
          <a:p>
            <a:pPr marL="0" marR="0" algn="just" fontAlgn="base">
              <a:lnSpc>
                <a:spcPts val="1465"/>
              </a:lnSpc>
              <a:spcBef>
                <a:spcPts val="0"/>
              </a:spcBef>
              <a:spcAft>
                <a:spcPts val="1330"/>
              </a:spcAft>
            </a:pPr>
            <a:r>
              <a:rPr lang="en-US" sz="2000" dirty="0">
                <a:solidFill>
                  <a:srgbClr val="333333"/>
                </a:solidFill>
                <a:effectLst/>
                <a:ea typeface="Times New Roman" panose="02020603050405020304" pitchFamily="18" charset="0"/>
              </a:rPr>
              <a:t>But giving in to this impulse can have serious consequences. For example, even minor episodes of procrastination can make us feel guilty or ashamed. It can lead to reduced productivity and cause us to miss out on achieving our goals.</a:t>
            </a:r>
            <a:endParaRPr lang="en-US" sz="2000" dirty="0">
              <a:effectLst/>
              <a:ea typeface="Times New Roman" panose="02020603050405020304" pitchFamily="18" charset="0"/>
            </a:endParaRPr>
          </a:p>
          <a:p>
            <a:pPr marL="0" marR="0" algn="just">
              <a:lnSpc>
                <a:spcPct val="107000"/>
              </a:lnSpc>
              <a:spcBef>
                <a:spcPts val="0"/>
              </a:spcBef>
              <a:spcAft>
                <a:spcPts val="800"/>
              </a:spcAft>
            </a:pPr>
            <a:r>
              <a:rPr lang="en-US" sz="2000" dirty="0">
                <a:solidFill>
                  <a:srgbClr val="212121"/>
                </a:solidFill>
                <a:effectLst/>
                <a:ea typeface="Calibri" panose="020F0502020204030204" pitchFamily="34" charset="0"/>
                <a:cs typeface="Mangal" panose="02040503050203030202" pitchFamily="18" charset="0"/>
              </a:rPr>
              <a:t>Some researchers define procrastination as a “form of self-regulation failure characterized by the irrational delay of tasks despite potentially negative consequences.”</a:t>
            </a:r>
            <a:endParaRPr lang="en-US" sz="2000" dirty="0">
              <a:effectLst/>
              <a:ea typeface="Calibri" panose="020F0502020204030204" pitchFamily="34" charset="0"/>
              <a:cs typeface="Mangal" panose="02040503050203030202" pitchFamily="18" charset="0"/>
            </a:endParaRPr>
          </a:p>
          <a:p>
            <a:endParaRPr lang="en-US" dirty="0"/>
          </a:p>
        </p:txBody>
      </p:sp>
    </p:spTree>
    <p:extLst>
      <p:ext uri="{BB962C8B-B14F-4D97-AF65-F5344CB8AC3E}">
        <p14:creationId xmlns="" xmlns:p14="http://schemas.microsoft.com/office/powerpoint/2010/main" val="30732505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87EC051-95A0-45BD-8239-542CE28902A2}"/>
              </a:ext>
            </a:extLst>
          </p:cNvPr>
          <p:cNvSpPr>
            <a:spLocks noGrp="1"/>
          </p:cNvSpPr>
          <p:nvPr>
            <p:ph type="title"/>
          </p:nvPr>
        </p:nvSpPr>
        <p:spPr>
          <a:xfrm>
            <a:off x="569167" y="558619"/>
            <a:ext cx="10888824" cy="719675"/>
          </a:xfrm>
        </p:spPr>
        <p:txBody>
          <a:bodyPr>
            <a:noAutofit/>
          </a:bodyPr>
          <a:lstStyle/>
          <a:p>
            <a:pPr algn="ctr"/>
            <a:r>
              <a:rPr lang="en-US" dirty="0">
                <a:solidFill>
                  <a:schemeClr val="bg2">
                    <a:lumMod val="25000"/>
                  </a:schemeClr>
                </a:solidFill>
                <a:effectLst>
                  <a:outerShdw blurRad="38100" dist="38100" dir="2700000" algn="tl">
                    <a:srgbClr val="000000">
                      <a:alpha val="43137"/>
                    </a:srgbClr>
                  </a:outerShdw>
                </a:effectLst>
              </a:rPr>
              <a:t>Types</a:t>
            </a:r>
            <a:r>
              <a:rPr lang="en-US" dirty="0">
                <a:effectLst>
                  <a:outerShdw blurRad="38100" dist="38100" dir="2700000" algn="tl">
                    <a:srgbClr val="000000">
                      <a:alpha val="43137"/>
                    </a:srgbClr>
                  </a:outerShdw>
                </a:effectLst>
              </a:rPr>
              <a:t> of procrastinators</a:t>
            </a:r>
          </a:p>
        </p:txBody>
      </p:sp>
      <p:sp>
        <p:nvSpPr>
          <p:cNvPr id="3" name="Content Placeholder 2">
            <a:extLst>
              <a:ext uri="{FF2B5EF4-FFF2-40B4-BE49-F238E27FC236}">
                <a16:creationId xmlns="" xmlns:a16="http://schemas.microsoft.com/office/drawing/2014/main" id="{1086546C-7A56-4F12-AFD9-9BD018B66B7F}"/>
              </a:ext>
            </a:extLst>
          </p:cNvPr>
          <p:cNvSpPr>
            <a:spLocks noGrp="1"/>
          </p:cNvSpPr>
          <p:nvPr>
            <p:ph idx="1"/>
          </p:nvPr>
        </p:nvSpPr>
        <p:spPr>
          <a:xfrm>
            <a:off x="569167" y="1352939"/>
            <a:ext cx="10888824" cy="4814595"/>
          </a:xfrm>
        </p:spPr>
        <p:txBody>
          <a:bodyPr/>
          <a:lstStyle/>
          <a:p>
            <a:pPr marL="0" marR="0" indent="0" algn="just" fontAlgn="base">
              <a:lnSpc>
                <a:spcPct val="107000"/>
              </a:lnSpc>
              <a:spcBef>
                <a:spcPts val="0"/>
              </a:spcBef>
              <a:spcAft>
                <a:spcPts val="800"/>
              </a:spcAft>
              <a:buNone/>
            </a:pPr>
            <a:r>
              <a:rPr lang="en-US" sz="1800" dirty="0">
                <a:solidFill>
                  <a:srgbClr val="212121"/>
                </a:solidFill>
                <a:effectLst/>
                <a:latin typeface="Times New Roman" panose="02020603050405020304" pitchFamily="18" charset="0"/>
                <a:ea typeface="Times New Roman" panose="02020603050405020304" pitchFamily="18" charset="0"/>
                <a:cs typeface="Mangal" panose="02040503050203030202" pitchFamily="18" charset="0"/>
              </a:rPr>
              <a:t>Some researchers classify procrastination in two main types: passive and active procrastinators.</a:t>
            </a:r>
            <a:endParaRPr lang="en-US" sz="1800" dirty="0">
              <a:effectLst/>
              <a:latin typeface="Calibri" panose="020F0502020204030204" pitchFamily="34" charset="0"/>
              <a:ea typeface="Calibri" panose="020F0502020204030204" pitchFamily="34" charset="0"/>
              <a:cs typeface="Mangal" panose="02040503050203030202" pitchFamily="18" charset="0"/>
            </a:endParaRPr>
          </a:p>
          <a:p>
            <a:pPr marR="0" lvl="0" algn="just" fontAlgn="base">
              <a:lnSpc>
                <a:spcPct val="107000"/>
              </a:lnSpc>
              <a:spcBef>
                <a:spcPts val="0"/>
              </a:spcBef>
              <a:spcAft>
                <a:spcPts val="800"/>
              </a:spcAft>
              <a:buSzPts val="1000"/>
              <a:buFont typeface="Wingdings" panose="05000000000000000000" pitchFamily="2" charset="2"/>
              <a:buChar char="Ø"/>
              <a:tabLst>
                <a:tab pos="457200" algn="l"/>
              </a:tabLst>
            </a:pPr>
            <a:r>
              <a:rPr lang="en-US" sz="1800" b="1" dirty="0">
                <a:solidFill>
                  <a:srgbClr val="212121"/>
                </a:solidFill>
                <a:effectLst/>
                <a:latin typeface="Times New Roman" panose="02020603050405020304" pitchFamily="18" charset="0"/>
                <a:ea typeface="Times New Roman" panose="02020603050405020304" pitchFamily="18" charset="0"/>
                <a:cs typeface="Mangal" panose="02040503050203030202" pitchFamily="18" charset="0"/>
              </a:rPr>
              <a:t>Passive procrastinators</a:t>
            </a:r>
            <a:r>
              <a:rPr lang="en-US" sz="1800" dirty="0">
                <a:solidFill>
                  <a:srgbClr val="212121"/>
                </a:solidFill>
                <a:effectLst/>
                <a:latin typeface="Times New Roman" panose="02020603050405020304" pitchFamily="18" charset="0"/>
                <a:ea typeface="Times New Roman" panose="02020603050405020304" pitchFamily="18" charset="0"/>
                <a:cs typeface="Mangal" panose="02040503050203030202" pitchFamily="18" charset="0"/>
              </a:rPr>
              <a:t>:</a:t>
            </a:r>
            <a:r>
              <a:rPr lang="en-US" sz="1800" b="1" dirty="0">
                <a:solidFill>
                  <a:srgbClr val="212121"/>
                </a:solidFill>
                <a:effectLst/>
                <a:latin typeface="Times New Roman" panose="02020603050405020304" pitchFamily="18" charset="0"/>
                <a:ea typeface="Times New Roman" panose="02020603050405020304" pitchFamily="18" charset="0"/>
                <a:cs typeface="Mangal" panose="02040503050203030202" pitchFamily="18" charset="0"/>
              </a:rPr>
              <a:t> </a:t>
            </a:r>
            <a:r>
              <a:rPr lang="en-US" sz="1800" dirty="0">
                <a:solidFill>
                  <a:srgbClr val="212121"/>
                </a:solidFill>
                <a:effectLst/>
                <a:latin typeface="Times New Roman" panose="02020603050405020304" pitchFamily="18" charset="0"/>
                <a:ea typeface="Times New Roman" panose="02020603050405020304" pitchFamily="18" charset="0"/>
                <a:cs typeface="Mangal" panose="02040503050203030202" pitchFamily="18" charset="0"/>
              </a:rPr>
              <a:t>Delay the task because they have trouble making decisions and acting on them</a:t>
            </a:r>
            <a:endParaRPr lang="en-US" sz="1800" dirty="0">
              <a:solidFill>
                <a:srgbClr val="212121"/>
              </a:solidFill>
              <a:effectLst/>
              <a:latin typeface="Calibri" panose="020F0502020204030204" pitchFamily="34" charset="0"/>
              <a:ea typeface="Calibri" panose="020F0502020204030204" pitchFamily="34" charset="0"/>
              <a:cs typeface="Mangal" panose="02040503050203030202" pitchFamily="18" charset="0"/>
            </a:endParaRPr>
          </a:p>
          <a:p>
            <a:pPr marR="0" lvl="0" algn="just" fontAlgn="base">
              <a:lnSpc>
                <a:spcPct val="107000"/>
              </a:lnSpc>
              <a:spcBef>
                <a:spcPts val="0"/>
              </a:spcBef>
              <a:spcAft>
                <a:spcPts val="800"/>
              </a:spcAft>
              <a:buSzPts val="1000"/>
              <a:buFont typeface="Wingdings" panose="05000000000000000000" pitchFamily="2" charset="2"/>
              <a:buChar char="Ø"/>
              <a:tabLst>
                <a:tab pos="457200" algn="l"/>
              </a:tabLst>
            </a:pPr>
            <a:r>
              <a:rPr lang="en-US" sz="1800" b="1" dirty="0">
                <a:solidFill>
                  <a:srgbClr val="212121"/>
                </a:solidFill>
                <a:effectLst/>
                <a:latin typeface="Times New Roman" panose="02020603050405020304" pitchFamily="18" charset="0"/>
                <a:ea typeface="Times New Roman" panose="02020603050405020304" pitchFamily="18" charset="0"/>
                <a:cs typeface="Mangal" panose="02040503050203030202" pitchFamily="18" charset="0"/>
              </a:rPr>
              <a:t>Active procrastinators</a:t>
            </a:r>
            <a:r>
              <a:rPr lang="en-US" sz="1800" dirty="0">
                <a:solidFill>
                  <a:srgbClr val="212121"/>
                </a:solidFill>
                <a:effectLst/>
                <a:latin typeface="Times New Roman" panose="02020603050405020304" pitchFamily="18" charset="0"/>
                <a:ea typeface="Times New Roman" panose="02020603050405020304" pitchFamily="18" charset="0"/>
                <a:cs typeface="Mangal" panose="02040503050203030202" pitchFamily="18" charset="0"/>
              </a:rPr>
              <a:t>: Delay the task purposefully because working under pressure allows them to "feel challenged and motivated"</a:t>
            </a:r>
            <a:endParaRPr lang="en-US" sz="1800" dirty="0">
              <a:solidFill>
                <a:srgbClr val="212121"/>
              </a:solidFill>
              <a:effectLst/>
              <a:latin typeface="Calibri" panose="020F0502020204030204" pitchFamily="34" charset="0"/>
              <a:ea typeface="Calibri" panose="020F0502020204030204" pitchFamily="34" charset="0"/>
              <a:cs typeface="Mangal" panose="02040503050203030202" pitchFamily="18" charset="0"/>
            </a:endParaRPr>
          </a:p>
          <a:p>
            <a:pPr marL="0" marR="0" indent="0" algn="just" fontAlgn="base">
              <a:lnSpc>
                <a:spcPct val="107000"/>
              </a:lnSpc>
              <a:spcBef>
                <a:spcPts val="0"/>
              </a:spcBef>
              <a:spcAft>
                <a:spcPts val="800"/>
              </a:spcAft>
              <a:buNone/>
            </a:pPr>
            <a:r>
              <a:rPr lang="en-US" sz="1800" dirty="0">
                <a:solidFill>
                  <a:srgbClr val="212121"/>
                </a:solidFill>
                <a:effectLst/>
                <a:latin typeface="Times New Roman" panose="02020603050405020304" pitchFamily="18" charset="0"/>
                <a:ea typeface="Times New Roman" panose="02020603050405020304" pitchFamily="18" charset="0"/>
                <a:cs typeface="Mangal" panose="02040503050203030202" pitchFamily="18" charset="0"/>
              </a:rPr>
              <a:t>Others define the types of procrastinators based on different behavioral styles of procrastination, including:</a:t>
            </a:r>
            <a:endParaRPr lang="en-US" sz="1800" dirty="0">
              <a:effectLst/>
              <a:latin typeface="Calibri" panose="020F0502020204030204" pitchFamily="34" charset="0"/>
              <a:ea typeface="Calibri" panose="020F0502020204030204" pitchFamily="34" charset="0"/>
              <a:cs typeface="Mangal" panose="02040503050203030202" pitchFamily="18" charset="0"/>
            </a:endParaRPr>
          </a:p>
          <a:p>
            <a:pPr marR="0" lvl="0" algn="just" fontAlgn="base">
              <a:lnSpc>
                <a:spcPct val="107000"/>
              </a:lnSpc>
              <a:spcBef>
                <a:spcPts val="0"/>
              </a:spcBef>
              <a:spcAft>
                <a:spcPts val="800"/>
              </a:spcAft>
              <a:buSzPts val="1000"/>
              <a:buFont typeface="Wingdings" panose="05000000000000000000" pitchFamily="2" charset="2"/>
              <a:buChar char="Ø"/>
              <a:tabLst>
                <a:tab pos="457200" algn="l"/>
              </a:tabLst>
            </a:pPr>
            <a:r>
              <a:rPr lang="en-US" sz="1800" b="1" dirty="0">
                <a:solidFill>
                  <a:srgbClr val="212121"/>
                </a:solidFill>
                <a:effectLst/>
                <a:latin typeface="Times New Roman" panose="02020603050405020304" pitchFamily="18" charset="0"/>
                <a:ea typeface="Times New Roman" panose="02020603050405020304" pitchFamily="18" charset="0"/>
                <a:cs typeface="Mangal" panose="02040503050203030202" pitchFamily="18" charset="0"/>
              </a:rPr>
              <a:t>Perfectionist</a:t>
            </a:r>
            <a:r>
              <a:rPr lang="en-US" sz="1800" dirty="0">
                <a:solidFill>
                  <a:srgbClr val="212121"/>
                </a:solidFill>
                <a:effectLst/>
                <a:latin typeface="Times New Roman" panose="02020603050405020304" pitchFamily="18" charset="0"/>
                <a:ea typeface="Times New Roman" panose="02020603050405020304" pitchFamily="18" charset="0"/>
                <a:cs typeface="Mangal" panose="02040503050203030202" pitchFamily="18" charset="0"/>
              </a:rPr>
              <a:t>:</a:t>
            </a:r>
            <a:r>
              <a:rPr lang="en-US" sz="1800" b="1" dirty="0">
                <a:solidFill>
                  <a:srgbClr val="212121"/>
                </a:solidFill>
                <a:effectLst/>
                <a:latin typeface="Times New Roman" panose="02020603050405020304" pitchFamily="18" charset="0"/>
                <a:ea typeface="Times New Roman" panose="02020603050405020304" pitchFamily="18" charset="0"/>
                <a:cs typeface="Mangal" panose="02040503050203030202" pitchFamily="18" charset="0"/>
              </a:rPr>
              <a:t> </a:t>
            </a:r>
            <a:r>
              <a:rPr lang="en-US" sz="1800" dirty="0">
                <a:solidFill>
                  <a:srgbClr val="212121"/>
                </a:solidFill>
                <a:effectLst/>
                <a:latin typeface="Times New Roman" panose="02020603050405020304" pitchFamily="18" charset="0"/>
                <a:ea typeface="Times New Roman" panose="02020603050405020304" pitchFamily="18" charset="0"/>
                <a:cs typeface="Mangal" panose="02040503050203030202" pitchFamily="18" charset="0"/>
              </a:rPr>
              <a:t>Puts off tasks out of the fear of not being able to complete a task perfectly</a:t>
            </a:r>
            <a:endParaRPr lang="en-US" sz="1800" dirty="0">
              <a:solidFill>
                <a:srgbClr val="212121"/>
              </a:solidFill>
              <a:effectLst/>
              <a:latin typeface="Calibri" panose="020F0502020204030204" pitchFamily="34" charset="0"/>
              <a:ea typeface="Calibri" panose="020F0502020204030204" pitchFamily="34" charset="0"/>
              <a:cs typeface="Mangal" panose="02040503050203030202" pitchFamily="18" charset="0"/>
            </a:endParaRPr>
          </a:p>
          <a:p>
            <a:pPr marR="0" lvl="0" algn="just" fontAlgn="base">
              <a:lnSpc>
                <a:spcPct val="107000"/>
              </a:lnSpc>
              <a:spcBef>
                <a:spcPts val="0"/>
              </a:spcBef>
              <a:spcAft>
                <a:spcPts val="800"/>
              </a:spcAft>
              <a:buSzPts val="1000"/>
              <a:buFont typeface="Wingdings" panose="05000000000000000000" pitchFamily="2" charset="2"/>
              <a:buChar char="Ø"/>
              <a:tabLst>
                <a:tab pos="457200" algn="l"/>
              </a:tabLst>
            </a:pPr>
            <a:r>
              <a:rPr lang="en-US" sz="1800" b="1" dirty="0">
                <a:solidFill>
                  <a:srgbClr val="212121"/>
                </a:solidFill>
                <a:effectLst/>
                <a:latin typeface="Times New Roman" panose="02020603050405020304" pitchFamily="18" charset="0"/>
                <a:ea typeface="Times New Roman" panose="02020603050405020304" pitchFamily="18" charset="0"/>
                <a:cs typeface="Mangal" panose="02040503050203030202" pitchFamily="18" charset="0"/>
              </a:rPr>
              <a:t>Dreamer</a:t>
            </a:r>
            <a:r>
              <a:rPr lang="en-US" sz="1800" dirty="0">
                <a:solidFill>
                  <a:srgbClr val="212121"/>
                </a:solidFill>
                <a:effectLst/>
                <a:latin typeface="Times New Roman" panose="02020603050405020304" pitchFamily="18" charset="0"/>
                <a:ea typeface="Times New Roman" panose="02020603050405020304" pitchFamily="18" charset="0"/>
                <a:cs typeface="Mangal" panose="02040503050203030202" pitchFamily="18" charset="0"/>
              </a:rPr>
              <a:t>: Puts off tasks because they are not good at paying attention to detail</a:t>
            </a:r>
            <a:endParaRPr lang="en-US" sz="1800" dirty="0">
              <a:solidFill>
                <a:srgbClr val="212121"/>
              </a:solidFill>
              <a:effectLst/>
              <a:latin typeface="Calibri" panose="020F0502020204030204" pitchFamily="34" charset="0"/>
              <a:ea typeface="Calibri" panose="020F0502020204030204" pitchFamily="34" charset="0"/>
              <a:cs typeface="Mangal" panose="02040503050203030202" pitchFamily="18" charset="0"/>
            </a:endParaRPr>
          </a:p>
          <a:p>
            <a:pPr marR="0" lvl="0" algn="just" fontAlgn="base">
              <a:lnSpc>
                <a:spcPct val="107000"/>
              </a:lnSpc>
              <a:spcBef>
                <a:spcPts val="0"/>
              </a:spcBef>
              <a:spcAft>
                <a:spcPts val="800"/>
              </a:spcAft>
              <a:buSzPts val="1000"/>
              <a:buFont typeface="Wingdings" panose="05000000000000000000" pitchFamily="2" charset="2"/>
              <a:buChar char="Ø"/>
              <a:tabLst>
                <a:tab pos="457200" algn="l"/>
              </a:tabLst>
            </a:pPr>
            <a:r>
              <a:rPr lang="en-US" sz="1800" b="1" dirty="0">
                <a:solidFill>
                  <a:srgbClr val="212121"/>
                </a:solidFill>
                <a:effectLst/>
                <a:latin typeface="Times New Roman" panose="02020603050405020304" pitchFamily="18" charset="0"/>
                <a:ea typeface="Times New Roman" panose="02020603050405020304" pitchFamily="18" charset="0"/>
                <a:cs typeface="Mangal" panose="02040503050203030202" pitchFamily="18" charset="0"/>
              </a:rPr>
              <a:t>Defier</a:t>
            </a:r>
            <a:r>
              <a:rPr lang="en-US" sz="1800" dirty="0">
                <a:solidFill>
                  <a:srgbClr val="212121"/>
                </a:solidFill>
                <a:effectLst/>
                <a:latin typeface="Times New Roman" panose="02020603050405020304" pitchFamily="18" charset="0"/>
                <a:ea typeface="Times New Roman" panose="02020603050405020304" pitchFamily="18" charset="0"/>
                <a:cs typeface="Mangal" panose="02040503050203030202" pitchFamily="18" charset="0"/>
              </a:rPr>
              <a:t>: Doesn't believe someone should dictate their time schedule</a:t>
            </a:r>
            <a:endParaRPr lang="en-US" sz="1800" dirty="0">
              <a:solidFill>
                <a:srgbClr val="212121"/>
              </a:solidFill>
              <a:effectLst/>
              <a:latin typeface="Calibri" panose="020F0502020204030204" pitchFamily="34" charset="0"/>
              <a:ea typeface="Calibri" panose="020F0502020204030204" pitchFamily="34" charset="0"/>
              <a:cs typeface="Mangal" panose="02040503050203030202" pitchFamily="18" charset="0"/>
            </a:endParaRPr>
          </a:p>
          <a:p>
            <a:pPr marR="0" lvl="0" algn="just" fontAlgn="base">
              <a:lnSpc>
                <a:spcPct val="107000"/>
              </a:lnSpc>
              <a:spcBef>
                <a:spcPts val="0"/>
              </a:spcBef>
              <a:spcAft>
                <a:spcPts val="800"/>
              </a:spcAft>
              <a:buSzPts val="1000"/>
              <a:buFont typeface="Wingdings" panose="05000000000000000000" pitchFamily="2" charset="2"/>
              <a:buChar char="Ø"/>
              <a:tabLst>
                <a:tab pos="457200" algn="l"/>
              </a:tabLst>
            </a:pPr>
            <a:r>
              <a:rPr lang="en-US" sz="1800" b="1" dirty="0">
                <a:solidFill>
                  <a:srgbClr val="212121"/>
                </a:solidFill>
                <a:effectLst/>
                <a:latin typeface="Times New Roman" panose="02020603050405020304" pitchFamily="18" charset="0"/>
                <a:ea typeface="Times New Roman" panose="02020603050405020304" pitchFamily="18" charset="0"/>
                <a:cs typeface="Mangal" panose="02040503050203030202" pitchFamily="18" charset="0"/>
              </a:rPr>
              <a:t>Worrier</a:t>
            </a:r>
            <a:r>
              <a:rPr lang="en-US" sz="1800" dirty="0">
                <a:solidFill>
                  <a:srgbClr val="212121"/>
                </a:solidFill>
                <a:effectLst/>
                <a:latin typeface="Times New Roman" panose="02020603050405020304" pitchFamily="18" charset="0"/>
                <a:ea typeface="Times New Roman" panose="02020603050405020304" pitchFamily="18" charset="0"/>
                <a:cs typeface="Mangal" panose="02040503050203030202" pitchFamily="18" charset="0"/>
              </a:rPr>
              <a:t>: Puts off tasks out of fear of change or leaving the comfort of "the known"</a:t>
            </a:r>
            <a:endParaRPr lang="en-US" sz="1800" dirty="0">
              <a:solidFill>
                <a:srgbClr val="212121"/>
              </a:solidFill>
              <a:effectLst/>
              <a:latin typeface="Calibri" panose="020F0502020204030204" pitchFamily="34" charset="0"/>
              <a:ea typeface="Calibri" panose="020F0502020204030204" pitchFamily="34" charset="0"/>
              <a:cs typeface="Mangal" panose="02040503050203030202" pitchFamily="18" charset="0"/>
            </a:endParaRPr>
          </a:p>
          <a:p>
            <a:pPr marR="0" lvl="0" algn="just" fontAlgn="base">
              <a:lnSpc>
                <a:spcPct val="107000"/>
              </a:lnSpc>
              <a:spcBef>
                <a:spcPts val="0"/>
              </a:spcBef>
              <a:spcAft>
                <a:spcPts val="800"/>
              </a:spcAft>
              <a:buSzPts val="1000"/>
              <a:buFont typeface="Wingdings" panose="05000000000000000000" pitchFamily="2" charset="2"/>
              <a:buChar char="Ø"/>
              <a:tabLst>
                <a:tab pos="457200" algn="l"/>
              </a:tabLst>
            </a:pPr>
            <a:r>
              <a:rPr lang="en-US" sz="1800" b="1" dirty="0">
                <a:solidFill>
                  <a:srgbClr val="212121"/>
                </a:solidFill>
                <a:effectLst/>
                <a:latin typeface="Times New Roman" panose="02020603050405020304" pitchFamily="18" charset="0"/>
                <a:ea typeface="Times New Roman" panose="02020603050405020304" pitchFamily="18" charset="0"/>
                <a:cs typeface="Mangal" panose="02040503050203030202" pitchFamily="18" charset="0"/>
              </a:rPr>
              <a:t>Crisis-maker</a:t>
            </a:r>
            <a:r>
              <a:rPr lang="en-US" sz="1800" dirty="0">
                <a:solidFill>
                  <a:srgbClr val="212121"/>
                </a:solidFill>
                <a:effectLst/>
                <a:latin typeface="Times New Roman" panose="02020603050405020304" pitchFamily="18" charset="0"/>
                <a:ea typeface="Times New Roman" panose="02020603050405020304" pitchFamily="18" charset="0"/>
                <a:cs typeface="Mangal" panose="02040503050203030202" pitchFamily="18" charset="0"/>
              </a:rPr>
              <a:t>: Puts off tasks because they like working under pressure</a:t>
            </a:r>
            <a:endParaRPr lang="en-US" sz="1800" dirty="0">
              <a:solidFill>
                <a:srgbClr val="212121"/>
              </a:solidFill>
              <a:effectLst/>
              <a:latin typeface="Calibri" panose="020F0502020204030204" pitchFamily="34" charset="0"/>
              <a:ea typeface="Calibri" panose="020F0502020204030204" pitchFamily="34" charset="0"/>
              <a:cs typeface="Mangal" panose="02040503050203030202" pitchFamily="18" charset="0"/>
            </a:endParaRPr>
          </a:p>
          <a:p>
            <a:pPr marR="0" lvl="0" algn="just" fontAlgn="base">
              <a:lnSpc>
                <a:spcPct val="107000"/>
              </a:lnSpc>
              <a:spcBef>
                <a:spcPts val="0"/>
              </a:spcBef>
              <a:spcAft>
                <a:spcPts val="800"/>
              </a:spcAft>
              <a:buSzPts val="1000"/>
              <a:buFont typeface="Wingdings" panose="05000000000000000000" pitchFamily="2" charset="2"/>
              <a:buChar char="Ø"/>
              <a:tabLst>
                <a:tab pos="457200" algn="l"/>
              </a:tabLst>
            </a:pPr>
            <a:r>
              <a:rPr lang="en-US" sz="1800" b="1" dirty="0">
                <a:solidFill>
                  <a:srgbClr val="212121"/>
                </a:solidFill>
                <a:effectLst/>
                <a:latin typeface="Times New Roman" panose="02020603050405020304" pitchFamily="18" charset="0"/>
                <a:ea typeface="Times New Roman" panose="02020603050405020304" pitchFamily="18" charset="0"/>
                <a:cs typeface="Mangal" panose="02040503050203030202" pitchFamily="18" charset="0"/>
              </a:rPr>
              <a:t>Over-doer</a:t>
            </a:r>
            <a:r>
              <a:rPr lang="en-US" sz="1800" dirty="0">
                <a:solidFill>
                  <a:srgbClr val="212121"/>
                </a:solidFill>
                <a:effectLst/>
                <a:latin typeface="Times New Roman" panose="02020603050405020304" pitchFamily="18" charset="0"/>
                <a:ea typeface="Times New Roman" panose="02020603050405020304" pitchFamily="18" charset="0"/>
                <a:cs typeface="Mangal" panose="02040503050203030202" pitchFamily="18" charset="0"/>
              </a:rPr>
              <a:t>: Takes on too much and struggles with finding time to start and complete task</a:t>
            </a:r>
            <a:endParaRPr lang="en-US" sz="1800" dirty="0">
              <a:solidFill>
                <a:srgbClr val="212121"/>
              </a:solidFill>
              <a:effectLst/>
              <a:latin typeface="Calibri" panose="020F0502020204030204" pitchFamily="34" charset="0"/>
              <a:ea typeface="Calibri" panose="020F0502020204030204" pitchFamily="34" charset="0"/>
              <a:cs typeface="Mangal" panose="02040503050203030202" pitchFamily="18" charset="0"/>
            </a:endParaRPr>
          </a:p>
          <a:p>
            <a:endParaRPr lang="en-US" dirty="0"/>
          </a:p>
        </p:txBody>
      </p:sp>
    </p:spTree>
    <p:extLst>
      <p:ext uri="{BB962C8B-B14F-4D97-AF65-F5344CB8AC3E}">
        <p14:creationId xmlns="" xmlns:p14="http://schemas.microsoft.com/office/powerpoint/2010/main" val="20812759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9A90A26-05F7-46BD-97C6-F3565EC0E59A}"/>
              </a:ext>
            </a:extLst>
          </p:cNvPr>
          <p:cNvSpPr>
            <a:spLocks noGrp="1"/>
          </p:cNvSpPr>
          <p:nvPr>
            <p:ph type="title"/>
          </p:nvPr>
        </p:nvSpPr>
        <p:spPr>
          <a:xfrm>
            <a:off x="513185" y="597159"/>
            <a:ext cx="10683550" cy="5673011"/>
          </a:xfrm>
        </p:spPr>
        <p:txBody>
          <a:bodyPr>
            <a:noAutofit/>
          </a:bodyPr>
          <a:lstStyle/>
          <a:p>
            <a:r>
              <a:rPr lang="en-US" sz="2800" dirty="0">
                <a:solidFill>
                  <a:srgbClr val="000000"/>
                </a:solidFill>
                <a:effectLst/>
                <a:latin typeface="+mn-lt"/>
                <a:ea typeface="Calibri" panose="020F0502020204030204" pitchFamily="34" charset="0"/>
                <a:cs typeface="Mangal" panose="02040503050203030202" pitchFamily="18" charset="0"/>
              </a:rPr>
              <a:t>Procrastination can be a case of pure avoidance. </a:t>
            </a:r>
            <a:br>
              <a:rPr lang="en-US" sz="2800" dirty="0">
                <a:solidFill>
                  <a:srgbClr val="000000"/>
                </a:solidFill>
                <a:effectLst/>
                <a:latin typeface="+mn-lt"/>
                <a:ea typeface="Calibri" panose="020F0502020204030204" pitchFamily="34" charset="0"/>
                <a:cs typeface="Mangal" panose="02040503050203030202" pitchFamily="18" charset="0"/>
              </a:rPr>
            </a:br>
            <a:r>
              <a:rPr lang="en-US" sz="2800" dirty="0">
                <a:solidFill>
                  <a:srgbClr val="000000"/>
                </a:solidFill>
                <a:effectLst/>
                <a:latin typeface="+mn-lt"/>
                <a:ea typeface="Calibri" panose="020F0502020204030204" pitchFamily="34" charset="0"/>
                <a:cs typeface="Mangal" panose="02040503050203030202" pitchFamily="18" charset="0"/>
              </a:rPr>
              <a:t>But most often, procrastination minimally involves a two-stage process. The first part involves an impulse to delay. That impulse can be triggered by a negative mood, a threat, discomfort, anticipated tedium, or some other real or imagined negative condition. The second stage almost immediately blends with the first. You reassure yourself that later is better, such as when you delay by telling yourself that you just need to warm up, and then you'll get control of the situation. Then you wait to warm up. In this two-stage process, procrastination has both an active and a passive phase. The active phase of procrastination involves engaging in avoidance activities such as napping or daydreaming instead of finishing a pressing report. The passive process involves excuse making and false justifications, such as deciding that tomorrow is a better time to start, coming up with excuses like </a:t>
            </a:r>
            <a:r>
              <a:rPr lang="en-US" sz="2800" dirty="0">
                <a:solidFill>
                  <a:srgbClr val="000000"/>
                </a:solidFill>
                <a:latin typeface="+mn-lt"/>
                <a:ea typeface="Calibri" panose="020F0502020204030204" pitchFamily="34" charset="0"/>
                <a:cs typeface="Mangal" panose="02040503050203030202" pitchFamily="18" charset="0"/>
              </a:rPr>
              <a:t>“time just ran out”</a:t>
            </a:r>
            <a:r>
              <a:rPr lang="en-US" sz="2800" dirty="0">
                <a:effectLst/>
                <a:latin typeface="+mn-lt"/>
                <a:ea typeface="Calibri" panose="020F0502020204030204" pitchFamily="34" charset="0"/>
                <a:cs typeface="Mangal" panose="02040503050203030202" pitchFamily="18" charset="0"/>
              </a:rPr>
              <a:t/>
            </a:r>
            <a:br>
              <a:rPr lang="en-US" sz="2800" dirty="0">
                <a:effectLst/>
                <a:latin typeface="+mn-lt"/>
                <a:ea typeface="Calibri" panose="020F0502020204030204" pitchFamily="34" charset="0"/>
                <a:cs typeface="Mangal" panose="02040503050203030202" pitchFamily="18" charset="0"/>
              </a:rPr>
            </a:br>
            <a:endParaRPr lang="en-US" sz="2800" dirty="0">
              <a:latin typeface="+mn-lt"/>
            </a:endParaRPr>
          </a:p>
        </p:txBody>
      </p:sp>
    </p:spTree>
    <p:extLst>
      <p:ext uri="{BB962C8B-B14F-4D97-AF65-F5344CB8AC3E}">
        <p14:creationId xmlns="" xmlns:p14="http://schemas.microsoft.com/office/powerpoint/2010/main" val="20132777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8E6A148-6E12-40C9-BFD1-31060A9ACE75}"/>
              </a:ext>
            </a:extLst>
          </p:cNvPr>
          <p:cNvSpPr>
            <a:spLocks noGrp="1"/>
          </p:cNvSpPr>
          <p:nvPr>
            <p:ph type="title"/>
          </p:nvPr>
        </p:nvSpPr>
        <p:spPr>
          <a:xfrm>
            <a:off x="483637" y="549288"/>
            <a:ext cx="11224726" cy="729006"/>
          </a:xfrm>
        </p:spPr>
        <p:txBody>
          <a:bodyPr>
            <a:normAutofit fontScale="90000"/>
          </a:bodyPr>
          <a:lstStyle/>
          <a:p>
            <a:pPr algn="ctr"/>
            <a:r>
              <a:rPr lang="en-US" dirty="0">
                <a:solidFill>
                  <a:schemeClr val="bg2">
                    <a:lumMod val="25000"/>
                  </a:schemeClr>
                </a:solidFill>
                <a:effectLst>
                  <a:outerShdw blurRad="38100" dist="38100" dir="2700000" algn="tl">
                    <a:srgbClr val="000000">
                      <a:alpha val="43137"/>
                    </a:srgbClr>
                  </a:outerShdw>
                </a:effectLst>
              </a:rPr>
              <a:t>Procrastination and Mental Health </a:t>
            </a:r>
          </a:p>
        </p:txBody>
      </p:sp>
      <p:sp>
        <p:nvSpPr>
          <p:cNvPr id="3" name="Content Placeholder 2">
            <a:extLst>
              <a:ext uri="{FF2B5EF4-FFF2-40B4-BE49-F238E27FC236}">
                <a16:creationId xmlns="" xmlns:a16="http://schemas.microsoft.com/office/drawing/2014/main" id="{F7A0DAE2-ABE3-42A4-B38E-4B8D98A1C84C}"/>
              </a:ext>
            </a:extLst>
          </p:cNvPr>
          <p:cNvSpPr>
            <a:spLocks noGrp="1"/>
          </p:cNvSpPr>
          <p:nvPr>
            <p:ph idx="1"/>
          </p:nvPr>
        </p:nvSpPr>
        <p:spPr>
          <a:xfrm>
            <a:off x="567613" y="1278294"/>
            <a:ext cx="11140750" cy="5243804"/>
          </a:xfrm>
        </p:spPr>
        <p:txBody>
          <a:bodyPr>
            <a:normAutofit lnSpcReduction="10000"/>
          </a:bodyPr>
          <a:lstStyle/>
          <a:p>
            <a:pPr marL="0" marR="0" algn="just">
              <a:lnSpc>
                <a:spcPct val="107000"/>
              </a:lnSpc>
              <a:spcBef>
                <a:spcPts val="0"/>
              </a:spcBef>
              <a:spcAft>
                <a:spcPts val="1800"/>
              </a:spcAft>
            </a:pPr>
            <a:r>
              <a:rPr lang="en-US" sz="2400" dirty="0">
                <a:effectLst/>
                <a:ea typeface="Times New Roman" panose="02020603050405020304" pitchFamily="18" charset="0"/>
                <a:cs typeface="Mangal" panose="02040503050203030202" pitchFamily="18" charset="0"/>
              </a:rPr>
              <a:t>In psychology, it has long been believed that people who procrastinate have a faulty sense of time—that they think they will have more time to get something done than they actually do. While that may be true for some, more recent research suggests </a:t>
            </a:r>
            <a:r>
              <a:rPr lang="en-US" sz="2400" dirty="0">
                <a:effectLst/>
                <a:ea typeface="Times New Roman" panose="02020603050405020304" pitchFamily="18" charset="0"/>
                <a:cs typeface="Arial" panose="020B0604020202020204" pitchFamily="34" charset="0"/>
              </a:rPr>
              <a:t>procrastination</a:t>
            </a:r>
            <a:r>
              <a:rPr lang="en-US" sz="2400" dirty="0">
                <a:effectLst/>
                <a:ea typeface="Times New Roman" panose="02020603050405020304" pitchFamily="18" charset="0"/>
                <a:cs typeface="Mangal" panose="02040503050203030202" pitchFamily="18" charset="0"/>
              </a:rPr>
              <a:t> is linked to difficulty managing distress. Specifically, it seems that</a:t>
            </a:r>
            <a:r>
              <a:rPr lang="en-US" sz="2400" i="1" dirty="0">
                <a:effectLst/>
                <a:ea typeface="Times New Roman" panose="02020603050405020304" pitchFamily="18" charset="0"/>
                <a:cs typeface="Mangal" panose="02040503050203030202" pitchFamily="18" charset="0"/>
              </a:rPr>
              <a:t> task aversion</a:t>
            </a:r>
            <a:r>
              <a:rPr lang="en-US" sz="2400" dirty="0">
                <a:effectLst/>
                <a:ea typeface="Times New Roman" panose="02020603050405020304" pitchFamily="18" charset="0"/>
                <a:cs typeface="Mangal" panose="02040503050203030202" pitchFamily="18" charset="0"/>
              </a:rPr>
              <a:t> is to blame—that is, when people view a task in an unpleasant manner (“It will be tough, boring, painful...”), they are more likely to put it off.</a:t>
            </a:r>
            <a:endParaRPr lang="en-US" sz="2400" dirty="0">
              <a:effectLst/>
              <a:ea typeface="Calibri" panose="020F0502020204030204" pitchFamily="34" charset="0"/>
              <a:cs typeface="Mangal" panose="02040503050203030202" pitchFamily="18" charset="0"/>
            </a:endParaRPr>
          </a:p>
          <a:p>
            <a:pPr marL="0" marR="0" algn="just">
              <a:lnSpc>
                <a:spcPct val="107000"/>
              </a:lnSpc>
              <a:spcBef>
                <a:spcPts val="0"/>
              </a:spcBef>
              <a:spcAft>
                <a:spcPts val="1800"/>
              </a:spcAft>
            </a:pPr>
            <a:r>
              <a:rPr lang="en-US" sz="2400" dirty="0">
                <a:effectLst/>
                <a:ea typeface="Times New Roman" panose="02020603050405020304" pitchFamily="18" charset="0"/>
                <a:cs typeface="Mangal" panose="02040503050203030202" pitchFamily="18" charset="0"/>
              </a:rPr>
              <a:t>While procrastinators may be trying to avoid distress, this approach can ironically cause more distress in the long run. Procrastination can lead to increased stress, health problems, and poorer performance. Procrastinators tend to have more sleep issues and experience greater </a:t>
            </a:r>
            <a:r>
              <a:rPr lang="en-US" sz="2400" dirty="0">
                <a:effectLst/>
                <a:ea typeface="Times New Roman" panose="02020603050405020304" pitchFamily="18" charset="0"/>
                <a:cs typeface="Arial" panose="020B0604020202020204" pitchFamily="34" charset="0"/>
              </a:rPr>
              <a:t>stressf</a:t>
            </a:r>
            <a:r>
              <a:rPr lang="en-US" sz="2400" dirty="0">
                <a:ea typeface="Times New Roman" panose="02020603050405020304" pitchFamily="18" charset="0"/>
                <a:cs typeface="Arial" panose="020B0604020202020204" pitchFamily="34" charset="0"/>
              </a:rPr>
              <a:t>ul</a:t>
            </a:r>
            <a:r>
              <a:rPr lang="en-US" sz="2400" dirty="0">
                <a:effectLst/>
                <a:ea typeface="Times New Roman" panose="02020603050405020304" pitchFamily="18" charset="0"/>
                <a:cs typeface="Mangal" panose="02040503050203030202" pitchFamily="18" charset="0"/>
              </a:rPr>
              <a:t> regret than non-procrastinators. What’s more, procrastination can also hinder your self-esteem with the </a:t>
            </a:r>
            <a:r>
              <a:rPr lang="en-US" sz="2400" dirty="0">
                <a:effectLst/>
                <a:ea typeface="Times New Roman" panose="02020603050405020304" pitchFamily="18" charset="0"/>
                <a:cs typeface="Arial" panose="020B0604020202020204" pitchFamily="34" charset="0"/>
              </a:rPr>
              <a:t>guilt</a:t>
            </a:r>
            <a:r>
              <a:rPr lang="en-US" sz="2400" dirty="0">
                <a:effectLst/>
                <a:ea typeface="Times New Roman" panose="02020603050405020304" pitchFamily="18" charset="0"/>
                <a:cs typeface="Mangal" panose="02040503050203030202" pitchFamily="18" charset="0"/>
              </a:rPr>
              <a:t>, </a:t>
            </a:r>
            <a:r>
              <a:rPr lang="en-US" sz="2400" dirty="0">
                <a:effectLst/>
                <a:ea typeface="Times New Roman" panose="02020603050405020304" pitchFamily="18" charset="0"/>
                <a:cs typeface="Arial" panose="020B0604020202020204" pitchFamily="34" charset="0"/>
              </a:rPr>
              <a:t>shame</a:t>
            </a:r>
            <a:r>
              <a:rPr lang="en-US" sz="2400" dirty="0">
                <a:effectLst/>
                <a:ea typeface="Times New Roman" panose="02020603050405020304" pitchFamily="18" charset="0"/>
                <a:cs typeface="Mangal" panose="02040503050203030202" pitchFamily="18" charset="0"/>
              </a:rPr>
              <a:t>, or self-critical thoughts that can result from putting off tasks.</a:t>
            </a:r>
            <a:endParaRPr lang="en-US" sz="2400" dirty="0">
              <a:effectLst/>
              <a:ea typeface="Calibri" panose="020F0502020204030204" pitchFamily="34" charset="0"/>
              <a:cs typeface="Mangal" panose="02040503050203030202" pitchFamily="18" charset="0"/>
            </a:endParaRPr>
          </a:p>
          <a:p>
            <a:pPr marL="0" indent="0">
              <a:buNone/>
            </a:pPr>
            <a:endParaRPr lang="en-US" dirty="0"/>
          </a:p>
        </p:txBody>
      </p:sp>
    </p:spTree>
    <p:extLst>
      <p:ext uri="{BB962C8B-B14F-4D97-AF65-F5344CB8AC3E}">
        <p14:creationId xmlns="" xmlns:p14="http://schemas.microsoft.com/office/powerpoint/2010/main" val="35933095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 xmlns:a16="http://schemas.microsoft.com/office/drawing/2014/main" id="{C88D658B-327B-4CE5-B992-2A7B9321668A}"/>
              </a:ext>
            </a:extLst>
          </p:cNvPr>
          <p:cNvSpPr txBox="1"/>
          <p:nvPr/>
        </p:nvSpPr>
        <p:spPr>
          <a:xfrm>
            <a:off x="530289" y="442028"/>
            <a:ext cx="11131421" cy="5973943"/>
          </a:xfrm>
          <a:prstGeom prst="rect">
            <a:avLst/>
          </a:prstGeom>
          <a:noFill/>
        </p:spPr>
        <p:txBody>
          <a:bodyPr wrap="square">
            <a:spAutoFit/>
          </a:bodyPr>
          <a:lstStyle/>
          <a:p>
            <a:pPr marL="342900" marR="0" indent="-342900" fontAlgn="base">
              <a:lnSpc>
                <a:spcPct val="107000"/>
              </a:lnSpc>
              <a:spcBef>
                <a:spcPts val="0"/>
              </a:spcBef>
              <a:spcAft>
                <a:spcPts val="0"/>
              </a:spcAft>
              <a:buFont typeface="Wingdings" panose="05000000000000000000" pitchFamily="2" charset="2"/>
              <a:buChar char="v"/>
            </a:pPr>
            <a:r>
              <a:rPr lang="en-US" sz="2000" b="1" dirty="0">
                <a:solidFill>
                  <a:srgbClr val="212121"/>
                </a:solidFill>
                <a:effectLst/>
                <a:ea typeface="Times New Roman" panose="02020603050405020304" pitchFamily="18" charset="0"/>
                <a:cs typeface="Mangal" panose="02040503050203030202" pitchFamily="18" charset="0"/>
              </a:rPr>
              <a:t>Depression</a:t>
            </a:r>
            <a:endParaRPr lang="en-US" sz="2000" b="1" dirty="0">
              <a:solidFill>
                <a:srgbClr val="1F3763"/>
              </a:solidFill>
              <a:effectLst/>
              <a:ea typeface="Times New Roman" panose="02020603050405020304" pitchFamily="18" charset="0"/>
              <a:cs typeface="Mangal" panose="02040503050203030202" pitchFamily="18" charset="0"/>
            </a:endParaRPr>
          </a:p>
          <a:p>
            <a:pPr marL="0" marR="0" fontAlgn="base"/>
            <a:r>
              <a:rPr lang="en-US" sz="2000" dirty="0">
                <a:solidFill>
                  <a:srgbClr val="212121"/>
                </a:solidFill>
                <a:effectLst/>
                <a:ea typeface="Times New Roman" panose="02020603050405020304" pitchFamily="18" charset="0"/>
              </a:rPr>
              <a:t>Procrastination can also be a result of </a:t>
            </a:r>
            <a:r>
              <a:rPr lang="en-US" sz="2000" dirty="0">
                <a:solidFill>
                  <a:srgbClr val="401E47"/>
                </a:solidFill>
                <a:effectLst/>
                <a:ea typeface="Times New Roman" panose="02020603050405020304" pitchFamily="18" charset="0"/>
              </a:rPr>
              <a:t>Depression</a:t>
            </a:r>
            <a:r>
              <a:rPr lang="en-US" sz="2000" dirty="0">
                <a:solidFill>
                  <a:srgbClr val="212121"/>
                </a:solidFill>
                <a:effectLst/>
                <a:ea typeface="Times New Roman" panose="02020603050405020304" pitchFamily="18" charset="0"/>
              </a:rPr>
              <a:t>. Feelings of hopelessness, helplessness, and a lack of energy can make it difficult to start (and finish) the simplest task. Depression can also lead to self-doubt. When you can't figure out how to tackle a project or feel insecure about your abilities, you might find it easier to put it off and working on other tasks.</a:t>
            </a:r>
          </a:p>
          <a:p>
            <a:pPr marL="342900" marR="0" indent="-342900" fontAlgn="base">
              <a:lnSpc>
                <a:spcPct val="107000"/>
              </a:lnSpc>
              <a:spcBef>
                <a:spcPts val="0"/>
              </a:spcBef>
              <a:spcAft>
                <a:spcPts val="0"/>
              </a:spcAft>
              <a:buFont typeface="Wingdings" panose="05000000000000000000" pitchFamily="2" charset="2"/>
              <a:buChar char="v"/>
            </a:pPr>
            <a:r>
              <a:rPr lang="en-US" sz="2000" b="1" dirty="0">
                <a:solidFill>
                  <a:srgbClr val="212121"/>
                </a:solidFill>
                <a:effectLst/>
                <a:ea typeface="Times New Roman" panose="02020603050405020304" pitchFamily="18" charset="0"/>
                <a:cs typeface="Mangal" panose="02040503050203030202" pitchFamily="18" charset="0"/>
              </a:rPr>
              <a:t>Obsessive-Compulsive Disorder (OCD)</a:t>
            </a:r>
            <a:endParaRPr lang="en-US" sz="2000" b="1" dirty="0">
              <a:solidFill>
                <a:srgbClr val="1F3763"/>
              </a:solidFill>
              <a:effectLst/>
              <a:ea typeface="Times New Roman" panose="02020603050405020304" pitchFamily="18" charset="0"/>
              <a:cs typeface="Mangal" panose="02040503050203030202" pitchFamily="18" charset="0"/>
            </a:endParaRPr>
          </a:p>
          <a:p>
            <a:pPr marL="0" marR="0" fontAlgn="base"/>
            <a:r>
              <a:rPr lang="en-US" sz="2000" dirty="0">
                <a:solidFill>
                  <a:srgbClr val="212121"/>
                </a:solidFill>
                <a:effectLst/>
                <a:ea typeface="Times New Roman" panose="02020603050405020304" pitchFamily="18" charset="0"/>
              </a:rPr>
              <a:t>Procrastination is also pretty common in people with </a:t>
            </a:r>
            <a:r>
              <a:rPr lang="en-US" sz="2000" dirty="0">
                <a:solidFill>
                  <a:srgbClr val="401E47"/>
                </a:solidFill>
                <a:ea typeface="Times New Roman" panose="02020603050405020304" pitchFamily="18" charset="0"/>
              </a:rPr>
              <a:t>obsessive-compulsive disorder</a:t>
            </a:r>
            <a:r>
              <a:rPr lang="en-US" sz="2000" dirty="0">
                <a:solidFill>
                  <a:srgbClr val="212121"/>
                </a:solidFill>
                <a:effectLst/>
                <a:ea typeface="Times New Roman" panose="02020603050405020304" pitchFamily="18" charset="0"/>
              </a:rPr>
              <a:t>. One reason is that OCD is often linked with maladaptive, unhealthy perfectionism, which causes fears about making new mistakes, doubts about whether you are doing something correctly, and worry over others' expectations of you.</a:t>
            </a:r>
            <a:endParaRPr lang="en-US" sz="2000" dirty="0">
              <a:effectLst/>
              <a:ea typeface="Times New Roman" panose="02020603050405020304" pitchFamily="18" charset="0"/>
            </a:endParaRPr>
          </a:p>
          <a:p>
            <a:pPr marL="0" marR="0" fontAlgn="base"/>
            <a:r>
              <a:rPr lang="en-US" sz="2000" dirty="0">
                <a:solidFill>
                  <a:srgbClr val="212121"/>
                </a:solidFill>
                <a:effectLst/>
                <a:ea typeface="Times New Roman" panose="02020603050405020304" pitchFamily="18" charset="0"/>
              </a:rPr>
              <a:t>People with OCD also often have a propensity toward indecision, causing them to procrastinate rather than make a decision.</a:t>
            </a:r>
          </a:p>
          <a:p>
            <a:pPr marL="342900" marR="0" indent="-342900" fontAlgn="base">
              <a:lnSpc>
                <a:spcPct val="107000"/>
              </a:lnSpc>
              <a:spcBef>
                <a:spcPts val="0"/>
              </a:spcBef>
              <a:spcAft>
                <a:spcPts val="0"/>
              </a:spcAft>
              <a:buFont typeface="Wingdings" panose="05000000000000000000" pitchFamily="2" charset="2"/>
              <a:buChar char="v"/>
            </a:pPr>
            <a:r>
              <a:rPr lang="en-US" sz="2000" b="1" dirty="0">
                <a:solidFill>
                  <a:srgbClr val="212121"/>
                </a:solidFill>
                <a:effectLst/>
                <a:ea typeface="Times New Roman" panose="02020603050405020304" pitchFamily="18" charset="0"/>
                <a:cs typeface="Mangal" panose="02040503050203030202" pitchFamily="18" charset="0"/>
              </a:rPr>
              <a:t>ADHD</a:t>
            </a:r>
            <a:endParaRPr lang="en-US" sz="2000" b="1" dirty="0">
              <a:solidFill>
                <a:srgbClr val="1F3763"/>
              </a:solidFill>
              <a:effectLst/>
              <a:ea typeface="Times New Roman" panose="02020603050405020304" pitchFamily="18" charset="0"/>
              <a:cs typeface="Mangal" panose="02040503050203030202" pitchFamily="18" charset="0"/>
            </a:endParaRPr>
          </a:p>
          <a:p>
            <a:pPr marL="0" marR="0" fontAlgn="base"/>
            <a:r>
              <a:rPr lang="en-US" sz="2000" dirty="0">
                <a:solidFill>
                  <a:srgbClr val="212121"/>
                </a:solidFill>
                <a:effectLst/>
                <a:ea typeface="Times New Roman" panose="02020603050405020304" pitchFamily="18" charset="0"/>
              </a:rPr>
              <a:t>Many adults with </a:t>
            </a:r>
            <a:r>
              <a:rPr lang="en-US" sz="2000" dirty="0">
                <a:ea typeface="Times New Roman" panose="02020603050405020304" pitchFamily="18" charset="0"/>
              </a:rPr>
              <a:t>attention-deficit/hyperactivity disorder (ADHD)</a:t>
            </a:r>
            <a:r>
              <a:rPr lang="en-US" sz="2000" dirty="0">
                <a:effectLst/>
                <a:ea typeface="Times New Roman" panose="02020603050405020304" pitchFamily="18" charset="0"/>
              </a:rPr>
              <a:t> </a:t>
            </a:r>
            <a:r>
              <a:rPr lang="en-US" sz="2000" dirty="0">
                <a:solidFill>
                  <a:srgbClr val="212121"/>
                </a:solidFill>
                <a:effectLst/>
                <a:ea typeface="Times New Roman" panose="02020603050405020304" pitchFamily="18" charset="0"/>
              </a:rPr>
              <a:t>struggle with procrastination. When you're so distracted by outside stimuli, as well as internal thoughts, it can be hard to get started on a task, especially if that task is difficult or not interesting to you.</a:t>
            </a:r>
          </a:p>
          <a:p>
            <a:pPr marL="342900" marR="0" indent="-342900" fontAlgn="base">
              <a:buFont typeface="Wingdings" panose="05000000000000000000" pitchFamily="2" charset="2"/>
              <a:buChar char="v"/>
            </a:pPr>
            <a:r>
              <a:rPr lang="en-US" sz="2000" b="1" dirty="0">
                <a:solidFill>
                  <a:srgbClr val="212121"/>
                </a:solidFill>
                <a:ea typeface="Times New Roman" panose="02020603050405020304" pitchFamily="18" charset="0"/>
              </a:rPr>
              <a:t>Anxiety</a:t>
            </a:r>
            <a:endParaRPr lang="en-US" sz="2000" b="1" dirty="0">
              <a:effectLst/>
              <a:ea typeface="Times New Roman" panose="02020603050405020304" pitchFamily="18" charset="0"/>
            </a:endParaRPr>
          </a:p>
          <a:p>
            <a:pPr marL="0" marR="0" fontAlgn="base"/>
            <a:r>
              <a:rPr lang="en-US" sz="2000" b="0" i="0" dirty="0">
                <a:effectLst/>
              </a:rPr>
              <a:t>Those who experience anxiety may tend to become preoccupied by fear of failure. Lack of confidence in one’s ability to complete a task can lead to procrastination in order to avoid failure in the short-term.</a:t>
            </a:r>
            <a:endParaRPr lang="en-US" sz="2000" dirty="0">
              <a:effectLst/>
              <a:ea typeface="Times New Roman" panose="02020603050405020304" pitchFamily="18" charset="0"/>
            </a:endParaRPr>
          </a:p>
          <a:p>
            <a:pPr marL="285750" marR="0" indent="-285750" fontAlgn="base">
              <a:buFont typeface="Wingdings" panose="05000000000000000000" pitchFamily="2" charset="2"/>
              <a:buChar char="v"/>
            </a:pPr>
            <a:endParaRPr lang="en-US"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 xmlns:p14="http://schemas.microsoft.com/office/powerpoint/2010/main" val="13234352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F99B678-C7AE-4CE1-A13F-FDB0EE2BE6BF}"/>
              </a:ext>
            </a:extLst>
          </p:cNvPr>
          <p:cNvSpPr>
            <a:spLocks noGrp="1"/>
          </p:cNvSpPr>
          <p:nvPr>
            <p:ph type="title"/>
          </p:nvPr>
        </p:nvSpPr>
        <p:spPr>
          <a:xfrm>
            <a:off x="520959" y="446651"/>
            <a:ext cx="11150082" cy="850304"/>
          </a:xfrm>
        </p:spPr>
        <p:txBody>
          <a:bodyPr/>
          <a:lstStyle/>
          <a:p>
            <a:pPr algn="ctr"/>
            <a:r>
              <a:rPr lang="en-US" dirty="0">
                <a:solidFill>
                  <a:schemeClr val="bg2">
                    <a:lumMod val="25000"/>
                  </a:schemeClr>
                </a:solidFill>
                <a:effectLst>
                  <a:outerShdw blurRad="38100" dist="38100" dir="2700000" algn="tl">
                    <a:srgbClr val="000000">
                      <a:alpha val="43137"/>
                    </a:srgbClr>
                  </a:outerShdw>
                </a:effectLst>
              </a:rPr>
              <a:t>Reasons for procrastination</a:t>
            </a:r>
          </a:p>
        </p:txBody>
      </p:sp>
      <p:sp>
        <p:nvSpPr>
          <p:cNvPr id="3" name="Content Placeholder 2">
            <a:extLst>
              <a:ext uri="{FF2B5EF4-FFF2-40B4-BE49-F238E27FC236}">
                <a16:creationId xmlns="" xmlns:a16="http://schemas.microsoft.com/office/drawing/2014/main" id="{9E9E0C16-1962-442A-8563-173F945D26BE}"/>
              </a:ext>
            </a:extLst>
          </p:cNvPr>
          <p:cNvSpPr>
            <a:spLocks noGrp="1"/>
          </p:cNvSpPr>
          <p:nvPr>
            <p:ph idx="1"/>
          </p:nvPr>
        </p:nvSpPr>
        <p:spPr>
          <a:xfrm>
            <a:off x="520959" y="1418253"/>
            <a:ext cx="11150082" cy="4871798"/>
          </a:xfrm>
        </p:spPr>
        <p:txBody>
          <a:bodyPr>
            <a:normAutofit/>
          </a:bodyPr>
          <a:lstStyle/>
          <a:p>
            <a:pPr marL="0" marR="0" indent="0">
              <a:lnSpc>
                <a:spcPct val="107000"/>
              </a:lnSpc>
              <a:spcBef>
                <a:spcPts val="0"/>
              </a:spcBef>
              <a:spcAft>
                <a:spcPts val="1200"/>
              </a:spcAft>
              <a:buNone/>
            </a:pPr>
            <a:r>
              <a:rPr lang="en-US" sz="2200" dirty="0">
                <a:solidFill>
                  <a:srgbClr val="282828"/>
                </a:solidFill>
                <a:effectLst/>
                <a:ea typeface="Times New Roman" panose="02020603050405020304" pitchFamily="18" charset="0"/>
                <a:cs typeface="Mangal" panose="02040503050203030202" pitchFamily="18" charset="0"/>
              </a:rPr>
              <a:t>The main psychological mechanism behind our procrastination is as follows:</a:t>
            </a:r>
            <a:endParaRPr lang="en-US" sz="2200" dirty="0">
              <a:effectLst/>
              <a:ea typeface="Calibri" panose="020F0502020204030204" pitchFamily="34" charset="0"/>
              <a:cs typeface="Mangal" panose="02040503050203030202" pitchFamily="18" charset="0"/>
            </a:endParaRPr>
          </a:p>
          <a:p>
            <a:pPr marL="342900" marR="0" lvl="0" indent="-342900">
              <a:lnSpc>
                <a:spcPct val="107000"/>
              </a:lnSpc>
              <a:spcBef>
                <a:spcPts val="0"/>
              </a:spcBef>
              <a:spcAft>
                <a:spcPts val="0"/>
              </a:spcAft>
              <a:buSzPts val="1000"/>
              <a:buFont typeface="Symbol" panose="05050102010706020507" pitchFamily="18" charset="2"/>
              <a:buChar char=""/>
              <a:tabLst>
                <a:tab pos="457200" algn="l"/>
              </a:tabLst>
            </a:pPr>
            <a:r>
              <a:rPr lang="en-US" sz="2200" dirty="0">
                <a:solidFill>
                  <a:srgbClr val="282828"/>
                </a:solidFill>
                <a:effectLst/>
                <a:ea typeface="Times New Roman" panose="02020603050405020304" pitchFamily="18" charset="0"/>
                <a:cs typeface="Mangal" panose="02040503050203030202" pitchFamily="18" charset="0"/>
              </a:rPr>
              <a:t>When we need to get something done, we rely primarily on our </a:t>
            </a:r>
            <a:r>
              <a:rPr lang="en-US" sz="2200" i="1" dirty="0">
                <a:solidFill>
                  <a:srgbClr val="282828"/>
                </a:solidFill>
                <a:effectLst/>
                <a:ea typeface="Times New Roman" panose="02020603050405020304" pitchFamily="18" charset="0"/>
                <a:cs typeface="Mangal" panose="02040503050203030202" pitchFamily="18" charset="0"/>
              </a:rPr>
              <a:t>self-control</a:t>
            </a:r>
            <a:r>
              <a:rPr lang="en-US" sz="2200" dirty="0">
                <a:solidFill>
                  <a:srgbClr val="282828"/>
                </a:solidFill>
                <a:effectLst/>
                <a:ea typeface="Times New Roman" panose="02020603050405020304" pitchFamily="18" charset="0"/>
                <a:cs typeface="Mangal" panose="02040503050203030202" pitchFamily="18" charset="0"/>
              </a:rPr>
              <a:t> in order to bring ourself to do it.</a:t>
            </a:r>
            <a:endParaRPr lang="en-US" sz="2200" dirty="0">
              <a:effectLst/>
              <a:ea typeface="Calibri" panose="020F0502020204030204" pitchFamily="34" charset="0"/>
              <a:cs typeface="Mangal" panose="02040503050203030202" pitchFamily="18" charset="0"/>
            </a:endParaRPr>
          </a:p>
          <a:p>
            <a:pPr marL="342900" marR="0" lvl="0" indent="-342900">
              <a:lnSpc>
                <a:spcPct val="107000"/>
              </a:lnSpc>
              <a:spcBef>
                <a:spcPts val="0"/>
              </a:spcBef>
              <a:spcAft>
                <a:spcPts val="0"/>
              </a:spcAft>
              <a:buSzPts val="1000"/>
              <a:buFont typeface="Symbol" panose="05050102010706020507" pitchFamily="18" charset="2"/>
              <a:buChar char=""/>
              <a:tabLst>
                <a:tab pos="457200" algn="l"/>
              </a:tabLst>
            </a:pPr>
            <a:r>
              <a:rPr lang="en-US" sz="2200" dirty="0">
                <a:solidFill>
                  <a:srgbClr val="282828"/>
                </a:solidFill>
                <a:effectLst/>
                <a:ea typeface="Times New Roman" panose="02020603050405020304" pitchFamily="18" charset="0"/>
                <a:cs typeface="Mangal" panose="02040503050203030202" pitchFamily="18" charset="0"/>
              </a:rPr>
              <a:t>Our self-control often receives support from our </a:t>
            </a:r>
            <a:r>
              <a:rPr lang="en-US" sz="2200" i="1" dirty="0">
                <a:solidFill>
                  <a:srgbClr val="282828"/>
                </a:solidFill>
                <a:effectLst/>
                <a:ea typeface="Times New Roman" panose="02020603050405020304" pitchFamily="18" charset="0"/>
                <a:cs typeface="Mangal" panose="02040503050203030202" pitchFamily="18" charset="0"/>
              </a:rPr>
              <a:t>motivation</a:t>
            </a:r>
            <a:r>
              <a:rPr lang="en-US" sz="2200" dirty="0">
                <a:solidFill>
                  <a:srgbClr val="282828"/>
                </a:solidFill>
                <a:effectLst/>
                <a:ea typeface="Times New Roman" panose="02020603050405020304" pitchFamily="18" charset="0"/>
                <a:cs typeface="Mangal" panose="02040503050203030202" pitchFamily="18" charset="0"/>
              </a:rPr>
              <a:t>, which helps us get things done in a timely manner.</a:t>
            </a:r>
            <a:endParaRPr lang="en-US" sz="2200" dirty="0">
              <a:effectLst/>
              <a:ea typeface="Calibri" panose="020F0502020204030204" pitchFamily="34" charset="0"/>
              <a:cs typeface="Mangal" panose="02040503050203030202" pitchFamily="18" charset="0"/>
            </a:endParaRPr>
          </a:p>
          <a:p>
            <a:pPr marL="342900" marR="0" lvl="0" indent="-342900">
              <a:lnSpc>
                <a:spcPct val="107000"/>
              </a:lnSpc>
              <a:spcBef>
                <a:spcPts val="0"/>
              </a:spcBef>
              <a:spcAft>
                <a:spcPts val="0"/>
              </a:spcAft>
              <a:buSzPts val="1000"/>
              <a:buFont typeface="Symbol" panose="05050102010706020507" pitchFamily="18" charset="2"/>
              <a:buChar char=""/>
              <a:tabLst>
                <a:tab pos="457200" algn="l"/>
              </a:tabLst>
            </a:pPr>
            <a:r>
              <a:rPr lang="en-US" sz="2200" dirty="0">
                <a:solidFill>
                  <a:srgbClr val="282828"/>
                </a:solidFill>
                <a:effectLst/>
                <a:ea typeface="Times New Roman" panose="02020603050405020304" pitchFamily="18" charset="0"/>
                <a:cs typeface="Mangal" panose="02040503050203030202" pitchFamily="18" charset="0"/>
              </a:rPr>
              <a:t>In some cases, we experience certain </a:t>
            </a:r>
            <a:r>
              <a:rPr lang="en-US" sz="2200" i="1" dirty="0">
                <a:solidFill>
                  <a:srgbClr val="282828"/>
                </a:solidFill>
                <a:effectLst/>
                <a:ea typeface="Times New Roman" panose="02020603050405020304" pitchFamily="18" charset="0"/>
                <a:cs typeface="Mangal" panose="02040503050203030202" pitchFamily="18" charset="0"/>
              </a:rPr>
              <a:t>demotivating factors</a:t>
            </a:r>
            <a:r>
              <a:rPr lang="en-US" sz="2200" dirty="0">
                <a:solidFill>
                  <a:srgbClr val="282828"/>
                </a:solidFill>
                <a:effectLst/>
                <a:ea typeface="Times New Roman" panose="02020603050405020304" pitchFamily="18" charset="0"/>
                <a:cs typeface="Mangal" panose="02040503050203030202" pitchFamily="18" charset="0"/>
              </a:rPr>
              <a:t>, such as anxiety or fear of failure, which have an opposite effect than our motivation.</a:t>
            </a:r>
            <a:endParaRPr lang="en-US" sz="2200" dirty="0">
              <a:effectLst/>
              <a:ea typeface="Calibri" panose="020F0502020204030204" pitchFamily="34" charset="0"/>
              <a:cs typeface="Mangal" panose="02040503050203030202" pitchFamily="18" charset="0"/>
            </a:endParaRPr>
          </a:p>
          <a:p>
            <a:pPr marL="342900" marR="0" lvl="0" indent="-342900">
              <a:lnSpc>
                <a:spcPct val="107000"/>
              </a:lnSpc>
              <a:spcBef>
                <a:spcPts val="0"/>
              </a:spcBef>
              <a:spcAft>
                <a:spcPts val="0"/>
              </a:spcAft>
              <a:buSzPts val="1000"/>
              <a:buFont typeface="Symbol" panose="05050102010706020507" pitchFamily="18" charset="2"/>
              <a:buChar char=""/>
              <a:tabLst>
                <a:tab pos="457200" algn="l"/>
              </a:tabLst>
            </a:pPr>
            <a:r>
              <a:rPr lang="en-US" sz="2200" dirty="0">
                <a:solidFill>
                  <a:srgbClr val="282828"/>
                </a:solidFill>
                <a:effectLst/>
                <a:ea typeface="Times New Roman" panose="02020603050405020304" pitchFamily="18" charset="0"/>
                <a:cs typeface="Mangal" panose="02040503050203030202" pitchFamily="18" charset="0"/>
              </a:rPr>
              <a:t>In addition, we sometimes experience certain </a:t>
            </a:r>
            <a:r>
              <a:rPr lang="en-US" sz="2200" i="1" dirty="0">
                <a:solidFill>
                  <a:srgbClr val="282828"/>
                </a:solidFill>
                <a:effectLst/>
                <a:ea typeface="Times New Roman" panose="02020603050405020304" pitchFamily="18" charset="0"/>
                <a:cs typeface="Mangal" panose="02040503050203030202" pitchFamily="18" charset="0"/>
              </a:rPr>
              <a:t>hindering factors</a:t>
            </a:r>
            <a:r>
              <a:rPr lang="en-US" sz="2200" dirty="0">
                <a:solidFill>
                  <a:srgbClr val="282828"/>
                </a:solidFill>
                <a:effectLst/>
                <a:ea typeface="Times New Roman" panose="02020603050405020304" pitchFamily="18" charset="0"/>
                <a:cs typeface="Mangal" panose="02040503050203030202" pitchFamily="18" charset="0"/>
              </a:rPr>
              <a:t>, such as exhaustion or rewards that are far in the future, which interfere with our self-control and motivation.</a:t>
            </a:r>
            <a:endParaRPr lang="en-US" sz="2200" dirty="0">
              <a:effectLst/>
              <a:ea typeface="Calibri" panose="020F0502020204030204" pitchFamily="34" charset="0"/>
              <a:cs typeface="Mangal" panose="02040503050203030202" pitchFamily="18" charset="0"/>
            </a:endParaRPr>
          </a:p>
          <a:p>
            <a:pPr marL="342900" marR="0" lvl="0" indent="-342900">
              <a:lnSpc>
                <a:spcPct val="107000"/>
              </a:lnSpc>
              <a:spcBef>
                <a:spcPts val="0"/>
              </a:spcBef>
              <a:spcAft>
                <a:spcPts val="0"/>
              </a:spcAft>
              <a:buSzPts val="1000"/>
              <a:buFont typeface="Symbol" panose="05050102010706020507" pitchFamily="18" charset="2"/>
              <a:buChar char=""/>
              <a:tabLst>
                <a:tab pos="457200" algn="l"/>
              </a:tabLst>
            </a:pPr>
            <a:r>
              <a:rPr lang="en-US" sz="2200" dirty="0">
                <a:solidFill>
                  <a:srgbClr val="282828"/>
                </a:solidFill>
                <a:effectLst/>
                <a:ea typeface="Times New Roman" panose="02020603050405020304" pitchFamily="18" charset="0"/>
                <a:cs typeface="Mangal" panose="02040503050203030202" pitchFamily="18" charset="0"/>
              </a:rPr>
              <a:t>When demotivating and hindering factors outweigh our self-control and motivation, we end up procrastinating, either indefinitely, or until we reach a point in time when the balance between them shifts in our favor.</a:t>
            </a:r>
            <a:endParaRPr lang="en-US" sz="2200" dirty="0">
              <a:effectLst/>
              <a:ea typeface="Calibri" panose="020F0502020204030204" pitchFamily="34" charset="0"/>
              <a:cs typeface="Mangal" panose="02040503050203030202" pitchFamily="18" charset="0"/>
            </a:endParaRPr>
          </a:p>
          <a:p>
            <a:pPr marL="0" marR="0" indent="0">
              <a:lnSpc>
                <a:spcPct val="107000"/>
              </a:lnSpc>
              <a:spcBef>
                <a:spcPts val="0"/>
              </a:spcBef>
              <a:spcAft>
                <a:spcPts val="0"/>
              </a:spcAft>
              <a:buNone/>
            </a:pPr>
            <a:endParaRPr lang="en-US" sz="2200" dirty="0">
              <a:effectLst/>
              <a:ea typeface="Calibri" panose="020F0502020204030204" pitchFamily="34" charset="0"/>
              <a:cs typeface="Mangal" panose="02040503050203030202" pitchFamily="18" charset="0"/>
            </a:endParaRPr>
          </a:p>
          <a:p>
            <a:endParaRPr lang="en-US" dirty="0"/>
          </a:p>
        </p:txBody>
      </p:sp>
    </p:spTree>
    <p:extLst>
      <p:ext uri="{BB962C8B-B14F-4D97-AF65-F5344CB8AC3E}">
        <p14:creationId xmlns="" xmlns:p14="http://schemas.microsoft.com/office/powerpoint/2010/main" val="1999059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 xmlns:a16="http://schemas.microsoft.com/office/drawing/2014/main" id="{98F605EF-AE0D-47BE-959D-A33837BB1F7B}"/>
              </a:ext>
            </a:extLst>
          </p:cNvPr>
          <p:cNvSpPr>
            <a:spLocks noGrp="1"/>
          </p:cNvSpPr>
          <p:nvPr>
            <p:ph type="title"/>
          </p:nvPr>
        </p:nvSpPr>
        <p:spPr>
          <a:xfrm>
            <a:off x="513184" y="642594"/>
            <a:ext cx="11056775" cy="607708"/>
          </a:xfrm>
        </p:spPr>
        <p:txBody>
          <a:bodyPr>
            <a:noAutofit/>
          </a:bodyPr>
          <a:lstStyle/>
          <a:p>
            <a:r>
              <a:rPr lang="en-US" sz="2600" b="0" i="0" dirty="0">
                <a:solidFill>
                  <a:srgbClr val="282828"/>
                </a:solidFill>
                <a:effectLst/>
                <a:latin typeface="+mn-lt"/>
              </a:rPr>
              <a:t>When it comes to specific reasons why people procrastinate, in terms of demotivating and hindering factors, the following are among the most common:</a:t>
            </a:r>
            <a:endParaRPr lang="en-US" sz="2600" dirty="0">
              <a:latin typeface="+mn-lt"/>
            </a:endParaRPr>
          </a:p>
        </p:txBody>
      </p:sp>
      <p:sp>
        <p:nvSpPr>
          <p:cNvPr id="7" name="Content Placeholder 6">
            <a:extLst>
              <a:ext uri="{FF2B5EF4-FFF2-40B4-BE49-F238E27FC236}">
                <a16:creationId xmlns="" xmlns:a16="http://schemas.microsoft.com/office/drawing/2014/main" id="{AE05FBED-6E1C-470B-A819-DC2A0C11AA09}"/>
              </a:ext>
            </a:extLst>
          </p:cNvPr>
          <p:cNvSpPr>
            <a:spLocks noGrp="1"/>
          </p:cNvSpPr>
          <p:nvPr>
            <p:ph idx="1"/>
          </p:nvPr>
        </p:nvSpPr>
        <p:spPr>
          <a:xfrm>
            <a:off x="513184" y="1530219"/>
            <a:ext cx="11318033" cy="4273421"/>
          </a:xfrm>
        </p:spPr>
        <p:txBody>
          <a:bodyPr/>
          <a:lstStyle/>
          <a:p>
            <a:pPr marL="342900" marR="0" lvl="0" indent="-342900">
              <a:lnSpc>
                <a:spcPct val="107000"/>
              </a:lnSpc>
              <a:spcBef>
                <a:spcPts val="0"/>
              </a:spcBef>
              <a:spcAft>
                <a:spcPts val="0"/>
              </a:spcAft>
              <a:buSzPts val="1000"/>
              <a:buFont typeface="+mj-lt"/>
              <a:buAutoNum type="arabicPeriod"/>
              <a:tabLst>
                <a:tab pos="457200" algn="l"/>
              </a:tabLst>
            </a:pPr>
            <a:r>
              <a:rPr lang="en-US" sz="2400" dirty="0">
                <a:solidFill>
                  <a:srgbClr val="282828"/>
                </a:solidFill>
                <a:effectLst/>
                <a:ea typeface="Times New Roman" panose="02020603050405020304" pitchFamily="18" charset="0"/>
                <a:cs typeface="Mangal" panose="02040503050203030202" pitchFamily="18" charset="0"/>
              </a:rPr>
              <a:t>Abstract goals</a:t>
            </a:r>
            <a:r>
              <a:rPr lang="en-US" sz="2400" dirty="0" smtClean="0">
                <a:solidFill>
                  <a:srgbClr val="282828"/>
                </a:solidFill>
                <a:effectLst/>
                <a:ea typeface="Times New Roman" panose="02020603050405020304" pitchFamily="18" charset="0"/>
                <a:cs typeface="Mangal" panose="02040503050203030202" pitchFamily="18" charset="0"/>
              </a:rPr>
              <a:t>. ( If not a SMART) specific, measurable, attainable,  relevant, time bound,  </a:t>
            </a:r>
            <a:endParaRPr lang="en-US" sz="2400" dirty="0">
              <a:solidFill>
                <a:srgbClr val="282828"/>
              </a:solidFill>
              <a:effectLst/>
              <a:ea typeface="Calibri" panose="020F0502020204030204" pitchFamily="34" charset="0"/>
              <a:cs typeface="Mangal" panose="02040503050203030202" pitchFamily="18" charset="0"/>
            </a:endParaRPr>
          </a:p>
          <a:p>
            <a:pPr marL="342900" marR="0" lvl="0" indent="-342900">
              <a:lnSpc>
                <a:spcPct val="107000"/>
              </a:lnSpc>
              <a:spcBef>
                <a:spcPts val="0"/>
              </a:spcBef>
              <a:spcAft>
                <a:spcPts val="0"/>
              </a:spcAft>
              <a:buSzPts val="1000"/>
              <a:buFont typeface="+mj-lt"/>
              <a:buAutoNum type="arabicPeriod"/>
              <a:tabLst>
                <a:tab pos="457200" algn="l"/>
              </a:tabLst>
            </a:pPr>
            <a:r>
              <a:rPr lang="en-US" sz="2400" dirty="0">
                <a:solidFill>
                  <a:srgbClr val="282828"/>
                </a:solidFill>
                <a:effectLst/>
                <a:ea typeface="Times New Roman" panose="02020603050405020304" pitchFamily="18" charset="0"/>
                <a:cs typeface="Mangal" panose="02040503050203030202" pitchFamily="18" charset="0"/>
              </a:rPr>
              <a:t>Feeling overwhelmed.</a:t>
            </a:r>
            <a:endParaRPr lang="en-US" sz="2400" dirty="0">
              <a:solidFill>
                <a:srgbClr val="282828"/>
              </a:solidFill>
              <a:effectLst/>
              <a:ea typeface="Calibri" panose="020F0502020204030204" pitchFamily="34" charset="0"/>
              <a:cs typeface="Mangal" panose="02040503050203030202" pitchFamily="18" charset="0"/>
            </a:endParaRPr>
          </a:p>
          <a:p>
            <a:pPr marL="342900" marR="0" lvl="0" indent="-342900">
              <a:lnSpc>
                <a:spcPct val="107000"/>
              </a:lnSpc>
              <a:spcBef>
                <a:spcPts val="0"/>
              </a:spcBef>
              <a:spcAft>
                <a:spcPts val="0"/>
              </a:spcAft>
              <a:buSzPts val="1000"/>
              <a:buFont typeface="+mj-lt"/>
              <a:buAutoNum type="arabicPeriod"/>
              <a:tabLst>
                <a:tab pos="457200" algn="l"/>
              </a:tabLst>
            </a:pPr>
            <a:r>
              <a:rPr lang="en-US" sz="2400" dirty="0">
                <a:solidFill>
                  <a:srgbClr val="282828"/>
                </a:solidFill>
                <a:effectLst/>
                <a:ea typeface="Times New Roman" panose="02020603050405020304" pitchFamily="18" charset="0"/>
                <a:cs typeface="Mangal" panose="02040503050203030202" pitchFamily="18" charset="0"/>
              </a:rPr>
              <a:t>Anxiety.</a:t>
            </a:r>
            <a:endParaRPr lang="en-US" sz="2400" dirty="0">
              <a:solidFill>
                <a:srgbClr val="282828"/>
              </a:solidFill>
              <a:effectLst/>
              <a:ea typeface="Calibri" panose="020F0502020204030204" pitchFamily="34" charset="0"/>
              <a:cs typeface="Mangal" panose="02040503050203030202" pitchFamily="18" charset="0"/>
            </a:endParaRPr>
          </a:p>
          <a:p>
            <a:pPr marL="342900" marR="0" lvl="0" indent="-342900">
              <a:lnSpc>
                <a:spcPct val="107000"/>
              </a:lnSpc>
              <a:spcBef>
                <a:spcPts val="0"/>
              </a:spcBef>
              <a:spcAft>
                <a:spcPts val="0"/>
              </a:spcAft>
              <a:buSzPts val="1000"/>
              <a:buFont typeface="+mj-lt"/>
              <a:buAutoNum type="arabicPeriod"/>
              <a:tabLst>
                <a:tab pos="457200" algn="l"/>
              </a:tabLst>
            </a:pPr>
            <a:r>
              <a:rPr lang="en-US" sz="2400" dirty="0">
                <a:solidFill>
                  <a:srgbClr val="282828"/>
                </a:solidFill>
                <a:effectLst/>
                <a:ea typeface="Times New Roman" panose="02020603050405020304" pitchFamily="18" charset="0"/>
                <a:cs typeface="Mangal" panose="02040503050203030202" pitchFamily="18" charset="0"/>
              </a:rPr>
              <a:t>Task aversion.</a:t>
            </a:r>
            <a:endParaRPr lang="en-US" sz="2400" dirty="0">
              <a:solidFill>
                <a:srgbClr val="282828"/>
              </a:solidFill>
              <a:effectLst/>
              <a:ea typeface="Calibri" panose="020F0502020204030204" pitchFamily="34" charset="0"/>
              <a:cs typeface="Mangal" panose="02040503050203030202" pitchFamily="18" charset="0"/>
            </a:endParaRPr>
          </a:p>
          <a:p>
            <a:pPr marL="342900" marR="0" lvl="0" indent="-342900">
              <a:lnSpc>
                <a:spcPct val="107000"/>
              </a:lnSpc>
              <a:spcBef>
                <a:spcPts val="0"/>
              </a:spcBef>
              <a:spcAft>
                <a:spcPts val="0"/>
              </a:spcAft>
              <a:buSzPts val="1000"/>
              <a:buFont typeface="+mj-lt"/>
              <a:buAutoNum type="arabicPeriod"/>
              <a:tabLst>
                <a:tab pos="457200" algn="l"/>
              </a:tabLst>
            </a:pPr>
            <a:r>
              <a:rPr lang="en-US" sz="2400" dirty="0">
                <a:solidFill>
                  <a:srgbClr val="282828"/>
                </a:solidFill>
                <a:effectLst/>
                <a:ea typeface="Times New Roman" panose="02020603050405020304" pitchFamily="18" charset="0"/>
                <a:cs typeface="Mangal" panose="02040503050203030202" pitchFamily="18" charset="0"/>
              </a:rPr>
              <a:t>Perfectionism.</a:t>
            </a:r>
            <a:endParaRPr lang="en-US" sz="2400" dirty="0">
              <a:solidFill>
                <a:srgbClr val="282828"/>
              </a:solidFill>
              <a:effectLst/>
              <a:ea typeface="Calibri" panose="020F0502020204030204" pitchFamily="34" charset="0"/>
              <a:cs typeface="Mangal" panose="02040503050203030202" pitchFamily="18" charset="0"/>
            </a:endParaRPr>
          </a:p>
          <a:p>
            <a:pPr marL="342900" marR="0" lvl="0" indent="-342900">
              <a:lnSpc>
                <a:spcPct val="107000"/>
              </a:lnSpc>
              <a:spcBef>
                <a:spcPts val="0"/>
              </a:spcBef>
              <a:spcAft>
                <a:spcPts val="0"/>
              </a:spcAft>
              <a:buSzPts val="1000"/>
              <a:buFont typeface="+mj-lt"/>
              <a:buAutoNum type="arabicPeriod"/>
              <a:tabLst>
                <a:tab pos="457200" algn="l"/>
              </a:tabLst>
            </a:pPr>
            <a:r>
              <a:rPr lang="en-US" sz="2400" dirty="0">
                <a:solidFill>
                  <a:srgbClr val="282828"/>
                </a:solidFill>
                <a:effectLst/>
                <a:ea typeface="Times New Roman" panose="02020603050405020304" pitchFamily="18" charset="0"/>
                <a:cs typeface="Mangal" panose="02040503050203030202" pitchFamily="18" charset="0"/>
              </a:rPr>
              <a:t>Fear of evaluation or negative feedback.</a:t>
            </a:r>
            <a:endParaRPr lang="en-US" sz="2400" dirty="0">
              <a:solidFill>
                <a:srgbClr val="282828"/>
              </a:solidFill>
              <a:effectLst/>
              <a:ea typeface="Calibri" panose="020F0502020204030204" pitchFamily="34" charset="0"/>
              <a:cs typeface="Mangal" panose="02040503050203030202" pitchFamily="18" charset="0"/>
            </a:endParaRPr>
          </a:p>
          <a:p>
            <a:pPr marL="342900" marR="0" lvl="0" indent="-342900">
              <a:lnSpc>
                <a:spcPct val="107000"/>
              </a:lnSpc>
              <a:spcBef>
                <a:spcPts val="0"/>
              </a:spcBef>
              <a:spcAft>
                <a:spcPts val="0"/>
              </a:spcAft>
              <a:buSzPts val="1000"/>
              <a:buFont typeface="+mj-lt"/>
              <a:buAutoNum type="arabicPeriod"/>
              <a:tabLst>
                <a:tab pos="457200" algn="l"/>
              </a:tabLst>
            </a:pPr>
            <a:r>
              <a:rPr lang="en-US" sz="2400" dirty="0">
                <a:solidFill>
                  <a:srgbClr val="282828"/>
                </a:solidFill>
                <a:effectLst/>
                <a:ea typeface="Times New Roman" panose="02020603050405020304" pitchFamily="18" charset="0"/>
                <a:cs typeface="Mangal" panose="02040503050203030202" pitchFamily="18" charset="0"/>
              </a:rPr>
              <a:t>Fear of failure.</a:t>
            </a:r>
            <a:endParaRPr lang="en-US" sz="2400" dirty="0">
              <a:solidFill>
                <a:srgbClr val="282828"/>
              </a:solidFill>
              <a:effectLst/>
              <a:ea typeface="Calibri" panose="020F0502020204030204" pitchFamily="34" charset="0"/>
              <a:cs typeface="Mangal" panose="02040503050203030202" pitchFamily="18" charset="0"/>
            </a:endParaRPr>
          </a:p>
          <a:p>
            <a:pPr marL="342900" marR="0" lvl="0" indent="-342900">
              <a:lnSpc>
                <a:spcPct val="107000"/>
              </a:lnSpc>
              <a:spcBef>
                <a:spcPts val="0"/>
              </a:spcBef>
              <a:spcAft>
                <a:spcPts val="0"/>
              </a:spcAft>
              <a:buSzPts val="1000"/>
              <a:buFont typeface="+mj-lt"/>
              <a:buAutoNum type="arabicPeriod"/>
              <a:tabLst>
                <a:tab pos="457200" algn="l"/>
              </a:tabLst>
            </a:pPr>
            <a:r>
              <a:rPr lang="en-US" sz="2400" dirty="0">
                <a:solidFill>
                  <a:srgbClr val="282828"/>
                </a:solidFill>
                <a:effectLst/>
                <a:ea typeface="Times New Roman" panose="02020603050405020304" pitchFamily="18" charset="0"/>
                <a:cs typeface="Mangal" panose="02040503050203030202" pitchFamily="18" charset="0"/>
              </a:rPr>
              <a:t>Lack of motivation.</a:t>
            </a:r>
            <a:endParaRPr lang="en-US" sz="2400" dirty="0">
              <a:solidFill>
                <a:srgbClr val="282828"/>
              </a:solidFill>
              <a:effectLst/>
              <a:ea typeface="Calibri" panose="020F0502020204030204" pitchFamily="34" charset="0"/>
              <a:cs typeface="Mangal" panose="02040503050203030202" pitchFamily="18" charset="0"/>
            </a:endParaRPr>
          </a:p>
          <a:p>
            <a:pPr marL="342900" marR="0" lvl="0" indent="-342900">
              <a:lnSpc>
                <a:spcPct val="107000"/>
              </a:lnSpc>
              <a:spcBef>
                <a:spcPts val="0"/>
              </a:spcBef>
              <a:spcAft>
                <a:spcPts val="0"/>
              </a:spcAft>
              <a:buSzPts val="1000"/>
              <a:buFont typeface="+mj-lt"/>
              <a:buAutoNum type="arabicPeriod"/>
              <a:tabLst>
                <a:tab pos="457200" algn="l"/>
              </a:tabLst>
            </a:pPr>
            <a:r>
              <a:rPr lang="en-US" sz="2400" dirty="0">
                <a:solidFill>
                  <a:srgbClr val="282828"/>
                </a:solidFill>
                <a:effectLst/>
                <a:ea typeface="Times New Roman" panose="02020603050405020304" pitchFamily="18" charset="0"/>
                <a:cs typeface="Mangal" panose="02040503050203030202" pitchFamily="18" charset="0"/>
              </a:rPr>
              <a:t>Lack of energy.</a:t>
            </a:r>
            <a:endParaRPr lang="en-US" sz="2400" dirty="0">
              <a:solidFill>
                <a:srgbClr val="282828"/>
              </a:solidFill>
              <a:effectLst/>
              <a:ea typeface="Calibri" panose="020F0502020204030204" pitchFamily="34" charset="0"/>
              <a:cs typeface="Mangal" panose="02040503050203030202" pitchFamily="18" charset="0"/>
            </a:endParaRPr>
          </a:p>
          <a:p>
            <a:pPr marL="342900" marR="0" lvl="0" indent="-342900">
              <a:lnSpc>
                <a:spcPct val="107000"/>
              </a:lnSpc>
              <a:spcBef>
                <a:spcPts val="0"/>
              </a:spcBef>
              <a:spcAft>
                <a:spcPts val="0"/>
              </a:spcAft>
              <a:buSzPts val="1000"/>
              <a:buFont typeface="+mj-lt"/>
              <a:buAutoNum type="arabicPeriod"/>
              <a:tabLst>
                <a:tab pos="457200" algn="l"/>
              </a:tabLst>
            </a:pPr>
            <a:r>
              <a:rPr lang="en-US" sz="2400" dirty="0">
                <a:solidFill>
                  <a:srgbClr val="282828"/>
                </a:solidFill>
                <a:effectLst/>
                <a:ea typeface="Times New Roman" panose="02020603050405020304" pitchFamily="18" charset="0"/>
                <a:cs typeface="Mangal" panose="02040503050203030202" pitchFamily="18" charset="0"/>
              </a:rPr>
              <a:t>Sensation seeking.</a:t>
            </a:r>
            <a:endParaRPr lang="en-US" sz="2400" dirty="0">
              <a:effectLst/>
              <a:ea typeface="Calibri" panose="020F0502020204030204" pitchFamily="34" charset="0"/>
              <a:cs typeface="Mangal" panose="02040503050203030202" pitchFamily="18" charset="0"/>
            </a:endParaRPr>
          </a:p>
          <a:p>
            <a:pPr algn="l"/>
            <a:endParaRPr lang="en-US" b="0" i="0" dirty="0">
              <a:solidFill>
                <a:srgbClr val="282828"/>
              </a:solidFill>
              <a:effectLst/>
            </a:endParaRPr>
          </a:p>
          <a:p>
            <a:pPr marL="0" indent="0">
              <a:buNone/>
            </a:pPr>
            <a:endParaRPr lang="en-US" sz="1800" dirty="0">
              <a:solidFill>
                <a:srgbClr val="282828"/>
              </a:solidFill>
              <a:effectLst/>
              <a:ea typeface="Calibri" panose="020F0502020204030204" pitchFamily="34" charset="0"/>
              <a:cs typeface="Mangal" panose="02040503050203030202" pitchFamily="18" charset="0"/>
            </a:endParaRPr>
          </a:p>
        </p:txBody>
      </p:sp>
    </p:spTree>
    <p:extLst>
      <p:ext uri="{BB962C8B-B14F-4D97-AF65-F5344CB8AC3E}">
        <p14:creationId xmlns="" xmlns:p14="http://schemas.microsoft.com/office/powerpoint/2010/main" val="164385995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736059"/>
      </a:dk2>
      <a:lt2>
        <a:srgbClr val="E7E0C7"/>
      </a:lt2>
      <a:accent1>
        <a:srgbClr val="92B0C8"/>
      </a:accent1>
      <a:accent2>
        <a:srgbClr val="E37C3D"/>
      </a:accent2>
      <a:accent3>
        <a:srgbClr val="A5AB81"/>
      </a:accent3>
      <a:accent4>
        <a:srgbClr val="E9B635"/>
      </a:accent4>
      <a:accent5>
        <a:srgbClr val="7BA79D"/>
      </a:accent5>
      <a:accent6>
        <a:srgbClr val="968C8C"/>
      </a:accent6>
      <a:hlink>
        <a:srgbClr val="F7A115"/>
      </a:hlink>
      <a:folHlink>
        <a:srgbClr val="969696"/>
      </a:folHlink>
    </a:clrScheme>
    <a:fontScheme name="Savon">
      <a:majorFont>
        <a:latin typeface="Garamond"/>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aramond"/>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 xmlns:thm15="http://schemas.microsoft.com/office/thememl/2012/main" name="Savon" id="{1306E473-ED32-493B-A2D0-240A757EDD34}" vid="{3F20CFC1-E34F-405B-AA49-5BE0E194F1B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Savon</Template>
  <TotalTime>255</TotalTime>
  <Words>1233</Words>
  <Application>Microsoft Office PowerPoint</Application>
  <PresentationFormat>Custom</PresentationFormat>
  <Paragraphs>111</Paragraphs>
  <Slides>19</Slides>
  <Notes>1</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Savon</vt:lpstr>
      <vt:lpstr>How to deal with Procrastination</vt:lpstr>
      <vt:lpstr>Slide 2</vt:lpstr>
      <vt:lpstr>What is Procrastination?</vt:lpstr>
      <vt:lpstr>Types of procrastinators</vt:lpstr>
      <vt:lpstr>Procrastination can be a case of pure avoidance.  But most often, procrastination minimally involves a two-stage process. The first part involves an impulse to delay. That impulse can be triggered by a negative mood, a threat, discomfort, anticipated tedium, or some other real or imagined negative condition. The second stage almost immediately blends with the first. You reassure yourself that later is better, such as when you delay by telling yourself that you just need to warm up, and then you'll get control of the situation. Then you wait to warm up. In this two-stage process, procrastination has both an active and a passive phase. The active phase of procrastination involves engaging in avoidance activities such as napping or daydreaming instead of finishing a pressing report. The passive process involves excuse making and false justifications, such as deciding that tomorrow is a better time to start, coming up with excuses like “time just ran out” </vt:lpstr>
      <vt:lpstr>Procrastination and Mental Health </vt:lpstr>
      <vt:lpstr>Slide 7</vt:lpstr>
      <vt:lpstr>Reasons for procrastination</vt:lpstr>
      <vt:lpstr>When it comes to specific reasons why people procrastinate, in terms of demotivating and hindering factors, the following are among the most common:</vt:lpstr>
      <vt:lpstr>How to manage procrastination?</vt:lpstr>
      <vt:lpstr>Understand the “WHY” behind your procrastination</vt:lpstr>
      <vt:lpstr>Making a to-do list: </vt:lpstr>
      <vt:lpstr>   Avoidance hierarchy  Avoidance Hierarchy is a CBT worksheet introducing a fear hierarchy or an avoidance hierarchy. Using this worksheet the client can be guided into developing a hierarchy of feared situations ranging from most-feared at the top to least-feared at the bottom. The client is encouraged to give anticipated fear, anxiety, or distress ratings for each item – according to how distressing they feel it would be to encounter that situation. The order of items can be changed to reflect these anticipated fear ratings until a final hierarchy has been constructed. Once completed the avoidance hierarchy can be used to guide a process of graded exposure. Clients can be guided to start by exposing themselves to the least-feared items, building up as more confidence is gained.    </vt:lpstr>
      <vt:lpstr>Slide 14</vt:lpstr>
      <vt:lpstr>Time management</vt:lpstr>
      <vt:lpstr>Establish a Routine:</vt:lpstr>
      <vt:lpstr>Add a delay before indulging your impulses </vt:lpstr>
      <vt:lpstr> Believe in yourself, appreciate your small wins, be consistent and start small.  Procrastinate tomorrow!</vt:lpstr>
      <vt:lpstr>Slide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deal with Procrastination</dc:title>
  <dc:creator>Aarohi Raorane</dc:creator>
  <cp:lastModifiedBy>Shyam gupta</cp:lastModifiedBy>
  <cp:revision>27</cp:revision>
  <dcterms:created xsi:type="dcterms:W3CDTF">2020-10-12T10:22:57Z</dcterms:created>
  <dcterms:modified xsi:type="dcterms:W3CDTF">2022-10-21T06:20:35Z</dcterms:modified>
</cp:coreProperties>
</file>