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0"/>
  </p:notes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arlow" charset="1" panose="00000500000000000000"/>
      <p:regular r:id="rId10"/>
    </p:embeddedFont>
    <p:embeddedFont>
      <p:font typeface="Barlow Bold" charset="1" panose="00000800000000000000"/>
      <p:regular r:id="rId11"/>
    </p:embeddedFont>
    <p:embeddedFont>
      <p:font typeface="Barlow Italics" charset="1" panose="00000500000000000000"/>
      <p:regular r:id="rId12"/>
    </p:embeddedFont>
    <p:embeddedFont>
      <p:font typeface="Barlow Bold Italics" charset="1" panose="00000800000000000000"/>
      <p:regular r:id="rId13"/>
    </p:embeddedFont>
    <p:embeddedFont>
      <p:font typeface="Barlow Thin" charset="1" panose="00000300000000000000"/>
      <p:regular r:id="rId14"/>
    </p:embeddedFont>
    <p:embeddedFont>
      <p:font typeface="Barlow Thin Italics" charset="1" panose="00000300000000000000"/>
      <p:regular r:id="rId15"/>
    </p:embeddedFont>
    <p:embeddedFont>
      <p:font typeface="Barlow Extra-Light" charset="1" panose="00000300000000000000"/>
      <p:regular r:id="rId16"/>
    </p:embeddedFont>
    <p:embeddedFont>
      <p:font typeface="Barlow Extra-Light Italics" charset="1" panose="00000300000000000000"/>
      <p:regular r:id="rId17"/>
    </p:embeddedFont>
    <p:embeddedFont>
      <p:font typeface="Barlow Light" charset="1" panose="00000400000000000000"/>
      <p:regular r:id="rId18"/>
    </p:embeddedFont>
    <p:embeddedFont>
      <p:font typeface="Barlow Light Italics" charset="1" panose="00000400000000000000"/>
      <p:regular r:id="rId19"/>
    </p:embeddedFont>
    <p:embeddedFont>
      <p:font typeface="Barlow Medium" charset="1" panose="00000600000000000000"/>
      <p:regular r:id="rId20"/>
    </p:embeddedFont>
    <p:embeddedFont>
      <p:font typeface="Barlow Medium Italics" charset="1" panose="00000600000000000000"/>
      <p:regular r:id="rId21"/>
    </p:embeddedFont>
    <p:embeddedFont>
      <p:font typeface="Barlow Semi-Bold" charset="1" panose="00000700000000000000"/>
      <p:regular r:id="rId22"/>
    </p:embeddedFont>
    <p:embeddedFont>
      <p:font typeface="Barlow Semi-Bold Italics" charset="1" panose="00000700000000000000"/>
      <p:regular r:id="rId23"/>
    </p:embeddedFont>
    <p:embeddedFont>
      <p:font typeface="Barlow Ultra-Bold" charset="1" panose="00000900000000000000"/>
      <p:regular r:id="rId24"/>
    </p:embeddedFont>
    <p:embeddedFont>
      <p:font typeface="Barlow Ultra-Bold Italics" charset="1" panose="00000900000000000000"/>
      <p:regular r:id="rId25"/>
    </p:embeddedFont>
    <p:embeddedFont>
      <p:font typeface="Barlow Heavy" charset="1" panose="00000A00000000000000"/>
      <p:regular r:id="rId26"/>
    </p:embeddedFont>
    <p:embeddedFont>
      <p:font typeface="Barlow Heavy Italics"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39" Target="slides/slide12.xml" Type="http://schemas.openxmlformats.org/officeDocument/2006/relationships/slide"/><Relationship Id="rId4" Target="theme/theme1.xml" Type="http://schemas.openxmlformats.org/officeDocument/2006/relationships/theme"/><Relationship Id="rId40" Target="notesMasters/notesMaster1.xml" Type="http://schemas.openxmlformats.org/officeDocument/2006/relationships/notesMaster"/><Relationship Id="rId41" Target="theme/theme2.xml" Type="http://schemas.openxmlformats.org/officeDocument/2006/relationships/theme"/><Relationship Id="rId42" Target="notesSlides/notesSlide1.xml" Type="http://schemas.openxmlformats.org/officeDocument/2006/relationships/note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Studies referred - </a:t>
            </a:r>
          </a:p>
          <a:p>
            <a:r>
              <a:rPr lang="en-US"/>
              <a:t>1. Grinberg, A. (2015). The Effect of Birth Order on Occupational Choice. Atlantic Economic Journal, 43(4), 463–476. https://doi.org/10.1007/s11293-015-9474-2</a:t>
            </a:r>
          </a:p>
          <a:p>
            <a:r>
              <a:rPr lang="en-US"/>
              <a:t>2. Custodio, C., &amp; Siegel, S. (2018). Are CEOS More Likely to Be First-Borns? (SSRN Scholarly Paper 3106817). https://papers.ssrn.com/abstract=3106817</a:t>
            </a:r>
          </a:p>
          <a:p>
            <a:r>
              <a:rPr lang="en-US"/>
              <a:t>3. Custódio, C., &amp; Siegel, S. (2020). Are chief executive officers more likely to be first-borns? PLOS ONE, 15(6), e0234987. https://doi.org/10.1371/journal.pone.0234987</a:t>
            </a:r>
          </a:p>
          <a:p>
            <a:r>
              <a:rPr lang="en-US"/>
              <a:t>4. Bertoni, M., &amp; Brunello, G. (2016). Later-borns Don’t Give Up: The Temporary Effects of Birth Order on European Earnings. Demography, 53(2), 449–470. https://doi.org/10.1007/s13524-016-0454-1</a:t>
            </a:r>
          </a:p>
          <a:p>
            <a:r>
              <a:rPr lang="en-US"/>
              <a:t>5. Black, S. E., Grönqvist, E., &amp; Öckert, B. (2018). Born to Lead? The Effect of Birth Order on Noncognitive Abilities. The Review of Economics and Statistics, 100(2), 274–286. https://doi.org/10.1162/REST_a_00690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D558"/>
        </a:solidFill>
      </p:bgPr>
    </p:bg>
    <p:spTree>
      <p:nvGrpSpPr>
        <p:cNvPr id="1" name=""/>
        <p:cNvGrpSpPr/>
        <p:nvPr/>
      </p:nvGrpSpPr>
      <p:grpSpPr>
        <a:xfrm>
          <a:off x="0" y="0"/>
          <a:ext cx="0" cy="0"/>
          <a:chOff x="0" y="0"/>
          <a:chExt cx="0" cy="0"/>
        </a:xfrm>
      </p:grpSpPr>
      <p:grpSp>
        <p:nvGrpSpPr>
          <p:cNvPr name="Group 2" id="2"/>
          <p:cNvGrpSpPr/>
          <p:nvPr/>
        </p:nvGrpSpPr>
        <p:grpSpPr>
          <a:xfrm rot="0">
            <a:off x="651750" y="651750"/>
            <a:ext cx="16984499" cy="8983499"/>
            <a:chOff x="0" y="0"/>
            <a:chExt cx="22645999" cy="11977999"/>
          </a:xfrm>
        </p:grpSpPr>
        <p:grpSp>
          <p:nvGrpSpPr>
            <p:cNvPr name="Group 3" id="3"/>
            <p:cNvGrpSpPr/>
            <p:nvPr/>
          </p:nvGrpSpPr>
          <p:grpSpPr>
            <a:xfrm rot="0">
              <a:off x="0" y="0"/>
              <a:ext cx="22645999" cy="11977999"/>
              <a:chOff x="0" y="0"/>
              <a:chExt cx="5745374" cy="3038863"/>
            </a:xfrm>
          </p:grpSpPr>
          <p:sp>
            <p:nvSpPr>
              <p:cNvPr name="Freeform 4" id="4"/>
              <p:cNvSpPr/>
              <p:nvPr/>
            </p:nvSpPr>
            <p:spPr>
              <a:xfrm flipH="false" flipV="false" rot="0">
                <a:off x="0" y="0"/>
                <a:ext cx="5745374" cy="3038863"/>
              </a:xfrm>
              <a:custGeom>
                <a:avLst/>
                <a:gdLst/>
                <a:ahLst/>
                <a:cxnLst/>
                <a:rect r="r" b="b" t="t" l="l"/>
                <a:pathLst>
                  <a:path h="3038863" w="5745374">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name="AutoShape 5" id="5"/>
            <p:cNvSpPr/>
            <p:nvPr/>
          </p:nvSpPr>
          <p:spPr>
            <a:xfrm rot="0">
              <a:off x="0" y="1266422"/>
              <a:ext cx="22645999" cy="0"/>
            </a:xfrm>
            <a:prstGeom prst="line">
              <a:avLst/>
            </a:prstGeom>
            <a:ln cap="rnd" w="12700">
              <a:solidFill>
                <a:srgbClr val="000000"/>
              </a:solidFill>
              <a:prstDash val="solid"/>
              <a:headEnd type="none" len="sm" w="sm"/>
              <a:tailEnd type="none" len="sm" w="sm"/>
            </a:ln>
          </p:spPr>
        </p:sp>
        <p:grpSp>
          <p:nvGrpSpPr>
            <p:cNvPr name="Group 6" id="6"/>
            <p:cNvGrpSpPr/>
            <p:nvPr/>
          </p:nvGrpSpPr>
          <p:grpSpPr>
            <a:xfrm rot="-10800000">
              <a:off x="1386781" y="502600"/>
              <a:ext cx="289704" cy="289704"/>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sp>
        </p:grpSp>
        <p:grpSp>
          <p:nvGrpSpPr>
            <p:cNvPr name="Group 8" id="8"/>
            <p:cNvGrpSpPr/>
            <p:nvPr/>
          </p:nvGrpSpPr>
          <p:grpSpPr>
            <a:xfrm rot="-10800000">
              <a:off x="1039940" y="502600"/>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sp>
        </p:grpSp>
        <p:grpSp>
          <p:nvGrpSpPr>
            <p:cNvPr name="Group 10" id="10"/>
            <p:cNvGrpSpPr/>
            <p:nvPr/>
          </p:nvGrpSpPr>
          <p:grpSpPr>
            <a:xfrm rot="-10800000">
              <a:off x="693100" y="502600"/>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sp>
        </p:grpSp>
      </p:grpSp>
      <p:sp>
        <p:nvSpPr>
          <p:cNvPr name="Freeform 12" id="12"/>
          <p:cNvSpPr/>
          <p:nvPr/>
        </p:nvSpPr>
        <p:spPr>
          <a:xfrm flipH="false" flipV="false" rot="0">
            <a:off x="9777567" y="2190270"/>
            <a:ext cx="7874335" cy="18748418"/>
          </a:xfrm>
          <a:custGeom>
            <a:avLst/>
            <a:gdLst/>
            <a:ahLst/>
            <a:cxnLst/>
            <a:rect r="r" b="b" t="t" l="l"/>
            <a:pathLst>
              <a:path h="18748418" w="7874335">
                <a:moveTo>
                  <a:pt x="0" y="0"/>
                </a:moveTo>
                <a:lnTo>
                  <a:pt x="7874335" y="0"/>
                </a:lnTo>
                <a:lnTo>
                  <a:pt x="7874335" y="18748418"/>
                </a:lnTo>
                <a:lnTo>
                  <a:pt x="0" y="187484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2047026" y="2709640"/>
            <a:ext cx="7241411" cy="5436537"/>
            <a:chOff x="0" y="0"/>
            <a:chExt cx="9655215" cy="7248716"/>
          </a:xfrm>
        </p:grpSpPr>
        <p:sp>
          <p:nvSpPr>
            <p:cNvPr name="TextBox 14" id="14"/>
            <p:cNvSpPr txBox="true"/>
            <p:nvPr/>
          </p:nvSpPr>
          <p:spPr>
            <a:xfrm rot="0">
              <a:off x="0" y="266700"/>
              <a:ext cx="9655215" cy="4931833"/>
            </a:xfrm>
            <a:prstGeom prst="rect">
              <a:avLst/>
            </a:prstGeom>
          </p:spPr>
          <p:txBody>
            <a:bodyPr anchor="t" rtlCol="false" tIns="0" lIns="0" bIns="0" rIns="0">
              <a:spAutoFit/>
            </a:bodyPr>
            <a:lstStyle/>
            <a:p>
              <a:pPr>
                <a:lnSpc>
                  <a:spcPts val="14000"/>
                </a:lnSpc>
              </a:pPr>
              <a:r>
                <a:rPr lang="en-US" sz="14000">
                  <a:solidFill>
                    <a:srgbClr val="171717"/>
                  </a:solidFill>
                  <a:latin typeface="Barlow Bold"/>
                </a:rPr>
                <a:t>Birth Order</a:t>
              </a:r>
            </a:p>
          </p:txBody>
        </p:sp>
        <p:grpSp>
          <p:nvGrpSpPr>
            <p:cNvPr name="Group 15" id="15"/>
            <p:cNvGrpSpPr/>
            <p:nvPr/>
          </p:nvGrpSpPr>
          <p:grpSpPr>
            <a:xfrm rot="0">
              <a:off x="0" y="5846166"/>
              <a:ext cx="7899874" cy="1402551"/>
              <a:chOff x="0" y="0"/>
              <a:chExt cx="6230508" cy="1106170"/>
            </a:xfrm>
          </p:grpSpPr>
          <p:sp>
            <p:nvSpPr>
              <p:cNvPr name="Freeform 16" id="16"/>
              <p:cNvSpPr/>
              <p:nvPr/>
            </p:nvSpPr>
            <p:spPr>
              <a:xfrm flipH="false" flipV="false" rot="0">
                <a:off x="0" y="0"/>
                <a:ext cx="6231778" cy="1106170"/>
              </a:xfrm>
              <a:custGeom>
                <a:avLst/>
                <a:gdLst/>
                <a:ahLst/>
                <a:cxnLst/>
                <a:rect r="r" b="b" t="t" l="l"/>
                <a:pathLst>
                  <a:path h="1106170" w="6231778">
                    <a:moveTo>
                      <a:pt x="5678058" y="1106170"/>
                    </a:moveTo>
                    <a:lnTo>
                      <a:pt x="553720" y="1106170"/>
                    </a:lnTo>
                    <a:cubicBezTo>
                      <a:pt x="247650" y="1106170"/>
                      <a:pt x="0" y="858520"/>
                      <a:pt x="0" y="553720"/>
                    </a:cubicBezTo>
                    <a:cubicBezTo>
                      <a:pt x="0" y="247650"/>
                      <a:pt x="247650" y="0"/>
                      <a:pt x="553720" y="0"/>
                    </a:cubicBezTo>
                    <a:lnTo>
                      <a:pt x="5678058" y="0"/>
                    </a:lnTo>
                    <a:cubicBezTo>
                      <a:pt x="5984128" y="0"/>
                      <a:pt x="6231778" y="247650"/>
                      <a:pt x="6231778" y="553720"/>
                    </a:cubicBezTo>
                    <a:cubicBezTo>
                      <a:pt x="6230508" y="858520"/>
                      <a:pt x="5982858" y="1106170"/>
                      <a:pt x="5678058" y="1106170"/>
                    </a:cubicBezTo>
                    <a:close/>
                  </a:path>
                </a:pathLst>
              </a:custGeom>
              <a:solidFill>
                <a:srgbClr val="171717"/>
              </a:solidFill>
            </p:spPr>
          </p:sp>
        </p:grpSp>
        <p:sp>
          <p:nvSpPr>
            <p:cNvPr name="TextBox 17" id="17"/>
            <p:cNvSpPr txBox="true"/>
            <p:nvPr/>
          </p:nvSpPr>
          <p:spPr>
            <a:xfrm rot="0">
              <a:off x="596807" y="6166441"/>
              <a:ext cx="6706259" cy="685800"/>
            </a:xfrm>
            <a:prstGeom prst="rect">
              <a:avLst/>
            </a:prstGeom>
          </p:spPr>
          <p:txBody>
            <a:bodyPr anchor="t" rtlCol="false" tIns="0" lIns="0" bIns="0" rIns="0">
              <a:spAutoFit/>
            </a:bodyPr>
            <a:lstStyle/>
            <a:p>
              <a:pPr>
                <a:lnSpc>
                  <a:spcPts val="4200"/>
                </a:lnSpc>
              </a:pPr>
              <a:r>
                <a:rPr lang="en-US" sz="3000">
                  <a:solidFill>
                    <a:srgbClr val="FFFFFF"/>
                  </a:solidFill>
                  <a:latin typeface="Barlow Medium"/>
                </a:rPr>
                <a:t>And its effects on human life</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D558"/>
        </a:solidFill>
      </p:bgPr>
    </p:bg>
    <p:spTree>
      <p:nvGrpSpPr>
        <p:cNvPr id="1" name=""/>
        <p:cNvGrpSpPr/>
        <p:nvPr/>
      </p:nvGrpSpPr>
      <p:grpSpPr>
        <a:xfrm>
          <a:off x="0" y="0"/>
          <a:ext cx="0" cy="0"/>
          <a:chOff x="0" y="0"/>
          <a:chExt cx="0" cy="0"/>
        </a:xfrm>
      </p:grpSpPr>
      <p:grpSp>
        <p:nvGrpSpPr>
          <p:cNvPr name="Group 2" id="2"/>
          <p:cNvGrpSpPr/>
          <p:nvPr/>
        </p:nvGrpSpPr>
        <p:grpSpPr>
          <a:xfrm rot="0">
            <a:off x="7901209" y="1028700"/>
            <a:ext cx="9358091" cy="8229600"/>
            <a:chOff x="0" y="0"/>
            <a:chExt cx="12477455" cy="10972800"/>
          </a:xfrm>
        </p:grpSpPr>
        <p:grpSp>
          <p:nvGrpSpPr>
            <p:cNvPr name="Group 3" id="3"/>
            <p:cNvGrpSpPr/>
            <p:nvPr/>
          </p:nvGrpSpPr>
          <p:grpSpPr>
            <a:xfrm rot="0">
              <a:off x="0" y="0"/>
              <a:ext cx="12477455" cy="10972800"/>
              <a:chOff x="0" y="0"/>
              <a:chExt cx="3165576" cy="2783840"/>
            </a:xfrm>
          </p:grpSpPr>
          <p:sp>
            <p:nvSpPr>
              <p:cNvPr name="Freeform 4" id="4"/>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FFFFF"/>
              </a:solidFill>
            </p:spPr>
          </p:sp>
        </p:grpSp>
        <p:grpSp>
          <p:nvGrpSpPr>
            <p:cNvPr name="Group 5" id="5"/>
            <p:cNvGrpSpPr/>
            <p:nvPr/>
          </p:nvGrpSpPr>
          <p:grpSpPr>
            <a:xfrm rot="-10800000">
              <a:off x="1386781" y="556357"/>
              <a:ext cx="289704" cy="289704"/>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sp>
        </p:grpSp>
        <p:grpSp>
          <p:nvGrpSpPr>
            <p:cNvPr name="Group 7" id="7"/>
            <p:cNvGrpSpPr/>
            <p:nvPr/>
          </p:nvGrpSpPr>
          <p:grpSpPr>
            <a:xfrm rot="-10800000">
              <a:off x="1039940" y="556357"/>
              <a:ext cx="289704" cy="289704"/>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sp>
        </p:grpSp>
        <p:grpSp>
          <p:nvGrpSpPr>
            <p:cNvPr name="Group 9" id="9"/>
            <p:cNvGrpSpPr/>
            <p:nvPr/>
          </p:nvGrpSpPr>
          <p:grpSpPr>
            <a:xfrm rot="-10800000">
              <a:off x="693100" y="556357"/>
              <a:ext cx="289704" cy="289704"/>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sp>
        </p:grpSp>
        <p:sp>
          <p:nvSpPr>
            <p:cNvPr name="AutoShape 11" id="11"/>
            <p:cNvSpPr/>
            <p:nvPr/>
          </p:nvSpPr>
          <p:spPr>
            <a:xfrm rot="0">
              <a:off x="0" y="1320180"/>
              <a:ext cx="12477455" cy="0"/>
            </a:xfrm>
            <a:prstGeom prst="line">
              <a:avLst/>
            </a:prstGeom>
            <a:ln cap="rnd" w="12700">
              <a:solidFill>
                <a:srgbClr val="000000"/>
              </a:solidFill>
              <a:prstDash val="solid"/>
              <a:headEnd type="none" len="sm" w="sm"/>
              <a:tailEnd type="none" len="sm" w="sm"/>
            </a:ln>
          </p:spPr>
        </p:sp>
      </p:grpSp>
      <p:sp>
        <p:nvSpPr>
          <p:cNvPr name="Freeform 12" id="12"/>
          <p:cNvSpPr/>
          <p:nvPr/>
        </p:nvSpPr>
        <p:spPr>
          <a:xfrm flipH="false" flipV="false" rot="0">
            <a:off x="610018" y="3420071"/>
            <a:ext cx="6488777" cy="14390434"/>
          </a:xfrm>
          <a:custGeom>
            <a:avLst/>
            <a:gdLst/>
            <a:ahLst/>
            <a:cxnLst/>
            <a:rect r="r" b="b" t="t" l="l"/>
            <a:pathLst>
              <a:path h="14390434" w="6488777">
                <a:moveTo>
                  <a:pt x="0" y="0"/>
                </a:moveTo>
                <a:lnTo>
                  <a:pt x="6488778" y="0"/>
                </a:lnTo>
                <a:lnTo>
                  <a:pt x="6488778" y="14390434"/>
                </a:lnTo>
                <a:lnTo>
                  <a:pt x="0" y="143904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3" id="13"/>
          <p:cNvGrpSpPr/>
          <p:nvPr/>
        </p:nvGrpSpPr>
        <p:grpSpPr>
          <a:xfrm rot="0">
            <a:off x="1296699" y="2373016"/>
            <a:ext cx="3384150" cy="915590"/>
            <a:chOff x="0" y="0"/>
            <a:chExt cx="4088562" cy="1106170"/>
          </a:xfrm>
        </p:grpSpPr>
        <p:sp>
          <p:nvSpPr>
            <p:cNvPr name="Freeform 14" id="14"/>
            <p:cNvSpPr/>
            <p:nvPr/>
          </p:nvSpPr>
          <p:spPr>
            <a:xfrm flipH="false" flipV="false" rot="0">
              <a:off x="0" y="0"/>
              <a:ext cx="4089832" cy="1106170"/>
            </a:xfrm>
            <a:custGeom>
              <a:avLst/>
              <a:gdLst/>
              <a:ahLst/>
              <a:cxnLst/>
              <a:rect r="r" b="b" t="t" l="l"/>
              <a:pathLst>
                <a:path h="1106170" w="4089832">
                  <a:moveTo>
                    <a:pt x="3536112" y="1106170"/>
                  </a:moveTo>
                  <a:lnTo>
                    <a:pt x="553720" y="1106170"/>
                  </a:lnTo>
                  <a:cubicBezTo>
                    <a:pt x="247650" y="1106170"/>
                    <a:pt x="0" y="858520"/>
                    <a:pt x="0" y="553720"/>
                  </a:cubicBezTo>
                  <a:cubicBezTo>
                    <a:pt x="0" y="247650"/>
                    <a:pt x="247650" y="0"/>
                    <a:pt x="553720" y="0"/>
                  </a:cubicBezTo>
                  <a:lnTo>
                    <a:pt x="3536112" y="0"/>
                  </a:lnTo>
                  <a:cubicBezTo>
                    <a:pt x="3842182" y="0"/>
                    <a:pt x="4089832" y="247650"/>
                    <a:pt x="4089832" y="553720"/>
                  </a:cubicBezTo>
                  <a:cubicBezTo>
                    <a:pt x="4088562" y="858520"/>
                    <a:pt x="3840912" y="1106170"/>
                    <a:pt x="3536112" y="1106170"/>
                  </a:cubicBezTo>
                  <a:close/>
                </a:path>
              </a:pathLst>
            </a:custGeom>
            <a:solidFill>
              <a:srgbClr val="171717"/>
            </a:solidFill>
          </p:spPr>
        </p:sp>
      </p:grpSp>
      <p:sp>
        <p:nvSpPr>
          <p:cNvPr name="TextBox 15" id="15"/>
          <p:cNvSpPr txBox="true"/>
          <p:nvPr/>
        </p:nvSpPr>
        <p:spPr>
          <a:xfrm rot="0">
            <a:off x="1691543" y="2640311"/>
            <a:ext cx="2594461" cy="419100"/>
          </a:xfrm>
          <a:prstGeom prst="rect">
            <a:avLst/>
          </a:prstGeom>
        </p:spPr>
        <p:txBody>
          <a:bodyPr anchor="t" rtlCol="false" tIns="0" lIns="0" bIns="0" rIns="0">
            <a:spAutoFit/>
          </a:bodyPr>
          <a:lstStyle/>
          <a:p>
            <a:pPr algn="ctr">
              <a:lnSpc>
                <a:spcPts val="3000"/>
              </a:lnSpc>
            </a:pPr>
            <a:r>
              <a:rPr lang="en-US" sz="3000">
                <a:solidFill>
                  <a:srgbClr val="FFFFFF"/>
                </a:solidFill>
                <a:latin typeface="Barlow Medium"/>
              </a:rPr>
              <a:t>Of Birth Order</a:t>
            </a:r>
          </a:p>
        </p:txBody>
      </p:sp>
      <p:sp>
        <p:nvSpPr>
          <p:cNvPr name="TextBox 16" id="16"/>
          <p:cNvSpPr txBox="true"/>
          <p:nvPr/>
        </p:nvSpPr>
        <p:spPr>
          <a:xfrm rot="0">
            <a:off x="1296699" y="1162050"/>
            <a:ext cx="5115417" cy="1079500"/>
          </a:xfrm>
          <a:prstGeom prst="rect">
            <a:avLst/>
          </a:prstGeom>
        </p:spPr>
        <p:txBody>
          <a:bodyPr anchor="t" rtlCol="false" tIns="0" lIns="0" bIns="0" rIns="0">
            <a:spAutoFit/>
          </a:bodyPr>
          <a:lstStyle/>
          <a:p>
            <a:pPr>
              <a:lnSpc>
                <a:spcPts val="8000"/>
              </a:lnSpc>
            </a:pPr>
            <a:r>
              <a:rPr lang="en-US" sz="8000">
                <a:solidFill>
                  <a:srgbClr val="171717"/>
                </a:solidFill>
                <a:latin typeface="Barlow Bold"/>
              </a:rPr>
              <a:t>The reality</a:t>
            </a:r>
          </a:p>
        </p:txBody>
      </p:sp>
      <p:sp>
        <p:nvSpPr>
          <p:cNvPr name="TextBox 17" id="17"/>
          <p:cNvSpPr txBox="true"/>
          <p:nvPr/>
        </p:nvSpPr>
        <p:spPr>
          <a:xfrm rot="0">
            <a:off x="8935250" y="2740568"/>
            <a:ext cx="7290009" cy="6179820"/>
          </a:xfrm>
          <a:prstGeom prst="rect">
            <a:avLst/>
          </a:prstGeom>
        </p:spPr>
        <p:txBody>
          <a:bodyPr anchor="t" rtlCol="false" tIns="0" lIns="0" bIns="0" rIns="0">
            <a:spAutoFit/>
          </a:bodyPr>
          <a:lstStyle/>
          <a:p>
            <a:pPr marL="582930" indent="-291465" lvl="1">
              <a:lnSpc>
                <a:spcPts val="3779"/>
              </a:lnSpc>
              <a:buFont typeface="Arial"/>
              <a:buChar char="•"/>
            </a:pPr>
            <a:r>
              <a:rPr lang="en-US" sz="2700">
                <a:solidFill>
                  <a:srgbClr val="171717"/>
                </a:solidFill>
                <a:latin typeface="Barlow"/>
              </a:rPr>
              <a:t>While that was one recent study - based in Norway - it is quite generalisable to the rest of the world. </a:t>
            </a:r>
          </a:p>
          <a:p>
            <a:pPr marL="582930" indent="-291465" lvl="1">
              <a:lnSpc>
                <a:spcPts val="3779"/>
              </a:lnSpc>
              <a:buFont typeface="Arial"/>
              <a:buChar char="•"/>
            </a:pPr>
            <a:r>
              <a:rPr lang="en-US" sz="2700">
                <a:solidFill>
                  <a:srgbClr val="171717"/>
                </a:solidFill>
                <a:latin typeface="Barlow"/>
              </a:rPr>
              <a:t>Many studies have found that the eldest sibling is often in top managerial positions.</a:t>
            </a:r>
          </a:p>
          <a:p>
            <a:pPr marL="582930" indent="-291465" lvl="1">
              <a:lnSpc>
                <a:spcPts val="3779"/>
              </a:lnSpc>
              <a:buFont typeface="Arial"/>
              <a:buChar char="•"/>
            </a:pPr>
            <a:r>
              <a:rPr lang="en-US" sz="2700">
                <a:solidFill>
                  <a:srgbClr val="171717"/>
                </a:solidFill>
                <a:latin typeface="Barlow"/>
              </a:rPr>
              <a:t>There is evidence to suggest that later-borns are more entrepreneurial and prefer self-employment over the corporate life.</a:t>
            </a:r>
          </a:p>
          <a:p>
            <a:pPr marL="582930" indent="-291465" lvl="1">
              <a:lnSpc>
                <a:spcPts val="3779"/>
              </a:lnSpc>
              <a:buFont typeface="Arial"/>
              <a:buChar char="•"/>
            </a:pPr>
            <a:r>
              <a:rPr lang="en-US" sz="2700">
                <a:solidFill>
                  <a:srgbClr val="171717"/>
                </a:solidFill>
                <a:latin typeface="Barlow"/>
              </a:rPr>
              <a:t>There is also some validity in knowing that the larger the family, the lesser the opportunities for the youngest borns to practically develop themselves.</a:t>
            </a:r>
          </a:p>
          <a:p>
            <a:pPr marL="582930" indent="-291465" lvl="1">
              <a:lnSpc>
                <a:spcPts val="3779"/>
              </a:lnSpc>
              <a:buFont typeface="Arial"/>
              <a:buChar char="•"/>
            </a:pPr>
            <a:r>
              <a:rPr lang="en-US" sz="2700">
                <a:solidFill>
                  <a:srgbClr val="171717"/>
                </a:solidFill>
                <a:latin typeface="Barlow"/>
              </a:rPr>
              <a:t>Why may that be?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5B6EEF"/>
        </a:solidFill>
      </p:bgPr>
    </p:bg>
    <p:spTree>
      <p:nvGrpSpPr>
        <p:cNvPr id="1" name=""/>
        <p:cNvGrpSpPr/>
        <p:nvPr/>
      </p:nvGrpSpPr>
      <p:grpSpPr>
        <a:xfrm>
          <a:off x="0" y="0"/>
          <a:ext cx="0" cy="0"/>
          <a:chOff x="0" y="0"/>
          <a:chExt cx="0" cy="0"/>
        </a:xfrm>
      </p:grpSpPr>
      <p:grpSp>
        <p:nvGrpSpPr>
          <p:cNvPr name="Group 2" id="2"/>
          <p:cNvGrpSpPr/>
          <p:nvPr/>
        </p:nvGrpSpPr>
        <p:grpSpPr>
          <a:xfrm rot="0">
            <a:off x="612372" y="651750"/>
            <a:ext cx="15511008" cy="8983499"/>
            <a:chOff x="0" y="0"/>
            <a:chExt cx="5246934" cy="3038863"/>
          </a:xfrm>
        </p:grpSpPr>
        <p:sp>
          <p:nvSpPr>
            <p:cNvPr name="Freeform 3" id="3"/>
            <p:cNvSpPr/>
            <p:nvPr/>
          </p:nvSpPr>
          <p:spPr>
            <a:xfrm flipH="false" flipV="false" rot="0">
              <a:off x="0" y="0"/>
              <a:ext cx="5246934" cy="3038863"/>
            </a:xfrm>
            <a:custGeom>
              <a:avLst/>
              <a:gdLst/>
              <a:ahLst/>
              <a:cxnLst/>
              <a:rect r="r" b="b" t="t" l="l"/>
              <a:pathLst>
                <a:path h="3038863" w="5246934">
                  <a:moveTo>
                    <a:pt x="5122474" y="3038863"/>
                  </a:moveTo>
                  <a:lnTo>
                    <a:pt x="124460" y="3038863"/>
                  </a:lnTo>
                  <a:cubicBezTo>
                    <a:pt x="55880" y="3038863"/>
                    <a:pt x="0" y="2982983"/>
                    <a:pt x="0" y="2914403"/>
                  </a:cubicBezTo>
                  <a:lnTo>
                    <a:pt x="0" y="124460"/>
                  </a:lnTo>
                  <a:cubicBezTo>
                    <a:pt x="0" y="55880"/>
                    <a:pt x="55880" y="0"/>
                    <a:pt x="124460" y="0"/>
                  </a:cubicBezTo>
                  <a:lnTo>
                    <a:pt x="5122474" y="0"/>
                  </a:lnTo>
                  <a:cubicBezTo>
                    <a:pt x="5191054" y="0"/>
                    <a:pt x="5246934" y="55880"/>
                    <a:pt x="5246934" y="124460"/>
                  </a:cubicBezTo>
                  <a:lnTo>
                    <a:pt x="5246934" y="2914403"/>
                  </a:lnTo>
                  <a:cubicBezTo>
                    <a:pt x="5246934" y="2982983"/>
                    <a:pt x="5191054" y="3038863"/>
                    <a:pt x="5122474" y="3038863"/>
                  </a:cubicBezTo>
                  <a:close/>
                </a:path>
              </a:pathLst>
            </a:custGeom>
            <a:solidFill>
              <a:srgbClr val="FFFFFF"/>
            </a:solidFill>
          </p:spPr>
        </p:sp>
      </p:grpSp>
      <p:sp>
        <p:nvSpPr>
          <p:cNvPr name="Freeform 4" id="4"/>
          <p:cNvSpPr/>
          <p:nvPr/>
        </p:nvSpPr>
        <p:spPr>
          <a:xfrm flipH="false" flipV="false" rot="0">
            <a:off x="14297362" y="1682488"/>
            <a:ext cx="3652036" cy="13042986"/>
          </a:xfrm>
          <a:custGeom>
            <a:avLst/>
            <a:gdLst/>
            <a:ahLst/>
            <a:cxnLst/>
            <a:rect r="r" b="b" t="t" l="l"/>
            <a:pathLst>
              <a:path h="13042986" w="3652036">
                <a:moveTo>
                  <a:pt x="0" y="0"/>
                </a:moveTo>
                <a:lnTo>
                  <a:pt x="3652037" y="0"/>
                </a:lnTo>
                <a:lnTo>
                  <a:pt x="3652037" y="13042986"/>
                </a:lnTo>
                <a:lnTo>
                  <a:pt x="0" y="13042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028700" y="971550"/>
            <a:ext cx="11617080" cy="8561070"/>
          </a:xfrm>
          <a:prstGeom prst="rect">
            <a:avLst/>
          </a:prstGeom>
        </p:spPr>
        <p:txBody>
          <a:bodyPr anchor="t" rtlCol="false" tIns="0" lIns="0" bIns="0" rIns="0">
            <a:spAutoFit/>
          </a:bodyPr>
          <a:lstStyle/>
          <a:p>
            <a:pPr marL="582930" indent="-291465" lvl="1">
              <a:lnSpc>
                <a:spcPts val="3779"/>
              </a:lnSpc>
              <a:buFont typeface="Arial"/>
              <a:buChar char="•"/>
            </a:pPr>
            <a:r>
              <a:rPr lang="en-US" sz="2700">
                <a:solidFill>
                  <a:srgbClr val="171717"/>
                </a:solidFill>
                <a:latin typeface="Barlow"/>
              </a:rPr>
              <a:t>The Eldest child is often paid a lot of attention to. The parents are handling their child for the first time and their excitement, nervousness, wanting to raise the ‘perfect’ child is at an all time high. </a:t>
            </a:r>
          </a:p>
          <a:p>
            <a:pPr marL="582930" indent="-291465" lvl="1">
              <a:lnSpc>
                <a:spcPts val="3779"/>
              </a:lnSpc>
              <a:buFont typeface="Arial"/>
              <a:buChar char="•"/>
            </a:pPr>
            <a:r>
              <a:rPr lang="en-US" sz="2700">
                <a:solidFill>
                  <a:srgbClr val="171717"/>
                </a:solidFill>
                <a:latin typeface="Barlow"/>
              </a:rPr>
              <a:t>This may lead to theme spending their time, energy and resources on to giving the child a good life. If they give birth to the second-child within 3 years of the first, the birth order effects may not be apparent in the siblings. However, if the gap is more than 3 years, the following is possible.</a:t>
            </a:r>
          </a:p>
          <a:p>
            <a:pPr marL="582930" indent="-291465" lvl="1">
              <a:lnSpc>
                <a:spcPts val="3779"/>
              </a:lnSpc>
              <a:buFont typeface="Arial"/>
              <a:buChar char="•"/>
            </a:pPr>
            <a:r>
              <a:rPr lang="en-US" sz="2700">
                <a:solidFill>
                  <a:srgbClr val="171717"/>
                </a:solidFill>
                <a:latin typeface="Barlow"/>
              </a:rPr>
              <a:t>The eldest child now has to share these resources and be a ‘role-model’ for the younger sibling to learn from. So, they not only feel ‘dethroned’ but also feel the responsibility of being ‘perfect’ in order to teach the sibling. </a:t>
            </a:r>
          </a:p>
          <a:p>
            <a:pPr marL="582930" indent="-291465" lvl="1">
              <a:lnSpc>
                <a:spcPts val="3779"/>
              </a:lnSpc>
              <a:buFont typeface="Arial"/>
              <a:buChar char="•"/>
            </a:pPr>
            <a:r>
              <a:rPr lang="en-US" sz="2700">
                <a:solidFill>
                  <a:srgbClr val="171717"/>
                </a:solidFill>
                <a:latin typeface="Barlow"/>
              </a:rPr>
              <a:t>The eldest child may grow up to become authoritarian towards the sibling, almost becoming stricter than the parents, in order to prove their position and also have a control over the sibling. Many times, this may happen because the parents are not as concerned about the younger sibling.</a:t>
            </a:r>
          </a:p>
          <a:p>
            <a:pPr marL="582930" indent="-291465" lvl="1">
              <a:lnSpc>
                <a:spcPts val="3779"/>
              </a:lnSpc>
              <a:buFont typeface="Arial"/>
              <a:buChar char="•"/>
            </a:pPr>
            <a:r>
              <a:rPr lang="en-US" sz="2700">
                <a:solidFill>
                  <a:srgbClr val="171717"/>
                </a:solidFill>
                <a:latin typeface="Barlow"/>
              </a:rPr>
              <a:t>This may lead to the child becoming very reserved, organised and practical in adulthood - following a planneed career path, uncomfortable with sudden changes and even having resentment towards their sibling for the childhood they might have lost.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5B6EEF"/>
        </a:solidFill>
      </p:bgPr>
    </p:bg>
    <p:spTree>
      <p:nvGrpSpPr>
        <p:cNvPr id="1" name=""/>
        <p:cNvGrpSpPr/>
        <p:nvPr/>
      </p:nvGrpSpPr>
      <p:grpSpPr>
        <a:xfrm>
          <a:off x="0" y="0"/>
          <a:ext cx="0" cy="0"/>
          <a:chOff x="0" y="0"/>
          <a:chExt cx="0" cy="0"/>
        </a:xfrm>
      </p:grpSpPr>
      <p:grpSp>
        <p:nvGrpSpPr>
          <p:cNvPr name="Group 2" id="2"/>
          <p:cNvGrpSpPr/>
          <p:nvPr/>
        </p:nvGrpSpPr>
        <p:grpSpPr>
          <a:xfrm rot="0">
            <a:off x="651750" y="651750"/>
            <a:ext cx="16984499" cy="8983499"/>
            <a:chOff x="0" y="0"/>
            <a:chExt cx="22645999" cy="11977999"/>
          </a:xfrm>
        </p:grpSpPr>
        <p:grpSp>
          <p:nvGrpSpPr>
            <p:cNvPr name="Group 3" id="3"/>
            <p:cNvGrpSpPr/>
            <p:nvPr/>
          </p:nvGrpSpPr>
          <p:grpSpPr>
            <a:xfrm rot="0">
              <a:off x="0" y="0"/>
              <a:ext cx="22645999" cy="11977999"/>
              <a:chOff x="0" y="0"/>
              <a:chExt cx="5745374" cy="3038863"/>
            </a:xfrm>
          </p:grpSpPr>
          <p:sp>
            <p:nvSpPr>
              <p:cNvPr name="Freeform 4" id="4"/>
              <p:cNvSpPr/>
              <p:nvPr/>
            </p:nvSpPr>
            <p:spPr>
              <a:xfrm flipH="false" flipV="false" rot="0">
                <a:off x="0" y="0"/>
                <a:ext cx="5745374" cy="3038863"/>
              </a:xfrm>
              <a:custGeom>
                <a:avLst/>
                <a:gdLst/>
                <a:ahLst/>
                <a:cxnLst/>
                <a:rect r="r" b="b" t="t" l="l"/>
                <a:pathLst>
                  <a:path h="3038863" w="5745374">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name="AutoShape 5" id="5"/>
            <p:cNvSpPr/>
            <p:nvPr/>
          </p:nvSpPr>
          <p:spPr>
            <a:xfrm rot="0">
              <a:off x="0" y="1266422"/>
              <a:ext cx="22645999" cy="0"/>
            </a:xfrm>
            <a:prstGeom prst="line">
              <a:avLst/>
            </a:prstGeom>
            <a:ln cap="rnd" w="12700">
              <a:solidFill>
                <a:srgbClr val="000000"/>
              </a:solidFill>
              <a:prstDash val="solid"/>
              <a:headEnd type="none" len="sm" w="sm"/>
              <a:tailEnd type="none" len="sm" w="sm"/>
            </a:ln>
          </p:spPr>
        </p:sp>
        <p:grpSp>
          <p:nvGrpSpPr>
            <p:cNvPr name="Group 6" id="6"/>
            <p:cNvGrpSpPr/>
            <p:nvPr/>
          </p:nvGrpSpPr>
          <p:grpSpPr>
            <a:xfrm rot="-10800000">
              <a:off x="1386781" y="502600"/>
              <a:ext cx="289704" cy="289704"/>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sp>
        </p:grpSp>
        <p:grpSp>
          <p:nvGrpSpPr>
            <p:cNvPr name="Group 8" id="8"/>
            <p:cNvGrpSpPr/>
            <p:nvPr/>
          </p:nvGrpSpPr>
          <p:grpSpPr>
            <a:xfrm rot="-10800000">
              <a:off x="1039940" y="502600"/>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B6EEF"/>
              </a:solidFill>
            </p:spPr>
          </p:sp>
        </p:grpSp>
        <p:grpSp>
          <p:nvGrpSpPr>
            <p:cNvPr name="Group 10" id="10"/>
            <p:cNvGrpSpPr/>
            <p:nvPr/>
          </p:nvGrpSpPr>
          <p:grpSpPr>
            <a:xfrm rot="-10800000">
              <a:off x="693100" y="502600"/>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sp>
        </p:grpSp>
      </p:grpSp>
      <p:sp>
        <p:nvSpPr>
          <p:cNvPr name="Freeform 12" id="12"/>
          <p:cNvSpPr/>
          <p:nvPr/>
        </p:nvSpPr>
        <p:spPr>
          <a:xfrm flipH="true" flipV="false" rot="0">
            <a:off x="651750" y="2327782"/>
            <a:ext cx="3846890" cy="12745720"/>
          </a:xfrm>
          <a:custGeom>
            <a:avLst/>
            <a:gdLst/>
            <a:ahLst/>
            <a:cxnLst/>
            <a:rect r="r" b="b" t="t" l="l"/>
            <a:pathLst>
              <a:path h="12745720" w="3846890">
                <a:moveTo>
                  <a:pt x="3846890" y="0"/>
                </a:moveTo>
                <a:lnTo>
                  <a:pt x="0" y="0"/>
                </a:lnTo>
                <a:lnTo>
                  <a:pt x="0" y="12745719"/>
                </a:lnTo>
                <a:lnTo>
                  <a:pt x="3846890" y="12745719"/>
                </a:lnTo>
                <a:lnTo>
                  <a:pt x="384689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4232551" y="1751401"/>
            <a:ext cx="13026749" cy="5703570"/>
          </a:xfrm>
          <a:prstGeom prst="rect">
            <a:avLst/>
          </a:prstGeom>
        </p:spPr>
        <p:txBody>
          <a:bodyPr anchor="t" rtlCol="false" tIns="0" lIns="0" bIns="0" rIns="0">
            <a:spAutoFit/>
          </a:bodyPr>
          <a:lstStyle/>
          <a:p>
            <a:pPr marL="582930" indent="-291465" lvl="1">
              <a:lnSpc>
                <a:spcPts val="3779"/>
              </a:lnSpc>
              <a:buFont typeface="Arial"/>
              <a:buChar char="•"/>
            </a:pPr>
            <a:r>
              <a:rPr lang="en-US" sz="2700">
                <a:solidFill>
                  <a:srgbClr val="171717"/>
                </a:solidFill>
                <a:latin typeface="Barlow"/>
              </a:rPr>
              <a:t>The second child, on the contrary, has no such issues with control, except for that of the elder sibling. When the second-child is born, the parents are quite confortable in their roles and familiar with what they need to do. Therefore, their attention is relaxed and their vigilance is almost absent. They now have someone they can delegate their work to.</a:t>
            </a:r>
          </a:p>
          <a:p>
            <a:pPr marL="582930" indent="-291465" lvl="1">
              <a:lnSpc>
                <a:spcPts val="3779"/>
              </a:lnSpc>
              <a:buFont typeface="Arial"/>
              <a:buChar char="•"/>
            </a:pPr>
            <a:r>
              <a:rPr lang="en-US" sz="2700">
                <a:solidFill>
                  <a:srgbClr val="171717"/>
                </a:solidFill>
                <a:latin typeface="Barlow"/>
              </a:rPr>
              <a:t>The child then feels closest to the elder sibling - they are closer in age, relatable and very impressive in their ability to do things that they are unable to do yet. </a:t>
            </a:r>
          </a:p>
          <a:p>
            <a:pPr marL="582930" indent="-291465" lvl="1">
              <a:lnSpc>
                <a:spcPts val="3779"/>
              </a:lnSpc>
              <a:buFont typeface="Arial"/>
              <a:buChar char="•"/>
            </a:pPr>
            <a:r>
              <a:rPr lang="en-US" sz="2700">
                <a:solidFill>
                  <a:srgbClr val="171717"/>
                </a:solidFill>
                <a:latin typeface="Barlow"/>
              </a:rPr>
              <a:t>Their reverence to the elder sibling can get tested often because they want a friend, while the elder sibling wants to be a teacher. They are taught the ways in which they are supposed to behave, what they are supposed to like and dislike and even how they speak. </a:t>
            </a:r>
          </a:p>
          <a:p>
            <a:pPr marL="582930" indent="-291465" lvl="1">
              <a:lnSpc>
                <a:spcPts val="3779"/>
              </a:lnSpc>
              <a:buFont typeface="Arial"/>
              <a:buChar char="•"/>
            </a:pPr>
            <a:r>
              <a:rPr lang="en-US" sz="2700">
                <a:solidFill>
                  <a:srgbClr val="171717"/>
                </a:solidFill>
                <a:latin typeface="Barlow"/>
              </a:rPr>
              <a:t>This makes the child want to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814B"/>
        </a:solidFill>
      </p:bgPr>
    </p:bg>
    <p:spTree>
      <p:nvGrpSpPr>
        <p:cNvPr id="1" name=""/>
        <p:cNvGrpSpPr/>
        <p:nvPr/>
      </p:nvGrpSpPr>
      <p:grpSpPr>
        <a:xfrm>
          <a:off x="0" y="0"/>
          <a:ext cx="0" cy="0"/>
          <a:chOff x="0" y="0"/>
          <a:chExt cx="0" cy="0"/>
        </a:xfrm>
      </p:grpSpPr>
      <p:grpSp>
        <p:nvGrpSpPr>
          <p:cNvPr name="Group 2" id="2"/>
          <p:cNvGrpSpPr/>
          <p:nvPr/>
        </p:nvGrpSpPr>
        <p:grpSpPr>
          <a:xfrm rot="0">
            <a:off x="651750" y="651750"/>
            <a:ext cx="16984499" cy="8983499"/>
            <a:chOff x="0" y="0"/>
            <a:chExt cx="5745374" cy="3038863"/>
          </a:xfrm>
        </p:grpSpPr>
        <p:sp>
          <p:nvSpPr>
            <p:cNvPr name="Freeform 3" id="3"/>
            <p:cNvSpPr/>
            <p:nvPr/>
          </p:nvSpPr>
          <p:spPr>
            <a:xfrm flipH="false" flipV="false" rot="0">
              <a:off x="0" y="0"/>
              <a:ext cx="5745374" cy="3038863"/>
            </a:xfrm>
            <a:custGeom>
              <a:avLst/>
              <a:gdLst/>
              <a:ahLst/>
              <a:cxnLst/>
              <a:rect r="r" b="b" t="t" l="l"/>
              <a:pathLst>
                <a:path h="3038863" w="5745374">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grpSp>
        <p:nvGrpSpPr>
          <p:cNvPr name="Group 4" id="4"/>
          <p:cNvGrpSpPr/>
          <p:nvPr/>
        </p:nvGrpSpPr>
        <p:grpSpPr>
          <a:xfrm rot="-10800000">
            <a:off x="1691836" y="1028700"/>
            <a:ext cx="217278" cy="217278"/>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sp>
      </p:grpSp>
      <p:grpSp>
        <p:nvGrpSpPr>
          <p:cNvPr name="Group 6" id="6"/>
          <p:cNvGrpSpPr/>
          <p:nvPr/>
        </p:nvGrpSpPr>
        <p:grpSpPr>
          <a:xfrm rot="-10800000">
            <a:off x="1431705" y="1028700"/>
            <a:ext cx="217278" cy="217278"/>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814B"/>
            </a:solidFill>
          </p:spPr>
        </p:sp>
      </p:grpSp>
      <p:grpSp>
        <p:nvGrpSpPr>
          <p:cNvPr name="Group 8" id="8"/>
          <p:cNvGrpSpPr/>
          <p:nvPr/>
        </p:nvGrpSpPr>
        <p:grpSpPr>
          <a:xfrm rot="-10800000">
            <a:off x="1171575" y="1028700"/>
            <a:ext cx="217278" cy="217278"/>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sp>
      </p:grpSp>
      <p:grpSp>
        <p:nvGrpSpPr>
          <p:cNvPr name="Group 10" id="10"/>
          <p:cNvGrpSpPr/>
          <p:nvPr/>
        </p:nvGrpSpPr>
        <p:grpSpPr>
          <a:xfrm rot="0">
            <a:off x="651750" y="1091951"/>
            <a:ext cx="16984499" cy="1608186"/>
            <a:chOff x="0" y="0"/>
            <a:chExt cx="22645999" cy="2144248"/>
          </a:xfrm>
        </p:grpSpPr>
        <p:sp>
          <p:nvSpPr>
            <p:cNvPr name="AutoShape 11" id="11"/>
            <p:cNvSpPr/>
            <p:nvPr/>
          </p:nvSpPr>
          <p:spPr>
            <a:xfrm>
              <a:off x="0" y="2137898"/>
              <a:ext cx="22645999" cy="0"/>
            </a:xfrm>
            <a:prstGeom prst="line">
              <a:avLst/>
            </a:prstGeom>
            <a:ln cap="rnd" w="12700">
              <a:solidFill>
                <a:srgbClr val="000000"/>
              </a:solidFill>
              <a:prstDash val="solid"/>
              <a:headEnd type="none" len="sm" w="sm"/>
              <a:tailEnd type="none" len="sm" w="sm"/>
            </a:ln>
          </p:spPr>
        </p:sp>
        <p:sp>
          <p:nvSpPr>
            <p:cNvPr name="TextBox 12" id="12"/>
            <p:cNvSpPr txBox="true"/>
            <p:nvPr/>
          </p:nvSpPr>
          <p:spPr>
            <a:xfrm rot="0">
              <a:off x="1719759" y="133350"/>
              <a:ext cx="18844514" cy="1483783"/>
            </a:xfrm>
            <a:prstGeom prst="rect">
              <a:avLst/>
            </a:prstGeom>
          </p:spPr>
          <p:txBody>
            <a:bodyPr anchor="t" rtlCol="false" tIns="0" lIns="0" bIns="0" rIns="0">
              <a:spAutoFit/>
            </a:bodyPr>
            <a:lstStyle/>
            <a:p>
              <a:pPr algn="ctr">
                <a:lnSpc>
                  <a:spcPts val="8000"/>
                </a:lnSpc>
              </a:pPr>
              <a:r>
                <a:rPr lang="en-US" sz="8000">
                  <a:solidFill>
                    <a:srgbClr val="171717"/>
                  </a:solidFill>
                  <a:latin typeface="Barlow Bold"/>
                </a:rPr>
                <a:t>Introduction</a:t>
              </a:r>
            </a:p>
          </p:txBody>
        </p:sp>
      </p:grpSp>
      <p:sp>
        <p:nvSpPr>
          <p:cNvPr name="Freeform 13" id="13"/>
          <p:cNvSpPr/>
          <p:nvPr/>
        </p:nvSpPr>
        <p:spPr>
          <a:xfrm flipH="false" flipV="false" rot="0">
            <a:off x="13539294" y="2300567"/>
            <a:ext cx="4253556" cy="15191272"/>
          </a:xfrm>
          <a:custGeom>
            <a:avLst/>
            <a:gdLst/>
            <a:ahLst/>
            <a:cxnLst/>
            <a:rect r="r" b="b" t="t" l="l"/>
            <a:pathLst>
              <a:path h="15191272" w="4253556">
                <a:moveTo>
                  <a:pt x="0" y="0"/>
                </a:moveTo>
                <a:lnTo>
                  <a:pt x="4253556" y="0"/>
                </a:lnTo>
                <a:lnTo>
                  <a:pt x="4253556" y="15191272"/>
                </a:lnTo>
                <a:lnTo>
                  <a:pt x="0" y="151912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5091606" y="3321629"/>
            <a:ext cx="8104787" cy="4275113"/>
          </a:xfrm>
          <a:prstGeom prst="rect">
            <a:avLst/>
          </a:prstGeom>
        </p:spPr>
        <p:txBody>
          <a:bodyPr anchor="t" rtlCol="false" tIns="0" lIns="0" bIns="0" rIns="0">
            <a:spAutoFit/>
          </a:bodyPr>
          <a:lstStyle/>
          <a:p>
            <a:pPr algn="ctr">
              <a:lnSpc>
                <a:spcPts val="3438"/>
              </a:lnSpc>
            </a:pPr>
            <a:r>
              <a:rPr lang="en-US" sz="2292">
                <a:solidFill>
                  <a:srgbClr val="171717"/>
                </a:solidFill>
                <a:latin typeface="Barlow"/>
              </a:rPr>
              <a:t>It is quite a well-known concept that the order in which we are born, has a profound effect on us. You might be familiar with people determining someone’s rank of birth based on their personality. A common perception is that first-born children are usually very reserved and rule-conscious while the second-born children are generally rule-breakers or walking on the road less travelled - and so on. So let us explore if this concept has any scientific evidence or if it’s just a generic observation we make. </a:t>
            </a:r>
          </a:p>
          <a:p>
            <a:pPr algn="ctr">
              <a:lnSpc>
                <a:spcPts val="3438"/>
              </a:lnSpc>
            </a:pPr>
          </a:p>
          <a:p>
            <a:pPr algn="ctr" marL="0" indent="0" lvl="0">
              <a:lnSpc>
                <a:spcPts val="3438"/>
              </a:lnSpc>
              <a:spcBef>
                <a:spcPct val="0"/>
              </a:spcBef>
            </a:pPr>
            <a:r>
              <a:rPr lang="en-US" sz="2292">
                <a:solidFill>
                  <a:srgbClr val="171717"/>
                </a:solidFill>
                <a:latin typeface="Barlow"/>
              </a:rPr>
              <a:t>Does birth order actually have any effect on us?</a:t>
            </a:r>
          </a:p>
        </p:txBody>
      </p:sp>
      <p:sp>
        <p:nvSpPr>
          <p:cNvPr name="Freeform 15" id="15"/>
          <p:cNvSpPr/>
          <p:nvPr/>
        </p:nvSpPr>
        <p:spPr>
          <a:xfrm flipH="true" flipV="false" rot="0">
            <a:off x="904925" y="2300567"/>
            <a:ext cx="3846890" cy="12745720"/>
          </a:xfrm>
          <a:custGeom>
            <a:avLst/>
            <a:gdLst/>
            <a:ahLst/>
            <a:cxnLst/>
            <a:rect r="r" b="b" t="t" l="l"/>
            <a:pathLst>
              <a:path h="12745720" w="3846890">
                <a:moveTo>
                  <a:pt x="3846890" y="0"/>
                </a:moveTo>
                <a:lnTo>
                  <a:pt x="0" y="0"/>
                </a:lnTo>
                <a:lnTo>
                  <a:pt x="0" y="12745720"/>
                </a:lnTo>
                <a:lnTo>
                  <a:pt x="3846890" y="12745720"/>
                </a:lnTo>
                <a:lnTo>
                  <a:pt x="384689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D558"/>
        </a:solidFill>
      </p:bgPr>
    </p:bg>
    <p:spTree>
      <p:nvGrpSpPr>
        <p:cNvPr id="1" name=""/>
        <p:cNvGrpSpPr/>
        <p:nvPr/>
      </p:nvGrpSpPr>
      <p:grpSpPr>
        <a:xfrm>
          <a:off x="0" y="0"/>
          <a:ext cx="0" cy="0"/>
          <a:chOff x="0" y="0"/>
          <a:chExt cx="0" cy="0"/>
        </a:xfrm>
      </p:grpSpPr>
      <p:grpSp>
        <p:nvGrpSpPr>
          <p:cNvPr name="Group 2" id="2"/>
          <p:cNvGrpSpPr/>
          <p:nvPr/>
        </p:nvGrpSpPr>
        <p:grpSpPr>
          <a:xfrm rot="0">
            <a:off x="7901209" y="1028700"/>
            <a:ext cx="9358091" cy="8229600"/>
            <a:chOff x="0" y="0"/>
            <a:chExt cx="12477455" cy="10972800"/>
          </a:xfrm>
        </p:grpSpPr>
        <p:grpSp>
          <p:nvGrpSpPr>
            <p:cNvPr name="Group 3" id="3"/>
            <p:cNvGrpSpPr/>
            <p:nvPr/>
          </p:nvGrpSpPr>
          <p:grpSpPr>
            <a:xfrm rot="0">
              <a:off x="0" y="0"/>
              <a:ext cx="12477455" cy="10972800"/>
              <a:chOff x="0" y="0"/>
              <a:chExt cx="3165576" cy="2783840"/>
            </a:xfrm>
          </p:grpSpPr>
          <p:sp>
            <p:nvSpPr>
              <p:cNvPr name="Freeform 4" id="4"/>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FFFFF"/>
              </a:solidFill>
            </p:spPr>
          </p:sp>
        </p:grpSp>
        <p:grpSp>
          <p:nvGrpSpPr>
            <p:cNvPr name="Group 5" id="5"/>
            <p:cNvGrpSpPr/>
            <p:nvPr/>
          </p:nvGrpSpPr>
          <p:grpSpPr>
            <a:xfrm rot="-10800000">
              <a:off x="1386781" y="556357"/>
              <a:ext cx="289704" cy="289704"/>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sp>
        </p:grpSp>
        <p:grpSp>
          <p:nvGrpSpPr>
            <p:cNvPr name="Group 7" id="7"/>
            <p:cNvGrpSpPr/>
            <p:nvPr/>
          </p:nvGrpSpPr>
          <p:grpSpPr>
            <a:xfrm rot="-10800000">
              <a:off x="1039940" y="556357"/>
              <a:ext cx="289704" cy="289704"/>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D558"/>
              </a:solidFill>
            </p:spPr>
          </p:sp>
        </p:grpSp>
        <p:grpSp>
          <p:nvGrpSpPr>
            <p:cNvPr name="Group 9" id="9"/>
            <p:cNvGrpSpPr/>
            <p:nvPr/>
          </p:nvGrpSpPr>
          <p:grpSpPr>
            <a:xfrm rot="-10800000">
              <a:off x="693100" y="556357"/>
              <a:ext cx="289704" cy="289704"/>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sp>
        </p:grpSp>
        <p:sp>
          <p:nvSpPr>
            <p:cNvPr name="AutoShape 11" id="11"/>
            <p:cNvSpPr/>
            <p:nvPr/>
          </p:nvSpPr>
          <p:spPr>
            <a:xfrm rot="0">
              <a:off x="0" y="1320180"/>
              <a:ext cx="12477455" cy="0"/>
            </a:xfrm>
            <a:prstGeom prst="line">
              <a:avLst/>
            </a:prstGeom>
            <a:ln cap="rnd" w="12700">
              <a:solidFill>
                <a:srgbClr val="000000"/>
              </a:solidFill>
              <a:prstDash val="solid"/>
              <a:headEnd type="none" len="sm" w="sm"/>
              <a:tailEnd type="none" len="sm" w="sm"/>
            </a:ln>
          </p:spPr>
        </p:sp>
      </p:grpSp>
      <p:sp>
        <p:nvSpPr>
          <p:cNvPr name="Freeform 12" id="12"/>
          <p:cNvSpPr/>
          <p:nvPr/>
        </p:nvSpPr>
        <p:spPr>
          <a:xfrm flipH="false" flipV="false" rot="0">
            <a:off x="610018" y="3420071"/>
            <a:ext cx="6488777" cy="14390434"/>
          </a:xfrm>
          <a:custGeom>
            <a:avLst/>
            <a:gdLst/>
            <a:ahLst/>
            <a:cxnLst/>
            <a:rect r="r" b="b" t="t" l="l"/>
            <a:pathLst>
              <a:path h="14390434" w="6488777">
                <a:moveTo>
                  <a:pt x="0" y="0"/>
                </a:moveTo>
                <a:lnTo>
                  <a:pt x="6488778" y="0"/>
                </a:lnTo>
                <a:lnTo>
                  <a:pt x="6488778" y="14390434"/>
                </a:lnTo>
                <a:lnTo>
                  <a:pt x="0" y="143904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1296699" y="1028700"/>
            <a:ext cx="5115417" cy="2579243"/>
            <a:chOff x="0" y="0"/>
            <a:chExt cx="6820556" cy="3438991"/>
          </a:xfrm>
        </p:grpSpPr>
        <p:grpSp>
          <p:nvGrpSpPr>
            <p:cNvPr name="Group 14" id="14"/>
            <p:cNvGrpSpPr/>
            <p:nvPr/>
          </p:nvGrpSpPr>
          <p:grpSpPr>
            <a:xfrm rot="0">
              <a:off x="0" y="2218205"/>
              <a:ext cx="4512200" cy="1220786"/>
              <a:chOff x="0" y="0"/>
              <a:chExt cx="4088562" cy="1106170"/>
            </a:xfrm>
          </p:grpSpPr>
          <p:sp>
            <p:nvSpPr>
              <p:cNvPr name="Freeform 15" id="15"/>
              <p:cNvSpPr/>
              <p:nvPr/>
            </p:nvSpPr>
            <p:spPr>
              <a:xfrm flipH="false" flipV="false" rot="0">
                <a:off x="0" y="0"/>
                <a:ext cx="4089832" cy="1106170"/>
              </a:xfrm>
              <a:custGeom>
                <a:avLst/>
                <a:gdLst/>
                <a:ahLst/>
                <a:cxnLst/>
                <a:rect r="r" b="b" t="t" l="l"/>
                <a:pathLst>
                  <a:path h="1106170" w="4089832">
                    <a:moveTo>
                      <a:pt x="3536112" y="1106170"/>
                    </a:moveTo>
                    <a:lnTo>
                      <a:pt x="553720" y="1106170"/>
                    </a:lnTo>
                    <a:cubicBezTo>
                      <a:pt x="247650" y="1106170"/>
                      <a:pt x="0" y="858520"/>
                      <a:pt x="0" y="553720"/>
                    </a:cubicBezTo>
                    <a:cubicBezTo>
                      <a:pt x="0" y="247650"/>
                      <a:pt x="247650" y="0"/>
                      <a:pt x="553720" y="0"/>
                    </a:cubicBezTo>
                    <a:lnTo>
                      <a:pt x="3536112" y="0"/>
                    </a:lnTo>
                    <a:cubicBezTo>
                      <a:pt x="3842182" y="0"/>
                      <a:pt x="4089832" y="247650"/>
                      <a:pt x="4089832" y="553720"/>
                    </a:cubicBezTo>
                    <a:cubicBezTo>
                      <a:pt x="4088562" y="858520"/>
                      <a:pt x="3840912" y="1106170"/>
                      <a:pt x="3536112" y="1106170"/>
                    </a:cubicBezTo>
                    <a:close/>
                  </a:path>
                </a:pathLst>
              </a:custGeom>
              <a:solidFill>
                <a:srgbClr val="171717"/>
              </a:solidFill>
            </p:spPr>
          </p:sp>
        </p:grpSp>
        <p:sp>
          <p:nvSpPr>
            <p:cNvPr name="TextBox 16" id="16"/>
            <p:cNvSpPr txBox="true"/>
            <p:nvPr/>
          </p:nvSpPr>
          <p:spPr>
            <a:xfrm rot="0">
              <a:off x="526459" y="2561898"/>
              <a:ext cx="3459282" cy="571500"/>
            </a:xfrm>
            <a:prstGeom prst="rect">
              <a:avLst/>
            </a:prstGeom>
          </p:spPr>
          <p:txBody>
            <a:bodyPr anchor="t" rtlCol="false" tIns="0" lIns="0" bIns="0" rIns="0">
              <a:spAutoFit/>
            </a:bodyPr>
            <a:lstStyle/>
            <a:p>
              <a:pPr algn="ctr">
                <a:lnSpc>
                  <a:spcPts val="3000"/>
                </a:lnSpc>
              </a:pPr>
              <a:r>
                <a:rPr lang="en-US" sz="3000">
                  <a:solidFill>
                    <a:srgbClr val="FFFFFF"/>
                  </a:solidFill>
                  <a:latin typeface="Barlow Medium"/>
                </a:rPr>
                <a:t>What is it?</a:t>
              </a:r>
            </a:p>
          </p:txBody>
        </p:sp>
        <p:sp>
          <p:nvSpPr>
            <p:cNvPr name="TextBox 17" id="17"/>
            <p:cNvSpPr txBox="true"/>
            <p:nvPr/>
          </p:nvSpPr>
          <p:spPr>
            <a:xfrm rot="0">
              <a:off x="0" y="133350"/>
              <a:ext cx="6820556" cy="1483783"/>
            </a:xfrm>
            <a:prstGeom prst="rect">
              <a:avLst/>
            </a:prstGeom>
          </p:spPr>
          <p:txBody>
            <a:bodyPr anchor="t" rtlCol="false" tIns="0" lIns="0" bIns="0" rIns="0">
              <a:spAutoFit/>
            </a:bodyPr>
            <a:lstStyle/>
            <a:p>
              <a:pPr>
                <a:lnSpc>
                  <a:spcPts val="8000"/>
                </a:lnSpc>
              </a:pPr>
              <a:r>
                <a:rPr lang="en-US" sz="8000">
                  <a:solidFill>
                    <a:srgbClr val="171717"/>
                  </a:solidFill>
                  <a:latin typeface="Barlow Bold"/>
                </a:rPr>
                <a:t>Birth Order</a:t>
              </a:r>
            </a:p>
          </p:txBody>
        </p:sp>
      </p:grpSp>
      <p:sp>
        <p:nvSpPr>
          <p:cNvPr name="TextBox 18" id="18"/>
          <p:cNvSpPr txBox="true"/>
          <p:nvPr/>
        </p:nvSpPr>
        <p:spPr>
          <a:xfrm rot="0">
            <a:off x="8935250" y="2740568"/>
            <a:ext cx="7290009" cy="5227320"/>
          </a:xfrm>
          <a:prstGeom prst="rect">
            <a:avLst/>
          </a:prstGeom>
        </p:spPr>
        <p:txBody>
          <a:bodyPr anchor="t" rtlCol="false" tIns="0" lIns="0" bIns="0" rIns="0">
            <a:spAutoFit/>
          </a:bodyPr>
          <a:lstStyle/>
          <a:p>
            <a:pPr marL="582930" indent="-291465" lvl="1">
              <a:lnSpc>
                <a:spcPts val="3779"/>
              </a:lnSpc>
              <a:buFont typeface="Arial"/>
              <a:buChar char="•"/>
            </a:pPr>
            <a:r>
              <a:rPr lang="en-US" sz="2700">
                <a:solidFill>
                  <a:srgbClr val="171717"/>
                </a:solidFill>
                <a:latin typeface="Barlow Medium"/>
              </a:rPr>
              <a:t>Birth order is the order in which children are born. So the first child, second child, youngest child and only child are some terms used to identify the same.</a:t>
            </a:r>
          </a:p>
          <a:p>
            <a:pPr marL="582930" indent="-291465" lvl="1">
              <a:lnSpc>
                <a:spcPts val="3779"/>
              </a:lnSpc>
              <a:buFont typeface="Arial"/>
              <a:buChar char="•"/>
            </a:pPr>
            <a:r>
              <a:rPr lang="en-US" sz="2700">
                <a:solidFill>
                  <a:srgbClr val="171717"/>
                </a:solidFill>
                <a:latin typeface="Barlow Medium"/>
              </a:rPr>
              <a:t>While, as a species, we have been aware of the importance of it for eons (monarchy, hierarchy, paternal and maternal relation changes etc), there is a sense of differentiation categorised by cultural changes which have impacted our perception of the same.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5B6EEF"/>
        </a:solidFill>
      </p:bgPr>
    </p:bg>
    <p:spTree>
      <p:nvGrpSpPr>
        <p:cNvPr id="1" name=""/>
        <p:cNvGrpSpPr/>
        <p:nvPr/>
      </p:nvGrpSpPr>
      <p:grpSpPr>
        <a:xfrm>
          <a:off x="0" y="0"/>
          <a:ext cx="0" cy="0"/>
          <a:chOff x="0" y="0"/>
          <a:chExt cx="0" cy="0"/>
        </a:xfrm>
      </p:grpSpPr>
      <p:grpSp>
        <p:nvGrpSpPr>
          <p:cNvPr name="Group 2" id="2"/>
          <p:cNvGrpSpPr/>
          <p:nvPr/>
        </p:nvGrpSpPr>
        <p:grpSpPr>
          <a:xfrm rot="0">
            <a:off x="651750" y="651750"/>
            <a:ext cx="12050217" cy="8983499"/>
            <a:chOff x="0" y="0"/>
            <a:chExt cx="16066956" cy="11977999"/>
          </a:xfrm>
        </p:grpSpPr>
        <p:grpSp>
          <p:nvGrpSpPr>
            <p:cNvPr name="Group 3" id="3"/>
            <p:cNvGrpSpPr/>
            <p:nvPr/>
          </p:nvGrpSpPr>
          <p:grpSpPr>
            <a:xfrm rot="0">
              <a:off x="0" y="0"/>
              <a:ext cx="16066956" cy="11977999"/>
              <a:chOff x="0" y="0"/>
              <a:chExt cx="4076246" cy="3038863"/>
            </a:xfrm>
          </p:grpSpPr>
          <p:sp>
            <p:nvSpPr>
              <p:cNvPr name="Freeform 4" id="4"/>
              <p:cNvSpPr/>
              <p:nvPr/>
            </p:nvSpPr>
            <p:spPr>
              <a:xfrm flipH="false" flipV="false" rot="0">
                <a:off x="0" y="0"/>
                <a:ext cx="4076247" cy="3038863"/>
              </a:xfrm>
              <a:custGeom>
                <a:avLst/>
                <a:gdLst/>
                <a:ahLst/>
                <a:cxnLst/>
                <a:rect r="r" b="b" t="t" l="l"/>
                <a:pathLst>
                  <a:path h="3038863" w="4076247">
                    <a:moveTo>
                      <a:pt x="3951786" y="3038863"/>
                    </a:moveTo>
                    <a:lnTo>
                      <a:pt x="124460" y="3038863"/>
                    </a:lnTo>
                    <a:cubicBezTo>
                      <a:pt x="55880" y="3038863"/>
                      <a:pt x="0" y="2982983"/>
                      <a:pt x="0" y="2914403"/>
                    </a:cubicBezTo>
                    <a:lnTo>
                      <a:pt x="0" y="124460"/>
                    </a:lnTo>
                    <a:cubicBezTo>
                      <a:pt x="0" y="55880"/>
                      <a:pt x="55880" y="0"/>
                      <a:pt x="124460" y="0"/>
                    </a:cubicBezTo>
                    <a:lnTo>
                      <a:pt x="3951786" y="0"/>
                    </a:lnTo>
                    <a:cubicBezTo>
                      <a:pt x="4020366" y="0"/>
                      <a:pt x="4076247" y="55880"/>
                      <a:pt x="4076247" y="124460"/>
                    </a:cubicBezTo>
                    <a:lnTo>
                      <a:pt x="4076247" y="2914403"/>
                    </a:lnTo>
                    <a:cubicBezTo>
                      <a:pt x="4076247" y="2982983"/>
                      <a:pt x="4020366" y="3038863"/>
                      <a:pt x="3951786" y="3038863"/>
                    </a:cubicBezTo>
                    <a:close/>
                  </a:path>
                </a:pathLst>
              </a:custGeom>
              <a:solidFill>
                <a:srgbClr val="FFFFFF"/>
              </a:solidFill>
            </p:spPr>
          </p:sp>
        </p:grpSp>
        <p:grpSp>
          <p:nvGrpSpPr>
            <p:cNvPr name="Group 5" id="5"/>
            <p:cNvGrpSpPr/>
            <p:nvPr/>
          </p:nvGrpSpPr>
          <p:grpSpPr>
            <a:xfrm rot="-10800000">
              <a:off x="1386781" y="502600"/>
              <a:ext cx="289704" cy="289704"/>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sp>
        </p:grpSp>
        <p:grpSp>
          <p:nvGrpSpPr>
            <p:cNvPr name="Group 7" id="7"/>
            <p:cNvGrpSpPr/>
            <p:nvPr/>
          </p:nvGrpSpPr>
          <p:grpSpPr>
            <a:xfrm rot="-10800000">
              <a:off x="1039940" y="502600"/>
              <a:ext cx="289704" cy="289704"/>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B6EEF"/>
              </a:solidFill>
            </p:spPr>
          </p:sp>
        </p:grpSp>
        <p:grpSp>
          <p:nvGrpSpPr>
            <p:cNvPr name="Group 9" id="9"/>
            <p:cNvGrpSpPr/>
            <p:nvPr/>
          </p:nvGrpSpPr>
          <p:grpSpPr>
            <a:xfrm rot="-10800000">
              <a:off x="693100" y="502600"/>
              <a:ext cx="289704" cy="289704"/>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sp>
        </p:grpSp>
        <p:sp>
          <p:nvSpPr>
            <p:cNvPr name="AutoShape 11" id="11"/>
            <p:cNvSpPr/>
            <p:nvPr/>
          </p:nvSpPr>
          <p:spPr>
            <a:xfrm rot="0">
              <a:off x="0" y="1266422"/>
              <a:ext cx="16066956" cy="0"/>
            </a:xfrm>
            <a:prstGeom prst="line">
              <a:avLst/>
            </a:prstGeom>
            <a:ln cap="rnd" w="12700">
              <a:solidFill>
                <a:srgbClr val="000000"/>
              </a:solidFill>
              <a:prstDash val="solid"/>
              <a:headEnd type="none" len="sm" w="sm"/>
              <a:tailEnd type="none" len="sm" w="sm"/>
            </a:ln>
          </p:spPr>
        </p:sp>
      </p:grpSp>
      <p:sp>
        <p:nvSpPr>
          <p:cNvPr name="TextBox 12" id="12"/>
          <p:cNvSpPr txBox="true"/>
          <p:nvPr/>
        </p:nvSpPr>
        <p:spPr>
          <a:xfrm rot="0">
            <a:off x="1126854" y="2025015"/>
            <a:ext cx="11100009" cy="6656070"/>
          </a:xfrm>
          <a:prstGeom prst="rect">
            <a:avLst/>
          </a:prstGeom>
        </p:spPr>
        <p:txBody>
          <a:bodyPr anchor="t" rtlCol="false" tIns="0" lIns="0" bIns="0" rIns="0">
            <a:spAutoFit/>
          </a:bodyPr>
          <a:lstStyle/>
          <a:p>
            <a:pPr marL="582930" indent="-291465" lvl="1">
              <a:lnSpc>
                <a:spcPts val="3779"/>
              </a:lnSpc>
              <a:buFont typeface="Arial"/>
              <a:buChar char="•"/>
            </a:pPr>
            <a:r>
              <a:rPr lang="en-US" sz="2700">
                <a:solidFill>
                  <a:srgbClr val="171717"/>
                </a:solidFill>
                <a:latin typeface="Barlow Bold"/>
              </a:rPr>
              <a:t>Alfred Adler</a:t>
            </a:r>
            <a:r>
              <a:rPr lang="en-US" sz="2700">
                <a:solidFill>
                  <a:srgbClr val="171717"/>
                </a:solidFill>
                <a:latin typeface="Barlow"/>
              </a:rPr>
              <a:t>, an Austrian psychiatrist, was one of the first theorists to expound on this theory. </a:t>
            </a:r>
          </a:p>
          <a:p>
            <a:pPr marL="582930" indent="-291465" lvl="1">
              <a:lnSpc>
                <a:spcPts val="3779"/>
              </a:lnSpc>
              <a:buFont typeface="Arial"/>
              <a:buChar char="•"/>
            </a:pPr>
            <a:r>
              <a:rPr lang="en-US" sz="2700">
                <a:solidFill>
                  <a:srgbClr val="171717"/>
                </a:solidFill>
                <a:latin typeface="Barlow"/>
              </a:rPr>
              <a:t>He believed that the order of birth affects an individual very deeply and becomes a core of their personality, without any intentional directions. </a:t>
            </a:r>
          </a:p>
          <a:p>
            <a:pPr marL="582930" indent="-291465" lvl="1">
              <a:lnSpc>
                <a:spcPts val="3779"/>
              </a:lnSpc>
              <a:buFont typeface="Arial"/>
              <a:buChar char="•"/>
            </a:pPr>
            <a:r>
              <a:rPr lang="en-US" sz="2700">
                <a:solidFill>
                  <a:srgbClr val="171717"/>
                </a:solidFill>
                <a:latin typeface="Barlow"/>
              </a:rPr>
              <a:t>He proposed that this order of birth can have determine the way we view others, perceive ourselves, approach love and relationships, choose our careers and perform in it, and even form friendships. </a:t>
            </a:r>
          </a:p>
          <a:p>
            <a:pPr marL="582930" indent="-291465" lvl="1">
              <a:lnSpc>
                <a:spcPts val="3779"/>
              </a:lnSpc>
              <a:buFont typeface="Arial"/>
              <a:buChar char="•"/>
            </a:pPr>
            <a:r>
              <a:rPr lang="en-US" sz="2700">
                <a:solidFill>
                  <a:srgbClr val="171717"/>
                </a:solidFill>
                <a:latin typeface="Barlow"/>
              </a:rPr>
              <a:t>According to him, </a:t>
            </a:r>
            <a:r>
              <a:rPr lang="en-US" sz="2700">
                <a:solidFill>
                  <a:srgbClr val="171717"/>
                </a:solidFill>
                <a:latin typeface="Barlow Bold"/>
              </a:rPr>
              <a:t>first-borns</a:t>
            </a:r>
            <a:r>
              <a:rPr lang="en-US" sz="2700">
                <a:solidFill>
                  <a:srgbClr val="171717"/>
                </a:solidFill>
                <a:latin typeface="Barlow"/>
              </a:rPr>
              <a:t> are given a lot of undivided attention in their formative years which can make them very passionate, self-centred and satisfied. However, after the birth of their sibling, they feel ‘dethroned’ and will have to learn to share. This leads to them becoming authoritarian, almost like a third parent, in order to get that ‘power’ back. This also means that they are thrust into responsibility at a possibly young age.</a:t>
            </a:r>
          </a:p>
        </p:txBody>
      </p:sp>
      <p:sp>
        <p:nvSpPr>
          <p:cNvPr name="Freeform 13" id="13"/>
          <p:cNvSpPr/>
          <p:nvPr/>
        </p:nvSpPr>
        <p:spPr>
          <a:xfrm flipH="false" flipV="false" rot="0">
            <a:off x="12921628" y="5520450"/>
            <a:ext cx="5072173" cy="4114800"/>
          </a:xfrm>
          <a:custGeom>
            <a:avLst/>
            <a:gdLst/>
            <a:ahLst/>
            <a:cxnLst/>
            <a:rect r="r" b="b" t="t" l="l"/>
            <a:pathLst>
              <a:path h="4114800" w="5072173">
                <a:moveTo>
                  <a:pt x="0" y="0"/>
                </a:moveTo>
                <a:lnTo>
                  <a:pt x="5072173" y="0"/>
                </a:lnTo>
                <a:lnTo>
                  <a:pt x="50721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1991463" y="947025"/>
            <a:ext cx="10930165" cy="775973"/>
          </a:xfrm>
          <a:prstGeom prst="rect">
            <a:avLst/>
          </a:prstGeom>
        </p:spPr>
        <p:txBody>
          <a:bodyPr anchor="t" rtlCol="false" tIns="0" lIns="0" bIns="0" rIns="0">
            <a:spAutoFit/>
          </a:bodyPr>
          <a:lstStyle/>
          <a:p>
            <a:pPr>
              <a:lnSpc>
                <a:spcPts val="5800"/>
              </a:lnSpc>
            </a:pPr>
            <a:r>
              <a:rPr lang="en-US" sz="5800">
                <a:solidFill>
                  <a:srgbClr val="171717"/>
                </a:solidFill>
                <a:latin typeface="Barlow Bold"/>
              </a:rPr>
              <a:t>Birth Order - Adlerian Theory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D558"/>
        </a:solidFill>
      </p:bgPr>
    </p:bg>
    <p:spTree>
      <p:nvGrpSpPr>
        <p:cNvPr id="1" name=""/>
        <p:cNvGrpSpPr/>
        <p:nvPr/>
      </p:nvGrpSpPr>
      <p:grpSpPr>
        <a:xfrm>
          <a:off x="0" y="0"/>
          <a:ext cx="0" cy="0"/>
          <a:chOff x="0" y="0"/>
          <a:chExt cx="0" cy="0"/>
        </a:xfrm>
      </p:grpSpPr>
      <p:grpSp>
        <p:nvGrpSpPr>
          <p:cNvPr name="Group 2" id="2"/>
          <p:cNvGrpSpPr/>
          <p:nvPr/>
        </p:nvGrpSpPr>
        <p:grpSpPr>
          <a:xfrm rot="0">
            <a:off x="612372" y="651750"/>
            <a:ext cx="15511008" cy="8983499"/>
            <a:chOff x="0" y="0"/>
            <a:chExt cx="5246934" cy="3038863"/>
          </a:xfrm>
        </p:grpSpPr>
        <p:sp>
          <p:nvSpPr>
            <p:cNvPr name="Freeform 3" id="3"/>
            <p:cNvSpPr/>
            <p:nvPr/>
          </p:nvSpPr>
          <p:spPr>
            <a:xfrm flipH="false" flipV="false" rot="0">
              <a:off x="0" y="0"/>
              <a:ext cx="5246934" cy="3038863"/>
            </a:xfrm>
            <a:custGeom>
              <a:avLst/>
              <a:gdLst/>
              <a:ahLst/>
              <a:cxnLst/>
              <a:rect r="r" b="b" t="t" l="l"/>
              <a:pathLst>
                <a:path h="3038863" w="5246934">
                  <a:moveTo>
                    <a:pt x="5122474" y="3038863"/>
                  </a:moveTo>
                  <a:lnTo>
                    <a:pt x="124460" y="3038863"/>
                  </a:lnTo>
                  <a:cubicBezTo>
                    <a:pt x="55880" y="3038863"/>
                    <a:pt x="0" y="2982983"/>
                    <a:pt x="0" y="2914403"/>
                  </a:cubicBezTo>
                  <a:lnTo>
                    <a:pt x="0" y="124460"/>
                  </a:lnTo>
                  <a:cubicBezTo>
                    <a:pt x="0" y="55880"/>
                    <a:pt x="55880" y="0"/>
                    <a:pt x="124460" y="0"/>
                  </a:cubicBezTo>
                  <a:lnTo>
                    <a:pt x="5122474" y="0"/>
                  </a:lnTo>
                  <a:cubicBezTo>
                    <a:pt x="5191054" y="0"/>
                    <a:pt x="5246934" y="55880"/>
                    <a:pt x="5246934" y="124460"/>
                  </a:cubicBezTo>
                  <a:lnTo>
                    <a:pt x="5246934" y="2914403"/>
                  </a:lnTo>
                  <a:cubicBezTo>
                    <a:pt x="5246934" y="2982983"/>
                    <a:pt x="5191054" y="3038863"/>
                    <a:pt x="5122474" y="3038863"/>
                  </a:cubicBezTo>
                  <a:close/>
                </a:path>
              </a:pathLst>
            </a:custGeom>
            <a:solidFill>
              <a:srgbClr val="FFFFFF"/>
            </a:solidFill>
          </p:spPr>
        </p:sp>
      </p:grpSp>
      <p:sp>
        <p:nvSpPr>
          <p:cNvPr name="Freeform 4" id="4"/>
          <p:cNvSpPr/>
          <p:nvPr/>
        </p:nvSpPr>
        <p:spPr>
          <a:xfrm flipH="true" flipV="false" rot="0">
            <a:off x="14803979" y="2874381"/>
            <a:ext cx="3329262" cy="10964636"/>
          </a:xfrm>
          <a:custGeom>
            <a:avLst/>
            <a:gdLst/>
            <a:ahLst/>
            <a:cxnLst/>
            <a:rect r="r" b="b" t="t" l="l"/>
            <a:pathLst>
              <a:path h="10964636" w="3329262">
                <a:moveTo>
                  <a:pt x="3329262" y="0"/>
                </a:moveTo>
                <a:lnTo>
                  <a:pt x="0" y="0"/>
                </a:lnTo>
                <a:lnTo>
                  <a:pt x="0" y="10964636"/>
                </a:lnTo>
                <a:lnTo>
                  <a:pt x="3329262" y="10964636"/>
                </a:lnTo>
                <a:lnTo>
                  <a:pt x="332926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028700" y="1371872"/>
            <a:ext cx="13549295" cy="7132320"/>
          </a:xfrm>
          <a:prstGeom prst="rect">
            <a:avLst/>
          </a:prstGeom>
        </p:spPr>
        <p:txBody>
          <a:bodyPr anchor="t" rtlCol="false" tIns="0" lIns="0" bIns="0" rIns="0">
            <a:spAutoFit/>
          </a:bodyPr>
          <a:lstStyle/>
          <a:p>
            <a:pPr marL="582930" indent="-291465" lvl="1">
              <a:lnSpc>
                <a:spcPts val="3779"/>
              </a:lnSpc>
              <a:buFont typeface="Arial"/>
              <a:buChar char="•"/>
            </a:pPr>
            <a:r>
              <a:rPr lang="en-US" sz="2700">
                <a:solidFill>
                  <a:srgbClr val="171717"/>
                </a:solidFill>
                <a:latin typeface="Barlow"/>
              </a:rPr>
              <a:t>The </a:t>
            </a:r>
            <a:r>
              <a:rPr lang="en-US" sz="2700">
                <a:solidFill>
                  <a:srgbClr val="171717"/>
                </a:solidFill>
                <a:latin typeface="Barlow Bold"/>
              </a:rPr>
              <a:t>second child</a:t>
            </a:r>
            <a:r>
              <a:rPr lang="en-US" sz="2700">
                <a:solidFill>
                  <a:srgbClr val="171717"/>
                </a:solidFill>
                <a:latin typeface="Barlow"/>
              </a:rPr>
              <a:t> has a ‘pace-maker’ in front of them. They feel like they are living in the shadow of the eldest sibling and will want to rebel or overtake the eldest child. This may result in resentment or sibling rivalry.</a:t>
            </a:r>
          </a:p>
          <a:p>
            <a:pPr marL="582930" indent="-291465" lvl="1">
              <a:lnSpc>
                <a:spcPts val="3779"/>
              </a:lnSpc>
              <a:buFont typeface="Arial"/>
              <a:buChar char="•"/>
            </a:pPr>
            <a:r>
              <a:rPr lang="en-US" sz="2700">
                <a:solidFill>
                  <a:srgbClr val="171717"/>
                </a:solidFill>
                <a:latin typeface="Barlow"/>
              </a:rPr>
              <a:t>The </a:t>
            </a:r>
            <a:r>
              <a:rPr lang="en-US" sz="2700">
                <a:solidFill>
                  <a:srgbClr val="171717"/>
                </a:solidFill>
                <a:latin typeface="Barlow Bold"/>
              </a:rPr>
              <a:t>middle child</a:t>
            </a:r>
            <a:r>
              <a:rPr lang="en-US" sz="2700">
                <a:solidFill>
                  <a:srgbClr val="171717"/>
                </a:solidFill>
                <a:latin typeface="Barlow"/>
              </a:rPr>
              <a:t>, may enjoy the freedom of not receiving as much attention as their elder sibling. However, this may also mean that they may feel left out or not paid attention to at all. They may have to fight for their sense of significance that may induce a ‘take it or leave it’ attitude. They tend to feel lonely as they grow older, despite fighting for others’ justice. </a:t>
            </a:r>
          </a:p>
          <a:p>
            <a:pPr marL="582930" indent="-291465" lvl="1">
              <a:lnSpc>
                <a:spcPts val="3779"/>
              </a:lnSpc>
              <a:buFont typeface="Arial"/>
              <a:buChar char="•"/>
            </a:pPr>
            <a:r>
              <a:rPr lang="en-US" sz="2700">
                <a:solidFill>
                  <a:srgbClr val="171717"/>
                </a:solidFill>
                <a:latin typeface="Barlow"/>
              </a:rPr>
              <a:t>The </a:t>
            </a:r>
            <a:r>
              <a:rPr lang="en-US" sz="2700">
                <a:solidFill>
                  <a:srgbClr val="171717"/>
                </a:solidFill>
                <a:latin typeface="Barlow Bold"/>
              </a:rPr>
              <a:t>youngest child</a:t>
            </a:r>
            <a:r>
              <a:rPr lang="en-US" sz="2700">
                <a:solidFill>
                  <a:srgbClr val="171717"/>
                </a:solidFill>
                <a:latin typeface="Barlow"/>
              </a:rPr>
              <a:t>, although frequently spoiled and pampered, has many ‘parents’. This is because every older sibling or elder, tries to educate them. This will make them want to grow up faster and have numerous plans but the inability to work them out. </a:t>
            </a:r>
          </a:p>
          <a:p>
            <a:pPr marL="582930" indent="-291465" lvl="1">
              <a:lnSpc>
                <a:spcPts val="3779"/>
              </a:lnSpc>
              <a:buFont typeface="Arial"/>
              <a:buChar char="•"/>
            </a:pPr>
            <a:r>
              <a:rPr lang="en-US" sz="2700">
                <a:solidFill>
                  <a:srgbClr val="171717"/>
                </a:solidFill>
                <a:latin typeface="Barlow Bold"/>
              </a:rPr>
              <a:t>Twins</a:t>
            </a:r>
            <a:r>
              <a:rPr lang="en-US" sz="2700">
                <a:solidFill>
                  <a:srgbClr val="171717"/>
                </a:solidFill>
                <a:latin typeface="Barlow"/>
              </a:rPr>
              <a:t> may be assumed to not have this order applicable to them. However, according to Adler, parents might consider one as the elder and there might be identity issues as they grow older and apart. The stronger twin may become the leader and thus exert dominance.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5B6EEF"/>
        </a:solidFill>
      </p:bgPr>
    </p:bg>
    <p:spTree>
      <p:nvGrpSpPr>
        <p:cNvPr id="1" name=""/>
        <p:cNvGrpSpPr/>
        <p:nvPr/>
      </p:nvGrpSpPr>
      <p:grpSpPr>
        <a:xfrm>
          <a:off x="0" y="0"/>
          <a:ext cx="0" cy="0"/>
          <a:chOff x="0" y="0"/>
          <a:chExt cx="0" cy="0"/>
        </a:xfrm>
      </p:grpSpPr>
      <p:grpSp>
        <p:nvGrpSpPr>
          <p:cNvPr name="Group 2" id="2"/>
          <p:cNvGrpSpPr/>
          <p:nvPr/>
        </p:nvGrpSpPr>
        <p:grpSpPr>
          <a:xfrm rot="0">
            <a:off x="5437414" y="510080"/>
            <a:ext cx="12430284" cy="9266841"/>
            <a:chOff x="0" y="0"/>
            <a:chExt cx="16573712" cy="12355788"/>
          </a:xfrm>
        </p:grpSpPr>
        <p:grpSp>
          <p:nvGrpSpPr>
            <p:cNvPr name="Group 3" id="3"/>
            <p:cNvGrpSpPr/>
            <p:nvPr/>
          </p:nvGrpSpPr>
          <p:grpSpPr>
            <a:xfrm rot="0">
              <a:off x="0" y="0"/>
              <a:ext cx="16573712" cy="12355788"/>
              <a:chOff x="0" y="0"/>
              <a:chExt cx="4076246" cy="3038863"/>
            </a:xfrm>
          </p:grpSpPr>
          <p:sp>
            <p:nvSpPr>
              <p:cNvPr name="Freeform 4" id="4"/>
              <p:cNvSpPr/>
              <p:nvPr/>
            </p:nvSpPr>
            <p:spPr>
              <a:xfrm flipH="false" flipV="false" rot="0">
                <a:off x="0" y="0"/>
                <a:ext cx="4076247" cy="3038863"/>
              </a:xfrm>
              <a:custGeom>
                <a:avLst/>
                <a:gdLst/>
                <a:ahLst/>
                <a:cxnLst/>
                <a:rect r="r" b="b" t="t" l="l"/>
                <a:pathLst>
                  <a:path h="3038863" w="4076247">
                    <a:moveTo>
                      <a:pt x="3951786" y="3038863"/>
                    </a:moveTo>
                    <a:lnTo>
                      <a:pt x="124460" y="3038863"/>
                    </a:lnTo>
                    <a:cubicBezTo>
                      <a:pt x="55880" y="3038863"/>
                      <a:pt x="0" y="2982983"/>
                      <a:pt x="0" y="2914403"/>
                    </a:cubicBezTo>
                    <a:lnTo>
                      <a:pt x="0" y="124460"/>
                    </a:lnTo>
                    <a:cubicBezTo>
                      <a:pt x="0" y="55880"/>
                      <a:pt x="55880" y="0"/>
                      <a:pt x="124460" y="0"/>
                    </a:cubicBezTo>
                    <a:lnTo>
                      <a:pt x="3951786" y="0"/>
                    </a:lnTo>
                    <a:cubicBezTo>
                      <a:pt x="4020366" y="0"/>
                      <a:pt x="4076247" y="55880"/>
                      <a:pt x="4076247" y="124460"/>
                    </a:cubicBezTo>
                    <a:lnTo>
                      <a:pt x="4076247" y="2914403"/>
                    </a:lnTo>
                    <a:cubicBezTo>
                      <a:pt x="4076247" y="2982983"/>
                      <a:pt x="4020366" y="3038863"/>
                      <a:pt x="3951786" y="3038863"/>
                    </a:cubicBezTo>
                    <a:close/>
                  </a:path>
                </a:pathLst>
              </a:custGeom>
              <a:solidFill>
                <a:srgbClr val="FFFFFF"/>
              </a:solidFill>
            </p:spPr>
          </p:sp>
        </p:grpSp>
        <p:grpSp>
          <p:nvGrpSpPr>
            <p:cNvPr name="Group 5" id="5"/>
            <p:cNvGrpSpPr/>
            <p:nvPr/>
          </p:nvGrpSpPr>
          <p:grpSpPr>
            <a:xfrm rot="-10800000">
              <a:off x="1430520" y="518452"/>
              <a:ext cx="298841" cy="298841"/>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sp>
        </p:grpSp>
        <p:grpSp>
          <p:nvGrpSpPr>
            <p:cNvPr name="Group 7" id="7"/>
            <p:cNvGrpSpPr/>
            <p:nvPr/>
          </p:nvGrpSpPr>
          <p:grpSpPr>
            <a:xfrm rot="-10800000">
              <a:off x="1072740" y="518452"/>
              <a:ext cx="298841" cy="298841"/>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5B6EEF"/>
              </a:solidFill>
            </p:spPr>
          </p:sp>
        </p:grpSp>
        <p:grpSp>
          <p:nvGrpSpPr>
            <p:cNvPr name="Group 9" id="9"/>
            <p:cNvGrpSpPr/>
            <p:nvPr/>
          </p:nvGrpSpPr>
          <p:grpSpPr>
            <a:xfrm rot="-10800000">
              <a:off x="714960" y="518452"/>
              <a:ext cx="298841" cy="298841"/>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sp>
        </p:grpSp>
        <p:sp>
          <p:nvSpPr>
            <p:cNvPr name="AutoShape 11" id="11"/>
            <p:cNvSpPr/>
            <p:nvPr/>
          </p:nvSpPr>
          <p:spPr>
            <a:xfrm rot="0">
              <a:off x="0" y="1306366"/>
              <a:ext cx="16573712" cy="0"/>
            </a:xfrm>
            <a:prstGeom prst="line">
              <a:avLst/>
            </a:prstGeom>
            <a:ln cap="rnd" w="13101">
              <a:solidFill>
                <a:srgbClr val="000000"/>
              </a:solidFill>
              <a:prstDash val="solid"/>
              <a:headEnd type="none" len="sm" w="sm"/>
              <a:tailEnd type="none" len="sm" w="sm"/>
            </a:ln>
          </p:spPr>
        </p:sp>
      </p:grpSp>
      <p:sp>
        <p:nvSpPr>
          <p:cNvPr name="Freeform 12" id="12"/>
          <p:cNvSpPr/>
          <p:nvPr/>
        </p:nvSpPr>
        <p:spPr>
          <a:xfrm flipH="false" flipV="false" rot="0">
            <a:off x="0" y="2879053"/>
            <a:ext cx="7791934" cy="15931464"/>
          </a:xfrm>
          <a:custGeom>
            <a:avLst/>
            <a:gdLst/>
            <a:ahLst/>
            <a:cxnLst/>
            <a:rect r="r" b="b" t="t" l="l"/>
            <a:pathLst>
              <a:path h="15931464" w="7791934">
                <a:moveTo>
                  <a:pt x="0" y="0"/>
                </a:moveTo>
                <a:lnTo>
                  <a:pt x="7791934" y="0"/>
                </a:lnTo>
                <a:lnTo>
                  <a:pt x="7791934" y="15931464"/>
                </a:lnTo>
                <a:lnTo>
                  <a:pt x="0" y="159314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5844016" y="1453515"/>
            <a:ext cx="11617080" cy="8084820"/>
          </a:xfrm>
          <a:prstGeom prst="rect">
            <a:avLst/>
          </a:prstGeom>
        </p:spPr>
        <p:txBody>
          <a:bodyPr anchor="t" rtlCol="false" tIns="0" lIns="0" bIns="0" rIns="0">
            <a:spAutoFit/>
          </a:bodyPr>
          <a:lstStyle/>
          <a:p>
            <a:pPr marL="582930" indent="-291465" lvl="1">
              <a:lnSpc>
                <a:spcPts val="3779"/>
              </a:lnSpc>
              <a:buFont typeface="Arial"/>
              <a:buChar char="•"/>
            </a:pPr>
            <a:r>
              <a:rPr lang="en-US" sz="2700">
                <a:solidFill>
                  <a:srgbClr val="171717"/>
                </a:solidFill>
                <a:latin typeface="Barlow"/>
              </a:rPr>
              <a:t>“</a:t>
            </a:r>
            <a:r>
              <a:rPr lang="en-US" sz="2700">
                <a:solidFill>
                  <a:srgbClr val="171717"/>
                </a:solidFill>
                <a:latin typeface="Barlow Bold"/>
              </a:rPr>
              <a:t>Ghost Child</a:t>
            </a:r>
            <a:r>
              <a:rPr lang="en-US" sz="2700">
                <a:solidFill>
                  <a:srgbClr val="171717"/>
                </a:solidFill>
                <a:latin typeface="Barlow"/>
              </a:rPr>
              <a:t>”  is the child born after the parents experience a loss of a child. This child may grow up over-protected by the mother and take advantage of the same. However, they might have to compete with the idealised notion of the first-born.</a:t>
            </a:r>
          </a:p>
          <a:p>
            <a:pPr marL="582930" indent="-291465" lvl="1">
              <a:lnSpc>
                <a:spcPts val="3779"/>
              </a:lnSpc>
              <a:buFont typeface="Arial"/>
              <a:buChar char="•"/>
            </a:pPr>
            <a:r>
              <a:rPr lang="en-US" sz="2700">
                <a:solidFill>
                  <a:srgbClr val="171717"/>
                </a:solidFill>
                <a:latin typeface="Barlow"/>
              </a:rPr>
              <a:t>The </a:t>
            </a:r>
            <a:r>
              <a:rPr lang="en-US" sz="2700">
                <a:solidFill>
                  <a:srgbClr val="171717"/>
                </a:solidFill>
                <a:latin typeface="Barlow Bold"/>
              </a:rPr>
              <a:t>adopted child</a:t>
            </a:r>
            <a:r>
              <a:rPr lang="en-US" sz="2700">
                <a:solidFill>
                  <a:srgbClr val="171717"/>
                </a:solidFill>
                <a:latin typeface="Barlow"/>
              </a:rPr>
              <a:t> may be pampered and revered by the adoptive parents in order to compensate for the biological parents. This may cause the child to spoilt or grow resentful towards the biological parents. This is very similar to the case of an only child. </a:t>
            </a:r>
          </a:p>
          <a:p>
            <a:pPr marL="582930" indent="-291465" lvl="1">
              <a:lnSpc>
                <a:spcPts val="3779"/>
              </a:lnSpc>
              <a:buFont typeface="Arial"/>
              <a:buChar char="•"/>
            </a:pPr>
            <a:r>
              <a:rPr lang="en-US" sz="2700">
                <a:solidFill>
                  <a:srgbClr val="171717"/>
                </a:solidFill>
                <a:latin typeface="Barlow"/>
              </a:rPr>
              <a:t>The </a:t>
            </a:r>
            <a:r>
              <a:rPr lang="en-US" sz="2700">
                <a:solidFill>
                  <a:srgbClr val="171717"/>
                </a:solidFill>
                <a:latin typeface="Barlow Bold"/>
              </a:rPr>
              <a:t>only child</a:t>
            </a:r>
            <a:r>
              <a:rPr lang="en-US" sz="2700">
                <a:solidFill>
                  <a:srgbClr val="171717"/>
                </a:solidFill>
                <a:latin typeface="Barlow"/>
              </a:rPr>
              <a:t> is given 200% attention by the parents and this may end up making it difficult for them to share, prefer adult company and also be the centre of attention. </a:t>
            </a:r>
          </a:p>
          <a:p>
            <a:pPr marL="582930" indent="-291465" lvl="1">
              <a:lnSpc>
                <a:spcPts val="3779"/>
              </a:lnSpc>
              <a:buFont typeface="Arial"/>
              <a:buChar char="•"/>
            </a:pPr>
            <a:r>
              <a:rPr lang="en-US" sz="2700">
                <a:solidFill>
                  <a:srgbClr val="171717"/>
                </a:solidFill>
                <a:latin typeface="Barlow"/>
              </a:rPr>
              <a:t>If there is </a:t>
            </a:r>
            <a:r>
              <a:rPr lang="en-US" sz="2700">
                <a:solidFill>
                  <a:srgbClr val="171717"/>
                </a:solidFill>
                <a:latin typeface="Barlow Bold"/>
              </a:rPr>
              <a:t>only one boy</a:t>
            </a:r>
            <a:r>
              <a:rPr lang="en-US" sz="2700">
                <a:solidFill>
                  <a:srgbClr val="171717"/>
                </a:solidFill>
                <a:latin typeface="Barlow"/>
              </a:rPr>
              <a:t> </a:t>
            </a:r>
            <a:r>
              <a:rPr lang="en-US" sz="2700">
                <a:solidFill>
                  <a:srgbClr val="171717"/>
                </a:solidFill>
                <a:latin typeface="Barlow Bold"/>
              </a:rPr>
              <a:t>amongst the girls</a:t>
            </a:r>
            <a:r>
              <a:rPr lang="en-US" sz="2700">
                <a:solidFill>
                  <a:srgbClr val="171717"/>
                </a:solidFill>
                <a:latin typeface="Barlow"/>
              </a:rPr>
              <a:t>, then the child may have to compensate for the father if the father is away. `they either become the ‘man’ of the household or effeminate, according to Adler. </a:t>
            </a:r>
          </a:p>
          <a:p>
            <a:pPr marL="582930" indent="-291465" lvl="1">
              <a:lnSpc>
                <a:spcPts val="3779"/>
              </a:lnSpc>
              <a:buFont typeface="Arial"/>
              <a:buChar char="•"/>
            </a:pPr>
            <a:r>
              <a:rPr lang="en-US" sz="2700">
                <a:solidFill>
                  <a:srgbClr val="171717"/>
                </a:solidFill>
                <a:latin typeface="Barlow"/>
              </a:rPr>
              <a:t>If there is </a:t>
            </a:r>
            <a:r>
              <a:rPr lang="en-US" sz="2700">
                <a:solidFill>
                  <a:srgbClr val="171717"/>
                </a:solidFill>
                <a:latin typeface="Barlow Bold"/>
              </a:rPr>
              <a:t>only one girl</a:t>
            </a:r>
            <a:r>
              <a:rPr lang="en-US" sz="2700">
                <a:solidFill>
                  <a:srgbClr val="171717"/>
                </a:solidFill>
                <a:latin typeface="Barlow"/>
              </a:rPr>
              <a:t> </a:t>
            </a:r>
            <a:r>
              <a:rPr lang="en-US" sz="2700">
                <a:solidFill>
                  <a:srgbClr val="171717"/>
                </a:solidFill>
                <a:latin typeface="Barlow Bold"/>
              </a:rPr>
              <a:t>amongst boys</a:t>
            </a:r>
            <a:r>
              <a:rPr lang="en-US" sz="2700">
                <a:solidFill>
                  <a:srgbClr val="171717"/>
                </a:solidFill>
                <a:latin typeface="Barlow"/>
              </a:rPr>
              <a:t>, then she may be extremely protected by thee brothers and either become feminine or a tomboy and outdo the brothers themselves.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814B"/>
        </a:solidFill>
      </p:bgPr>
    </p:bg>
    <p:spTree>
      <p:nvGrpSpPr>
        <p:cNvPr id="1" name=""/>
        <p:cNvGrpSpPr/>
        <p:nvPr/>
      </p:nvGrpSpPr>
      <p:grpSpPr>
        <a:xfrm>
          <a:off x="0" y="0"/>
          <a:ext cx="0" cy="0"/>
          <a:chOff x="0" y="0"/>
          <a:chExt cx="0" cy="0"/>
        </a:xfrm>
      </p:grpSpPr>
      <p:grpSp>
        <p:nvGrpSpPr>
          <p:cNvPr name="Group 2" id="2"/>
          <p:cNvGrpSpPr/>
          <p:nvPr/>
        </p:nvGrpSpPr>
        <p:grpSpPr>
          <a:xfrm rot="0">
            <a:off x="7697505" y="1620668"/>
            <a:ext cx="9175980" cy="7045664"/>
            <a:chOff x="0" y="0"/>
            <a:chExt cx="12234640" cy="9394219"/>
          </a:xfrm>
        </p:grpSpPr>
        <p:grpSp>
          <p:nvGrpSpPr>
            <p:cNvPr name="Group 3" id="3"/>
            <p:cNvGrpSpPr/>
            <p:nvPr/>
          </p:nvGrpSpPr>
          <p:grpSpPr>
            <a:xfrm rot="0">
              <a:off x="0" y="0"/>
              <a:ext cx="12234640" cy="9394219"/>
              <a:chOff x="0" y="0"/>
              <a:chExt cx="3103973" cy="2383348"/>
            </a:xfrm>
          </p:grpSpPr>
          <p:sp>
            <p:nvSpPr>
              <p:cNvPr name="Freeform 4" id="4"/>
              <p:cNvSpPr/>
              <p:nvPr/>
            </p:nvSpPr>
            <p:spPr>
              <a:xfrm flipH="false" flipV="false" rot="0">
                <a:off x="0" y="0"/>
                <a:ext cx="3103974" cy="2383348"/>
              </a:xfrm>
              <a:custGeom>
                <a:avLst/>
                <a:gdLst/>
                <a:ahLst/>
                <a:cxnLst/>
                <a:rect r="r" b="b" t="t" l="l"/>
                <a:pathLst>
                  <a:path h="2383348" w="3103974">
                    <a:moveTo>
                      <a:pt x="2979513" y="2383348"/>
                    </a:moveTo>
                    <a:lnTo>
                      <a:pt x="124460" y="2383348"/>
                    </a:lnTo>
                    <a:cubicBezTo>
                      <a:pt x="55880" y="2383348"/>
                      <a:pt x="0" y="2327468"/>
                      <a:pt x="0" y="2258888"/>
                    </a:cubicBezTo>
                    <a:lnTo>
                      <a:pt x="0" y="124460"/>
                    </a:lnTo>
                    <a:cubicBezTo>
                      <a:pt x="0" y="55880"/>
                      <a:pt x="55880" y="0"/>
                      <a:pt x="124460" y="0"/>
                    </a:cubicBezTo>
                    <a:lnTo>
                      <a:pt x="2979513" y="0"/>
                    </a:lnTo>
                    <a:cubicBezTo>
                      <a:pt x="3048093" y="0"/>
                      <a:pt x="3103974" y="55880"/>
                      <a:pt x="3103974" y="124460"/>
                    </a:cubicBezTo>
                    <a:lnTo>
                      <a:pt x="3103974" y="2258888"/>
                    </a:lnTo>
                    <a:cubicBezTo>
                      <a:pt x="3103974" y="2327468"/>
                      <a:pt x="3048093" y="2383348"/>
                      <a:pt x="2979513" y="2383348"/>
                    </a:cubicBezTo>
                    <a:close/>
                  </a:path>
                </a:pathLst>
              </a:custGeom>
              <a:solidFill>
                <a:srgbClr val="FFFFFF"/>
              </a:solidFill>
            </p:spPr>
          </p:sp>
        </p:grpSp>
        <p:sp>
          <p:nvSpPr>
            <p:cNvPr name="AutoShape 5" id="5"/>
            <p:cNvSpPr/>
            <p:nvPr/>
          </p:nvSpPr>
          <p:spPr>
            <a:xfrm rot="0">
              <a:off x="0" y="1266422"/>
              <a:ext cx="12234640" cy="0"/>
            </a:xfrm>
            <a:prstGeom prst="line">
              <a:avLst/>
            </a:prstGeom>
            <a:ln cap="rnd" w="12700">
              <a:solidFill>
                <a:srgbClr val="000000"/>
              </a:solidFill>
              <a:prstDash val="solid"/>
              <a:headEnd type="none" len="sm" w="sm"/>
              <a:tailEnd type="none" len="sm" w="sm"/>
            </a:ln>
          </p:spPr>
        </p:sp>
        <p:grpSp>
          <p:nvGrpSpPr>
            <p:cNvPr name="Group 6" id="6"/>
            <p:cNvGrpSpPr/>
            <p:nvPr/>
          </p:nvGrpSpPr>
          <p:grpSpPr>
            <a:xfrm rot="-10800000">
              <a:off x="1386781" y="502600"/>
              <a:ext cx="289704" cy="289704"/>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sp>
        </p:grpSp>
        <p:grpSp>
          <p:nvGrpSpPr>
            <p:cNvPr name="Group 8" id="8"/>
            <p:cNvGrpSpPr/>
            <p:nvPr/>
          </p:nvGrpSpPr>
          <p:grpSpPr>
            <a:xfrm rot="-10800000">
              <a:off x="1039940" y="502600"/>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814B"/>
              </a:solidFill>
            </p:spPr>
          </p:sp>
        </p:grpSp>
        <p:grpSp>
          <p:nvGrpSpPr>
            <p:cNvPr name="Group 10" id="10"/>
            <p:cNvGrpSpPr/>
            <p:nvPr/>
          </p:nvGrpSpPr>
          <p:grpSpPr>
            <a:xfrm rot="-10800000">
              <a:off x="693100" y="502600"/>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sp>
        </p:grpSp>
      </p:grpSp>
      <p:sp>
        <p:nvSpPr>
          <p:cNvPr name="Freeform 12" id="12"/>
          <p:cNvSpPr/>
          <p:nvPr/>
        </p:nvSpPr>
        <p:spPr>
          <a:xfrm flipH="false" flipV="false" rot="0">
            <a:off x="1028700" y="1028700"/>
            <a:ext cx="5408477" cy="14031425"/>
          </a:xfrm>
          <a:custGeom>
            <a:avLst/>
            <a:gdLst/>
            <a:ahLst/>
            <a:cxnLst/>
            <a:rect r="r" b="b" t="t" l="l"/>
            <a:pathLst>
              <a:path h="14031425" w="5408477">
                <a:moveTo>
                  <a:pt x="0" y="0"/>
                </a:moveTo>
                <a:lnTo>
                  <a:pt x="5408477" y="0"/>
                </a:lnTo>
                <a:lnTo>
                  <a:pt x="5408477" y="14031425"/>
                </a:lnTo>
                <a:lnTo>
                  <a:pt x="0" y="140314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8068990" y="2789878"/>
            <a:ext cx="8405795" cy="3798570"/>
          </a:xfrm>
          <a:prstGeom prst="rect">
            <a:avLst/>
          </a:prstGeom>
        </p:spPr>
        <p:txBody>
          <a:bodyPr anchor="t" rtlCol="false" tIns="0" lIns="0" bIns="0" rIns="0">
            <a:spAutoFit/>
          </a:bodyPr>
          <a:lstStyle/>
          <a:p>
            <a:pPr marL="582930" indent="-291465" lvl="1">
              <a:lnSpc>
                <a:spcPts val="3779"/>
              </a:lnSpc>
              <a:buFont typeface="Arial"/>
              <a:buChar char="•"/>
            </a:pPr>
            <a:r>
              <a:rPr lang="en-US" sz="2700">
                <a:solidFill>
                  <a:srgbClr val="171717"/>
                </a:solidFill>
                <a:latin typeface="Barlow Bold"/>
              </a:rPr>
              <a:t>All boys</a:t>
            </a:r>
            <a:r>
              <a:rPr lang="en-US" sz="2700">
                <a:solidFill>
                  <a:srgbClr val="171717"/>
                </a:solidFill>
                <a:latin typeface="Barlow"/>
              </a:rPr>
              <a:t> in a family, if the parent wanted a girl, may be dressed as one and therefore, the boys might either protest is vigorously or assume the role of a girl subconsciously.</a:t>
            </a:r>
          </a:p>
          <a:p>
            <a:pPr marL="582930" indent="-291465" lvl="1">
              <a:lnSpc>
                <a:spcPts val="3779"/>
              </a:lnSpc>
              <a:buFont typeface="Arial"/>
              <a:buChar char="•"/>
            </a:pPr>
            <a:r>
              <a:rPr lang="en-US" sz="2700">
                <a:solidFill>
                  <a:srgbClr val="171717"/>
                </a:solidFill>
                <a:latin typeface="Barlow Bold"/>
              </a:rPr>
              <a:t>All girls</a:t>
            </a:r>
            <a:r>
              <a:rPr lang="en-US" sz="2700">
                <a:solidFill>
                  <a:srgbClr val="171717"/>
                </a:solidFill>
                <a:latin typeface="Barlow"/>
              </a:rPr>
              <a:t> in a family, might be treated them same - if the parent wanted a boy, they might be treated like one and thus, they end up protesting it or assuming the role of a boy.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814B"/>
        </a:solidFill>
      </p:bgPr>
    </p:bg>
    <p:spTree>
      <p:nvGrpSpPr>
        <p:cNvPr id="1" name=""/>
        <p:cNvGrpSpPr/>
        <p:nvPr/>
      </p:nvGrpSpPr>
      <p:grpSpPr>
        <a:xfrm>
          <a:off x="0" y="0"/>
          <a:ext cx="0" cy="0"/>
          <a:chOff x="0" y="0"/>
          <a:chExt cx="0" cy="0"/>
        </a:xfrm>
      </p:grpSpPr>
      <p:grpSp>
        <p:nvGrpSpPr>
          <p:cNvPr name="Group 2" id="2"/>
          <p:cNvGrpSpPr/>
          <p:nvPr/>
        </p:nvGrpSpPr>
        <p:grpSpPr>
          <a:xfrm rot="0">
            <a:off x="651750" y="651750"/>
            <a:ext cx="16984499" cy="8983499"/>
            <a:chOff x="0" y="0"/>
            <a:chExt cx="5745374" cy="3038863"/>
          </a:xfrm>
        </p:grpSpPr>
        <p:sp>
          <p:nvSpPr>
            <p:cNvPr name="Freeform 3" id="3"/>
            <p:cNvSpPr/>
            <p:nvPr/>
          </p:nvSpPr>
          <p:spPr>
            <a:xfrm flipH="false" flipV="false" rot="0">
              <a:off x="0" y="0"/>
              <a:ext cx="5745374" cy="3038863"/>
            </a:xfrm>
            <a:custGeom>
              <a:avLst/>
              <a:gdLst/>
              <a:ahLst/>
              <a:cxnLst/>
              <a:rect r="r" b="b" t="t" l="l"/>
              <a:pathLst>
                <a:path h="3038863" w="5745374">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grpSp>
        <p:nvGrpSpPr>
          <p:cNvPr name="Group 4" id="4"/>
          <p:cNvGrpSpPr/>
          <p:nvPr/>
        </p:nvGrpSpPr>
        <p:grpSpPr>
          <a:xfrm rot="-10800000">
            <a:off x="1691836" y="1028700"/>
            <a:ext cx="217278" cy="217278"/>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sp>
      </p:grpSp>
      <p:grpSp>
        <p:nvGrpSpPr>
          <p:cNvPr name="Group 6" id="6"/>
          <p:cNvGrpSpPr/>
          <p:nvPr/>
        </p:nvGrpSpPr>
        <p:grpSpPr>
          <a:xfrm rot="-10800000">
            <a:off x="1431705" y="1028700"/>
            <a:ext cx="217278" cy="217278"/>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814B"/>
            </a:solidFill>
          </p:spPr>
        </p:sp>
      </p:grpSp>
      <p:grpSp>
        <p:nvGrpSpPr>
          <p:cNvPr name="Group 8" id="8"/>
          <p:cNvGrpSpPr/>
          <p:nvPr/>
        </p:nvGrpSpPr>
        <p:grpSpPr>
          <a:xfrm rot="-10800000">
            <a:off x="1171575" y="1028700"/>
            <a:ext cx="217278" cy="217278"/>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sp>
      </p:grpSp>
      <p:grpSp>
        <p:nvGrpSpPr>
          <p:cNvPr name="Group 10" id="10"/>
          <p:cNvGrpSpPr/>
          <p:nvPr/>
        </p:nvGrpSpPr>
        <p:grpSpPr>
          <a:xfrm rot="0">
            <a:off x="651750" y="1091951"/>
            <a:ext cx="16984499" cy="1608186"/>
            <a:chOff x="0" y="0"/>
            <a:chExt cx="22645999" cy="2144248"/>
          </a:xfrm>
        </p:grpSpPr>
        <p:sp>
          <p:nvSpPr>
            <p:cNvPr name="AutoShape 11" id="11"/>
            <p:cNvSpPr/>
            <p:nvPr/>
          </p:nvSpPr>
          <p:spPr>
            <a:xfrm>
              <a:off x="0" y="2137898"/>
              <a:ext cx="22645999" cy="0"/>
            </a:xfrm>
            <a:prstGeom prst="line">
              <a:avLst/>
            </a:prstGeom>
            <a:ln cap="rnd" w="12700">
              <a:solidFill>
                <a:srgbClr val="000000"/>
              </a:solidFill>
              <a:prstDash val="solid"/>
              <a:headEnd type="none" len="sm" w="sm"/>
              <a:tailEnd type="none" len="sm" w="sm"/>
            </a:ln>
          </p:spPr>
        </p:sp>
        <p:sp>
          <p:nvSpPr>
            <p:cNvPr name="TextBox 12" id="12"/>
            <p:cNvSpPr txBox="true"/>
            <p:nvPr/>
          </p:nvSpPr>
          <p:spPr>
            <a:xfrm rot="0">
              <a:off x="1719759" y="133350"/>
              <a:ext cx="18844514" cy="1483783"/>
            </a:xfrm>
            <a:prstGeom prst="rect">
              <a:avLst/>
            </a:prstGeom>
          </p:spPr>
          <p:txBody>
            <a:bodyPr anchor="t" rtlCol="false" tIns="0" lIns="0" bIns="0" rIns="0">
              <a:spAutoFit/>
            </a:bodyPr>
            <a:lstStyle/>
            <a:p>
              <a:pPr algn="ctr">
                <a:lnSpc>
                  <a:spcPts val="8000"/>
                </a:lnSpc>
              </a:pPr>
              <a:r>
                <a:rPr lang="en-US" sz="8000">
                  <a:solidFill>
                    <a:srgbClr val="171717"/>
                  </a:solidFill>
                  <a:latin typeface="Barlow Bold"/>
                </a:rPr>
                <a:t>Recent Research</a:t>
              </a:r>
            </a:p>
          </p:txBody>
        </p:sp>
      </p:grpSp>
      <p:sp>
        <p:nvSpPr>
          <p:cNvPr name="Freeform 13" id="13"/>
          <p:cNvSpPr/>
          <p:nvPr/>
        </p:nvSpPr>
        <p:spPr>
          <a:xfrm flipH="false" flipV="false" rot="0">
            <a:off x="13129519" y="2233190"/>
            <a:ext cx="4253556" cy="15191272"/>
          </a:xfrm>
          <a:custGeom>
            <a:avLst/>
            <a:gdLst/>
            <a:ahLst/>
            <a:cxnLst/>
            <a:rect r="r" b="b" t="t" l="l"/>
            <a:pathLst>
              <a:path h="15191272" w="4253556">
                <a:moveTo>
                  <a:pt x="0" y="0"/>
                </a:moveTo>
                <a:lnTo>
                  <a:pt x="4253556" y="0"/>
                </a:lnTo>
                <a:lnTo>
                  <a:pt x="4253556" y="15191272"/>
                </a:lnTo>
                <a:lnTo>
                  <a:pt x="0" y="151912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4587296" y="2796747"/>
            <a:ext cx="8542223" cy="6625591"/>
          </a:xfrm>
          <a:prstGeom prst="rect">
            <a:avLst/>
          </a:prstGeom>
        </p:spPr>
        <p:txBody>
          <a:bodyPr anchor="t" rtlCol="false" tIns="0" lIns="0" bIns="0" rIns="0">
            <a:spAutoFit/>
          </a:bodyPr>
          <a:lstStyle/>
          <a:p>
            <a:pPr marL="453387" indent="-226693" lvl="1">
              <a:lnSpc>
                <a:spcPts val="3149"/>
              </a:lnSpc>
              <a:buFont typeface="Arial"/>
              <a:buChar char="•"/>
            </a:pPr>
            <a:r>
              <a:rPr lang="en-US" sz="2099">
                <a:solidFill>
                  <a:srgbClr val="171717"/>
                </a:solidFill>
                <a:latin typeface="Barlow"/>
              </a:rPr>
              <a:t>As scientific studies are rigorous, the research around birth order can be quite complicated to undertake. This is because we need to compare the same family sizes in order to determine the effect of birth order. What might be applicable to a first-born in an 8 children family, may not be applicable to the eldest child of a 2 children family. </a:t>
            </a:r>
          </a:p>
          <a:p>
            <a:pPr marL="453387" indent="-226693" lvl="1">
              <a:lnSpc>
                <a:spcPts val="3149"/>
              </a:lnSpc>
              <a:buFont typeface="Arial"/>
              <a:buChar char="•"/>
            </a:pPr>
            <a:r>
              <a:rPr lang="en-US" sz="2099">
                <a:solidFill>
                  <a:srgbClr val="171717"/>
                </a:solidFill>
                <a:latin typeface="Barlow"/>
              </a:rPr>
              <a:t>Keeping that in mind, a study conducted by Black et al. (2017), in Norway, tries to understand the various ways in which birth order might affect us. This is not limited to our personalities but also to our educational attainment, economic success and health.</a:t>
            </a:r>
          </a:p>
          <a:p>
            <a:pPr marL="453387" indent="-226693" lvl="1">
              <a:lnSpc>
                <a:spcPts val="3149"/>
              </a:lnSpc>
              <a:buFont typeface="Arial"/>
              <a:buChar char="•"/>
            </a:pPr>
            <a:r>
              <a:rPr lang="en-US" sz="2099">
                <a:solidFill>
                  <a:srgbClr val="171717"/>
                </a:solidFill>
                <a:latin typeface="Barlow"/>
              </a:rPr>
              <a:t>What this study found is that first-borns have higher educational attainment than second-borns, who did better than third-borns and so on. </a:t>
            </a:r>
          </a:p>
          <a:p>
            <a:pPr marL="453387" indent="-226693" lvl="1">
              <a:lnSpc>
                <a:spcPts val="3149"/>
              </a:lnSpc>
              <a:buFont typeface="Arial"/>
              <a:buChar char="•"/>
            </a:pPr>
            <a:r>
              <a:rPr lang="en-US" sz="2099">
                <a:solidFill>
                  <a:srgbClr val="171717"/>
                </a:solidFill>
                <a:latin typeface="Barlow"/>
              </a:rPr>
              <a:t>They also found that later-born children have lower IQs and lower non-cognitive skills. </a:t>
            </a:r>
          </a:p>
          <a:p>
            <a:pPr algn="l" marL="453387" indent="-226693" lvl="1">
              <a:lnSpc>
                <a:spcPts val="3149"/>
              </a:lnSpc>
              <a:buFont typeface="Arial"/>
              <a:buChar char="•"/>
            </a:pPr>
            <a:r>
              <a:rPr lang="en-US" sz="2099">
                <a:solidFill>
                  <a:srgbClr val="171717"/>
                </a:solidFill>
                <a:latin typeface="Barlow"/>
              </a:rPr>
              <a:t>Regarding health, they found that first-borns tend to be obese while later-borns have lower mental health partake in unhealthy activities like smoking more than the elder siblings. </a:t>
            </a:r>
          </a:p>
        </p:txBody>
      </p:sp>
      <p:sp>
        <p:nvSpPr>
          <p:cNvPr name="Freeform 15" id="15"/>
          <p:cNvSpPr/>
          <p:nvPr/>
        </p:nvSpPr>
        <p:spPr>
          <a:xfrm flipH="true" flipV="false" rot="0">
            <a:off x="904925" y="2300567"/>
            <a:ext cx="3846890" cy="12745720"/>
          </a:xfrm>
          <a:custGeom>
            <a:avLst/>
            <a:gdLst/>
            <a:ahLst/>
            <a:cxnLst/>
            <a:rect r="r" b="b" t="t" l="l"/>
            <a:pathLst>
              <a:path h="12745720" w="3846890">
                <a:moveTo>
                  <a:pt x="3846890" y="0"/>
                </a:moveTo>
                <a:lnTo>
                  <a:pt x="0" y="0"/>
                </a:lnTo>
                <a:lnTo>
                  <a:pt x="0" y="12745720"/>
                </a:lnTo>
                <a:lnTo>
                  <a:pt x="3846890" y="12745720"/>
                </a:lnTo>
                <a:lnTo>
                  <a:pt x="384689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p:cSld>
    <p:bg>
      <p:bgPr>
        <a:solidFill>
          <a:srgbClr val="FF814B"/>
        </a:solidFill>
      </p:bgPr>
    </p:bg>
    <p:spTree>
      <p:nvGrpSpPr>
        <p:cNvPr id="1" name=""/>
        <p:cNvGrpSpPr/>
        <p:nvPr/>
      </p:nvGrpSpPr>
      <p:grpSpPr>
        <a:xfrm>
          <a:off x="0" y="0"/>
          <a:ext cx="0" cy="0"/>
          <a:chOff x="0" y="0"/>
          <a:chExt cx="0" cy="0"/>
        </a:xfrm>
      </p:grpSpPr>
      <p:grpSp>
        <p:nvGrpSpPr>
          <p:cNvPr name="Group 2" id="2"/>
          <p:cNvGrpSpPr/>
          <p:nvPr/>
        </p:nvGrpSpPr>
        <p:grpSpPr>
          <a:xfrm rot="0">
            <a:off x="651750" y="651750"/>
            <a:ext cx="16984499" cy="8983499"/>
            <a:chOff x="0" y="0"/>
            <a:chExt cx="22645999" cy="11977999"/>
          </a:xfrm>
        </p:grpSpPr>
        <p:grpSp>
          <p:nvGrpSpPr>
            <p:cNvPr name="Group 3" id="3"/>
            <p:cNvGrpSpPr/>
            <p:nvPr/>
          </p:nvGrpSpPr>
          <p:grpSpPr>
            <a:xfrm rot="0">
              <a:off x="0" y="0"/>
              <a:ext cx="22645999" cy="11977999"/>
              <a:chOff x="0" y="0"/>
              <a:chExt cx="5745374" cy="3038863"/>
            </a:xfrm>
          </p:grpSpPr>
          <p:sp>
            <p:nvSpPr>
              <p:cNvPr name="Freeform 4" id="4"/>
              <p:cNvSpPr/>
              <p:nvPr/>
            </p:nvSpPr>
            <p:spPr>
              <a:xfrm flipH="false" flipV="false" rot="0">
                <a:off x="0" y="0"/>
                <a:ext cx="5745374" cy="3038863"/>
              </a:xfrm>
              <a:custGeom>
                <a:avLst/>
                <a:gdLst/>
                <a:ahLst/>
                <a:cxnLst/>
                <a:rect r="r" b="b" t="t" l="l"/>
                <a:pathLst>
                  <a:path h="3038863" w="5745374">
                    <a:moveTo>
                      <a:pt x="5620914" y="3038863"/>
                    </a:moveTo>
                    <a:lnTo>
                      <a:pt x="124460" y="3038863"/>
                    </a:lnTo>
                    <a:cubicBezTo>
                      <a:pt x="55880" y="3038863"/>
                      <a:pt x="0" y="2982983"/>
                      <a:pt x="0" y="2914403"/>
                    </a:cubicBezTo>
                    <a:lnTo>
                      <a:pt x="0" y="124460"/>
                    </a:lnTo>
                    <a:cubicBezTo>
                      <a:pt x="0" y="55880"/>
                      <a:pt x="55880" y="0"/>
                      <a:pt x="124460" y="0"/>
                    </a:cubicBezTo>
                    <a:lnTo>
                      <a:pt x="5620914" y="0"/>
                    </a:lnTo>
                    <a:cubicBezTo>
                      <a:pt x="5689494" y="0"/>
                      <a:pt x="5745374" y="55880"/>
                      <a:pt x="5745374" y="124460"/>
                    </a:cubicBezTo>
                    <a:lnTo>
                      <a:pt x="5745374" y="2914403"/>
                    </a:lnTo>
                    <a:cubicBezTo>
                      <a:pt x="5745374" y="2982983"/>
                      <a:pt x="5689494" y="3038863"/>
                      <a:pt x="5620914" y="3038863"/>
                    </a:cubicBezTo>
                    <a:close/>
                  </a:path>
                </a:pathLst>
              </a:custGeom>
              <a:solidFill>
                <a:srgbClr val="FFFFFF"/>
              </a:solidFill>
            </p:spPr>
          </p:sp>
        </p:grpSp>
        <p:sp>
          <p:nvSpPr>
            <p:cNvPr name="AutoShape 5" id="5"/>
            <p:cNvSpPr/>
            <p:nvPr/>
          </p:nvSpPr>
          <p:spPr>
            <a:xfrm rot="0">
              <a:off x="0" y="1266422"/>
              <a:ext cx="22645999" cy="0"/>
            </a:xfrm>
            <a:prstGeom prst="line">
              <a:avLst/>
            </a:prstGeom>
            <a:ln cap="rnd" w="12700">
              <a:solidFill>
                <a:srgbClr val="000000"/>
              </a:solidFill>
              <a:prstDash val="solid"/>
              <a:headEnd type="none" len="sm" w="sm"/>
              <a:tailEnd type="none" len="sm" w="sm"/>
            </a:ln>
          </p:spPr>
        </p:sp>
        <p:grpSp>
          <p:nvGrpSpPr>
            <p:cNvPr name="Group 6" id="6"/>
            <p:cNvGrpSpPr/>
            <p:nvPr/>
          </p:nvGrpSpPr>
          <p:grpSpPr>
            <a:xfrm rot="-10800000">
              <a:off x="1386781" y="502600"/>
              <a:ext cx="289704" cy="289704"/>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ECED"/>
              </a:solidFill>
            </p:spPr>
          </p:sp>
        </p:grpSp>
        <p:grpSp>
          <p:nvGrpSpPr>
            <p:cNvPr name="Group 8" id="8"/>
            <p:cNvGrpSpPr/>
            <p:nvPr/>
          </p:nvGrpSpPr>
          <p:grpSpPr>
            <a:xfrm rot="-10800000">
              <a:off x="1039940" y="502600"/>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814B"/>
              </a:solidFill>
            </p:spPr>
          </p:sp>
        </p:grpSp>
        <p:grpSp>
          <p:nvGrpSpPr>
            <p:cNvPr name="Group 10" id="10"/>
            <p:cNvGrpSpPr/>
            <p:nvPr/>
          </p:nvGrpSpPr>
          <p:grpSpPr>
            <a:xfrm rot="-10800000">
              <a:off x="693100" y="502600"/>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71717"/>
              </a:solidFill>
            </p:spPr>
          </p:sp>
        </p:grpSp>
      </p:grpSp>
      <p:grpSp>
        <p:nvGrpSpPr>
          <p:cNvPr name="Group 12" id="12"/>
          <p:cNvGrpSpPr/>
          <p:nvPr/>
        </p:nvGrpSpPr>
        <p:grpSpPr>
          <a:xfrm rot="0">
            <a:off x="2094651" y="6447948"/>
            <a:ext cx="5924906" cy="1051913"/>
            <a:chOff x="0" y="0"/>
            <a:chExt cx="6230508" cy="1106170"/>
          </a:xfrm>
        </p:grpSpPr>
        <p:sp>
          <p:nvSpPr>
            <p:cNvPr name="Freeform 13" id="13"/>
            <p:cNvSpPr/>
            <p:nvPr/>
          </p:nvSpPr>
          <p:spPr>
            <a:xfrm flipH="false" flipV="false" rot="0">
              <a:off x="0" y="0"/>
              <a:ext cx="6231778" cy="1106170"/>
            </a:xfrm>
            <a:custGeom>
              <a:avLst/>
              <a:gdLst/>
              <a:ahLst/>
              <a:cxnLst/>
              <a:rect r="r" b="b" t="t" l="l"/>
              <a:pathLst>
                <a:path h="1106170" w="6231778">
                  <a:moveTo>
                    <a:pt x="5678058" y="1106170"/>
                  </a:moveTo>
                  <a:lnTo>
                    <a:pt x="553720" y="1106170"/>
                  </a:lnTo>
                  <a:cubicBezTo>
                    <a:pt x="247650" y="1106170"/>
                    <a:pt x="0" y="858520"/>
                    <a:pt x="0" y="553720"/>
                  </a:cubicBezTo>
                  <a:cubicBezTo>
                    <a:pt x="0" y="247650"/>
                    <a:pt x="247650" y="0"/>
                    <a:pt x="553720" y="0"/>
                  </a:cubicBezTo>
                  <a:lnTo>
                    <a:pt x="5678058" y="0"/>
                  </a:lnTo>
                  <a:cubicBezTo>
                    <a:pt x="5984128" y="0"/>
                    <a:pt x="6231778" y="247650"/>
                    <a:pt x="6231778" y="553720"/>
                  </a:cubicBezTo>
                  <a:cubicBezTo>
                    <a:pt x="6230508" y="858520"/>
                    <a:pt x="5982858" y="1106170"/>
                    <a:pt x="5678058" y="1106170"/>
                  </a:cubicBezTo>
                  <a:close/>
                </a:path>
              </a:pathLst>
            </a:custGeom>
            <a:solidFill>
              <a:srgbClr val="EDECED"/>
            </a:solidFill>
          </p:spPr>
        </p:sp>
      </p:grpSp>
      <p:sp>
        <p:nvSpPr>
          <p:cNvPr name="TextBox 14" id="14"/>
          <p:cNvSpPr txBox="true"/>
          <p:nvPr/>
        </p:nvSpPr>
        <p:spPr>
          <a:xfrm rot="0">
            <a:off x="2683622" y="6783404"/>
            <a:ext cx="5781106" cy="419100"/>
          </a:xfrm>
          <a:prstGeom prst="rect">
            <a:avLst/>
          </a:prstGeom>
        </p:spPr>
        <p:txBody>
          <a:bodyPr anchor="t" rtlCol="false" tIns="0" lIns="0" bIns="0" rIns="0">
            <a:spAutoFit/>
          </a:bodyPr>
          <a:lstStyle/>
          <a:p>
            <a:pPr>
              <a:lnSpc>
                <a:spcPts val="3000"/>
              </a:lnSpc>
            </a:pPr>
            <a:r>
              <a:rPr lang="en-US" sz="3000">
                <a:solidFill>
                  <a:srgbClr val="171717"/>
                </a:solidFill>
                <a:latin typeface="Barlow Medium"/>
              </a:rPr>
              <a:t>Let us look at the possibilities</a:t>
            </a:r>
          </a:p>
        </p:txBody>
      </p:sp>
      <p:sp>
        <p:nvSpPr>
          <p:cNvPr name="TextBox 15" id="15"/>
          <p:cNvSpPr txBox="true"/>
          <p:nvPr/>
        </p:nvSpPr>
        <p:spPr>
          <a:xfrm rot="0">
            <a:off x="2094651" y="3875069"/>
            <a:ext cx="6820275" cy="2089150"/>
          </a:xfrm>
          <a:prstGeom prst="rect">
            <a:avLst/>
          </a:prstGeom>
        </p:spPr>
        <p:txBody>
          <a:bodyPr anchor="t" rtlCol="false" tIns="0" lIns="0" bIns="0" rIns="0">
            <a:spAutoFit/>
          </a:bodyPr>
          <a:lstStyle/>
          <a:p>
            <a:pPr>
              <a:lnSpc>
                <a:spcPts val="8000"/>
              </a:lnSpc>
            </a:pPr>
            <a:r>
              <a:rPr lang="en-US" sz="8000">
                <a:solidFill>
                  <a:srgbClr val="171717"/>
                </a:solidFill>
                <a:latin typeface="Barlow Bold"/>
              </a:rPr>
              <a:t>So what does this mean?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DAFxCAgIRMY</dc:identifier>
  <dcterms:modified xsi:type="dcterms:W3CDTF">2011-08-01T06:04:30Z</dcterms:modified>
  <cp:revision>1</cp:revision>
  <dc:title>Birth Order: How it affects human lives</dc:title>
</cp:coreProperties>
</file>