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2" r:id="rId4"/>
    <p:sldId id="257" r:id="rId5"/>
    <p:sldId id="258" r:id="rId6"/>
    <p:sldId id="259" r:id="rId7"/>
    <p:sldId id="273" r:id="rId8"/>
    <p:sldId id="263" r:id="rId9"/>
    <p:sldId id="264" r:id="rId10"/>
    <p:sldId id="260" r:id="rId11"/>
    <p:sldId id="274" r:id="rId12"/>
    <p:sldId id="262" r:id="rId13"/>
    <p:sldId id="265" r:id="rId14"/>
    <p:sldId id="261" r:id="rId15"/>
    <p:sldId id="276" r:id="rId16"/>
    <p:sldId id="277" r:id="rId17"/>
    <p:sldId id="275" r:id="rId18"/>
    <p:sldId id="278" r:id="rId19"/>
    <p:sldId id="279" r:id="rId20"/>
    <p:sldId id="280" r:id="rId21"/>
    <p:sldId id="281" r:id="rId22"/>
    <p:sldId id="266" r:id="rId23"/>
    <p:sldId id="267" r:id="rId24"/>
    <p:sldId id="269" r:id="rId25"/>
    <p:sldId id="270" r:id="rId26"/>
    <p:sldId id="271" r:id="rId27"/>
    <p:sldId id="268" r:id="rId28"/>
    <p:sldId id="289" r:id="rId29"/>
    <p:sldId id="290" r:id="rId30"/>
    <p:sldId id="311" r:id="rId31"/>
    <p:sldId id="282" r:id="rId32"/>
    <p:sldId id="283" r:id="rId33"/>
    <p:sldId id="284" r:id="rId34"/>
    <p:sldId id="285" r:id="rId35"/>
    <p:sldId id="286" r:id="rId36"/>
    <p:sldId id="287" r:id="rId37"/>
    <p:sldId id="288" r:id="rId38"/>
    <p:sldId id="291" r:id="rId39"/>
    <p:sldId id="292" r:id="rId40"/>
    <p:sldId id="293" r:id="rId41"/>
    <p:sldId id="294" r:id="rId42"/>
    <p:sldId id="295" r:id="rId43"/>
    <p:sldId id="296" r:id="rId44"/>
    <p:sldId id="297" r:id="rId45"/>
    <p:sldId id="298" r:id="rId46"/>
    <p:sldId id="299" r:id="rId47"/>
    <p:sldId id="305" r:id="rId48"/>
    <p:sldId id="300" r:id="rId49"/>
    <p:sldId id="301" r:id="rId50"/>
    <p:sldId id="302" r:id="rId51"/>
    <p:sldId id="303" r:id="rId52"/>
    <p:sldId id="304" r:id="rId53"/>
    <p:sldId id="306" r:id="rId54"/>
    <p:sldId id="307" r:id="rId55"/>
    <p:sldId id="308" r:id="rId56"/>
    <p:sldId id="309" r:id="rId57"/>
    <p:sldId id="310"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87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1" Type="http://schemas.openxmlformats.org/officeDocument/2006/relationships/tableStyles" Target="tableStyles.xml"/><Relationship Id="rId60" Type="http://schemas.openxmlformats.org/officeDocument/2006/relationships/viewProps" Target="viewProps.xml"/><Relationship Id="rId6" Type="http://schemas.openxmlformats.org/officeDocument/2006/relationships/slide" Target="slides/slide4.xml"/><Relationship Id="rId59" Type="http://schemas.openxmlformats.org/officeDocument/2006/relationships/presProps" Target="presProps.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B3E2D00A-791E-4496-8A63-BC9A6AF7F74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6D2F4009-DF11-40A6-8318-63397AF09D96}">
      <dgm:prSet custT="1"/>
      <dgm:spPr/>
      <dgm:t>
        <a:bodyPr/>
        <a:lstStyle/>
        <a:p>
          <a:pPr rtl="0"/>
          <a:endParaRPr lang="en-US" sz="900" dirty="0" smtClean="0"/>
        </a:p>
        <a:p>
          <a:pPr rtl="0"/>
          <a:r>
            <a:rPr lang="en-US" sz="2400" dirty="0" smtClean="0"/>
            <a:t>Do some exercise</a:t>
          </a:r>
          <a:br>
            <a:rPr lang="en-US" sz="2400" dirty="0" smtClean="0"/>
          </a:br>
          <a:endParaRPr lang="en-US" sz="2400" dirty="0"/>
        </a:p>
      </dgm:t>
    </dgm:pt>
    <dgm:pt modelId="{122EBF87-9311-4B87-9547-2FD037175316}" cxnId="{B7CA71C5-EF7F-497F-851C-65E03A7E5E04}" type="parTrans">
      <dgm:prSet/>
      <dgm:spPr/>
      <dgm:t>
        <a:bodyPr/>
        <a:lstStyle/>
        <a:p>
          <a:endParaRPr lang="en-US"/>
        </a:p>
      </dgm:t>
    </dgm:pt>
    <dgm:pt modelId="{81163AD4-E55A-43B7-99B8-DC7D49A09F6B}" cxnId="{B7CA71C5-EF7F-497F-851C-65E03A7E5E04}" type="sibTrans">
      <dgm:prSet/>
      <dgm:spPr/>
      <dgm:t>
        <a:bodyPr/>
        <a:lstStyle/>
        <a:p>
          <a:endParaRPr lang="en-US"/>
        </a:p>
      </dgm:t>
    </dgm:pt>
    <dgm:pt modelId="{916A9FA3-3483-4EDE-A2ED-21A676B98871}">
      <dgm:prSet custT="1"/>
      <dgm:spPr/>
      <dgm:t>
        <a:bodyPr/>
        <a:lstStyle/>
        <a:p>
          <a:pPr rtl="0"/>
          <a:endParaRPr lang="en-US" sz="900" dirty="0" smtClean="0"/>
        </a:p>
        <a:p>
          <a:pPr rtl="0"/>
          <a:r>
            <a:rPr lang="en-US" sz="2400" dirty="0" smtClean="0"/>
            <a:t>Meet a friend for coffee</a:t>
          </a:r>
          <a:br>
            <a:rPr lang="en-US" sz="2400" dirty="0" smtClean="0"/>
          </a:br>
          <a:endParaRPr lang="en-US" sz="2400" dirty="0"/>
        </a:p>
      </dgm:t>
    </dgm:pt>
    <dgm:pt modelId="{C495F51A-F61C-47E9-8AB4-A288072B2B99}" cxnId="{E978AF92-8D69-4647-8B75-F13FB1E816BB}" type="parTrans">
      <dgm:prSet/>
      <dgm:spPr/>
      <dgm:t>
        <a:bodyPr/>
        <a:lstStyle/>
        <a:p>
          <a:endParaRPr lang="en-US"/>
        </a:p>
      </dgm:t>
    </dgm:pt>
    <dgm:pt modelId="{CDE2D693-64D8-492C-90F8-892A4117FC85}" cxnId="{E978AF92-8D69-4647-8B75-F13FB1E816BB}" type="sibTrans">
      <dgm:prSet/>
      <dgm:spPr/>
      <dgm:t>
        <a:bodyPr/>
        <a:lstStyle/>
        <a:p>
          <a:endParaRPr lang="en-US"/>
        </a:p>
      </dgm:t>
    </dgm:pt>
    <dgm:pt modelId="{D4519DDA-6DF2-4F4A-8AB4-CA50EAD55FEB}">
      <dgm:prSet custT="1"/>
      <dgm:spPr/>
      <dgm:t>
        <a:bodyPr/>
        <a:lstStyle/>
        <a:p>
          <a:pPr rtl="0"/>
          <a:endParaRPr lang="en-US" sz="2400" dirty="0" smtClean="0"/>
        </a:p>
        <a:p>
          <a:pPr rtl="0"/>
          <a:r>
            <a:rPr lang="en-US" sz="2400" dirty="0" smtClean="0"/>
            <a:t>Cook a meal for someone</a:t>
          </a:r>
          <a:br>
            <a:rPr lang="en-US" sz="2400" dirty="0" smtClean="0"/>
          </a:br>
          <a:endParaRPr lang="en-US" sz="2400" dirty="0"/>
        </a:p>
      </dgm:t>
    </dgm:pt>
    <dgm:pt modelId="{A9F5BD11-A33D-47B7-AE02-395725577866}" cxnId="{CEB5FB10-C2C4-4DA7-B19D-CFCCDFF9CAFA}" type="parTrans">
      <dgm:prSet/>
      <dgm:spPr/>
      <dgm:t>
        <a:bodyPr/>
        <a:lstStyle/>
        <a:p>
          <a:endParaRPr lang="en-US"/>
        </a:p>
      </dgm:t>
    </dgm:pt>
    <dgm:pt modelId="{9EF336F2-1073-49CF-B539-FFB00C7E3EF0}" cxnId="{CEB5FB10-C2C4-4DA7-B19D-CFCCDFF9CAFA}" type="sibTrans">
      <dgm:prSet/>
      <dgm:spPr/>
      <dgm:t>
        <a:bodyPr/>
        <a:lstStyle/>
        <a:p>
          <a:endParaRPr lang="en-US"/>
        </a:p>
      </dgm:t>
    </dgm:pt>
    <dgm:pt modelId="{990316C5-F4FB-403C-9009-329CCCF04E88}">
      <dgm:prSet custT="1"/>
      <dgm:spPr/>
      <dgm:t>
        <a:bodyPr/>
        <a:lstStyle/>
        <a:p>
          <a:pPr rtl="0"/>
          <a:endParaRPr lang="en-US" sz="2400" dirty="0" smtClean="0"/>
        </a:p>
        <a:p>
          <a:pPr rtl="0"/>
          <a:r>
            <a:rPr lang="en-US" sz="2400" dirty="0" smtClean="0"/>
            <a:t>Clean the house</a:t>
          </a:r>
          <a:br>
            <a:rPr lang="en-US" sz="2400" dirty="0" smtClean="0"/>
          </a:br>
          <a:endParaRPr lang="en-US" sz="2400" dirty="0"/>
        </a:p>
      </dgm:t>
    </dgm:pt>
    <dgm:pt modelId="{CE0410ED-2261-46CB-B40F-4D066E83C7F8}" cxnId="{745D1895-57E0-4F73-BB91-44B91DA01D25}" type="parTrans">
      <dgm:prSet/>
      <dgm:spPr/>
      <dgm:t>
        <a:bodyPr/>
        <a:lstStyle/>
        <a:p>
          <a:endParaRPr lang="en-US"/>
        </a:p>
      </dgm:t>
    </dgm:pt>
    <dgm:pt modelId="{C45A3433-215F-4C42-9109-7EE77C356603}" cxnId="{745D1895-57E0-4F73-BB91-44B91DA01D25}" type="sibTrans">
      <dgm:prSet/>
      <dgm:spPr/>
      <dgm:t>
        <a:bodyPr/>
        <a:lstStyle/>
        <a:p>
          <a:endParaRPr lang="en-US"/>
        </a:p>
      </dgm:t>
    </dgm:pt>
    <dgm:pt modelId="{D040DA6E-2143-4F5D-8884-F87CB3423650}">
      <dgm:prSet custT="1"/>
      <dgm:spPr/>
      <dgm:t>
        <a:bodyPr/>
        <a:lstStyle/>
        <a:p>
          <a:pPr rtl="0"/>
          <a:endParaRPr lang="en-US" sz="900" dirty="0" smtClean="0"/>
        </a:p>
        <a:p>
          <a:pPr rtl="0"/>
          <a:r>
            <a:rPr lang="en-US" sz="2400" dirty="0" smtClean="0"/>
            <a:t>Take a bath</a:t>
          </a:r>
          <a:br>
            <a:rPr lang="en-US" sz="2400" dirty="0" smtClean="0"/>
          </a:br>
          <a:endParaRPr lang="en-US" sz="2400" dirty="0"/>
        </a:p>
      </dgm:t>
    </dgm:pt>
    <dgm:pt modelId="{32398738-0F4A-4A94-8C33-EC30E02D5526}" cxnId="{9B2AD9D7-E66E-4A13-88FB-AE3581EDD830}" type="parTrans">
      <dgm:prSet/>
      <dgm:spPr/>
      <dgm:t>
        <a:bodyPr/>
        <a:lstStyle/>
        <a:p>
          <a:endParaRPr lang="en-US"/>
        </a:p>
      </dgm:t>
    </dgm:pt>
    <dgm:pt modelId="{ACA04C34-F0B8-4017-B7BA-8BFC082E181B}" cxnId="{9B2AD9D7-E66E-4A13-88FB-AE3581EDD830}" type="sibTrans">
      <dgm:prSet/>
      <dgm:spPr/>
      <dgm:t>
        <a:bodyPr/>
        <a:lstStyle/>
        <a:p>
          <a:endParaRPr lang="en-US"/>
        </a:p>
      </dgm:t>
    </dgm:pt>
    <dgm:pt modelId="{A3CFBBDE-C888-42DE-B777-FD5CD214FF7B}">
      <dgm:prSet custT="1"/>
      <dgm:spPr/>
      <dgm:t>
        <a:bodyPr/>
        <a:lstStyle/>
        <a:p>
          <a:pPr rtl="0"/>
          <a:endParaRPr lang="en-US" sz="900" dirty="0" smtClean="0"/>
        </a:p>
        <a:p>
          <a:pPr rtl="0"/>
          <a:r>
            <a:rPr lang="en-US" sz="2400" dirty="0" smtClean="0"/>
            <a:t>Listen to music you like</a:t>
          </a:r>
          <a:br>
            <a:rPr lang="en-US" sz="2400" dirty="0" smtClean="0"/>
          </a:br>
          <a:endParaRPr lang="en-US" sz="2400" dirty="0"/>
        </a:p>
      </dgm:t>
    </dgm:pt>
    <dgm:pt modelId="{CC3EECDE-5B38-40F6-9BC3-621218E9538E}" cxnId="{0C3B5A66-DEBA-47EA-94E8-C951E5440BCC}" type="parTrans">
      <dgm:prSet/>
      <dgm:spPr/>
      <dgm:t>
        <a:bodyPr/>
        <a:lstStyle/>
        <a:p>
          <a:endParaRPr lang="en-US"/>
        </a:p>
      </dgm:t>
    </dgm:pt>
    <dgm:pt modelId="{3F8380F3-23BE-4E7C-9F41-2C0869153BA6}" cxnId="{0C3B5A66-DEBA-47EA-94E8-C951E5440BCC}" type="sibTrans">
      <dgm:prSet/>
      <dgm:spPr/>
      <dgm:t>
        <a:bodyPr/>
        <a:lstStyle/>
        <a:p>
          <a:endParaRPr lang="en-US"/>
        </a:p>
      </dgm:t>
    </dgm:pt>
    <dgm:pt modelId="{485CF292-9555-49C1-A332-ECD9FB7D573D}">
      <dgm:prSet custT="1"/>
      <dgm:spPr/>
      <dgm:t>
        <a:bodyPr/>
        <a:lstStyle/>
        <a:p>
          <a:pPr rtl="0"/>
          <a:endParaRPr lang="en-US" sz="1100" dirty="0" smtClean="0"/>
        </a:p>
        <a:p>
          <a:pPr rtl="0"/>
          <a:r>
            <a:rPr lang="en-US" sz="2400" dirty="0" smtClean="0"/>
            <a:t>Do something nice for someone</a:t>
          </a:r>
          <a:endParaRPr lang="en-US" sz="2400" dirty="0"/>
        </a:p>
      </dgm:t>
    </dgm:pt>
    <dgm:pt modelId="{19109BF1-D154-4FAF-9EAD-B800A85A5C10}" cxnId="{73A6D5D8-1C54-4104-9799-8B0B1B5EE098}" type="parTrans">
      <dgm:prSet/>
      <dgm:spPr/>
      <dgm:t>
        <a:bodyPr/>
        <a:lstStyle/>
        <a:p>
          <a:endParaRPr lang="en-US"/>
        </a:p>
      </dgm:t>
    </dgm:pt>
    <dgm:pt modelId="{B100AC57-3CF9-4E99-BFCF-C9B55DF1DC2E}" cxnId="{73A6D5D8-1C54-4104-9799-8B0B1B5EE098}" type="sibTrans">
      <dgm:prSet/>
      <dgm:spPr/>
      <dgm:t>
        <a:bodyPr/>
        <a:lstStyle/>
        <a:p>
          <a:endParaRPr lang="en-US"/>
        </a:p>
      </dgm:t>
    </dgm:pt>
    <dgm:pt modelId="{C64DAAD4-DEC7-4782-9341-338599DFE756}" type="pres">
      <dgm:prSet presAssocID="{B3E2D00A-791E-4496-8A63-BC9A6AF7F74B}" presName="Name0" presStyleCnt="0">
        <dgm:presLayoutVars>
          <dgm:dir/>
          <dgm:animLvl val="lvl"/>
          <dgm:resizeHandles val="exact"/>
        </dgm:presLayoutVars>
      </dgm:prSet>
      <dgm:spPr/>
      <dgm:t>
        <a:bodyPr/>
        <a:lstStyle/>
        <a:p>
          <a:endParaRPr lang="en-US"/>
        </a:p>
      </dgm:t>
    </dgm:pt>
    <dgm:pt modelId="{956842D8-9607-44AA-B6BC-9E02EB66D2B5}" type="pres">
      <dgm:prSet presAssocID="{485CF292-9555-49C1-A332-ECD9FB7D573D}" presName="boxAndChildren" presStyleCnt="0"/>
      <dgm:spPr/>
    </dgm:pt>
    <dgm:pt modelId="{47D9F033-5680-4A03-83D9-BD6C93E69388}" type="pres">
      <dgm:prSet presAssocID="{485CF292-9555-49C1-A332-ECD9FB7D573D}" presName="parentTextBox" presStyleLbl="node1" presStyleIdx="0" presStyleCnt="7"/>
      <dgm:spPr/>
      <dgm:t>
        <a:bodyPr/>
        <a:lstStyle/>
        <a:p>
          <a:endParaRPr lang="en-US"/>
        </a:p>
      </dgm:t>
    </dgm:pt>
    <dgm:pt modelId="{5423FA87-EBE5-4BD3-B2DE-8778DF434949}" type="pres">
      <dgm:prSet presAssocID="{3F8380F3-23BE-4E7C-9F41-2C0869153BA6}" presName="sp" presStyleCnt="0"/>
      <dgm:spPr/>
    </dgm:pt>
    <dgm:pt modelId="{35B537DF-9470-4909-B9E0-50B12C258404}" type="pres">
      <dgm:prSet presAssocID="{A3CFBBDE-C888-42DE-B777-FD5CD214FF7B}" presName="arrowAndChildren" presStyleCnt="0"/>
      <dgm:spPr/>
    </dgm:pt>
    <dgm:pt modelId="{1CAE58F6-3495-453F-87C9-1D956A04A6F1}" type="pres">
      <dgm:prSet presAssocID="{A3CFBBDE-C888-42DE-B777-FD5CD214FF7B}" presName="parentTextArrow" presStyleLbl="node1" presStyleIdx="1" presStyleCnt="7"/>
      <dgm:spPr/>
      <dgm:t>
        <a:bodyPr/>
        <a:lstStyle/>
        <a:p>
          <a:endParaRPr lang="en-US"/>
        </a:p>
      </dgm:t>
    </dgm:pt>
    <dgm:pt modelId="{3D0F29D8-D653-4C5E-BC29-7B0E176EA834}" type="pres">
      <dgm:prSet presAssocID="{ACA04C34-F0B8-4017-B7BA-8BFC082E181B}" presName="sp" presStyleCnt="0"/>
      <dgm:spPr/>
    </dgm:pt>
    <dgm:pt modelId="{08D990F4-2CA5-48F3-BF4A-5BEC2A6E66AF}" type="pres">
      <dgm:prSet presAssocID="{D040DA6E-2143-4F5D-8884-F87CB3423650}" presName="arrowAndChildren" presStyleCnt="0"/>
      <dgm:spPr/>
    </dgm:pt>
    <dgm:pt modelId="{853FE1B1-547A-4ED9-808C-6BDF6C5016E7}" type="pres">
      <dgm:prSet presAssocID="{D040DA6E-2143-4F5D-8884-F87CB3423650}" presName="parentTextArrow" presStyleLbl="node1" presStyleIdx="2" presStyleCnt="7"/>
      <dgm:spPr/>
      <dgm:t>
        <a:bodyPr/>
        <a:lstStyle/>
        <a:p>
          <a:endParaRPr lang="en-US"/>
        </a:p>
      </dgm:t>
    </dgm:pt>
    <dgm:pt modelId="{992ABD59-C8AF-421F-A190-31C10FD0502B}" type="pres">
      <dgm:prSet presAssocID="{C45A3433-215F-4C42-9109-7EE77C356603}" presName="sp" presStyleCnt="0"/>
      <dgm:spPr/>
    </dgm:pt>
    <dgm:pt modelId="{33910CBA-4857-474B-A246-F0876C0818A5}" type="pres">
      <dgm:prSet presAssocID="{990316C5-F4FB-403C-9009-329CCCF04E88}" presName="arrowAndChildren" presStyleCnt="0"/>
      <dgm:spPr/>
    </dgm:pt>
    <dgm:pt modelId="{742E4D7C-0480-47C4-A45D-E9A5F1E35260}" type="pres">
      <dgm:prSet presAssocID="{990316C5-F4FB-403C-9009-329CCCF04E88}" presName="parentTextArrow" presStyleLbl="node1" presStyleIdx="3" presStyleCnt="7"/>
      <dgm:spPr/>
      <dgm:t>
        <a:bodyPr/>
        <a:lstStyle/>
        <a:p>
          <a:endParaRPr lang="en-US"/>
        </a:p>
      </dgm:t>
    </dgm:pt>
    <dgm:pt modelId="{42EA3F42-4F82-4780-8908-3C70CC2D76E8}" type="pres">
      <dgm:prSet presAssocID="{9EF336F2-1073-49CF-B539-FFB00C7E3EF0}" presName="sp" presStyleCnt="0"/>
      <dgm:spPr/>
    </dgm:pt>
    <dgm:pt modelId="{81F3C01B-F481-4F82-924A-D82285373BC9}" type="pres">
      <dgm:prSet presAssocID="{D4519DDA-6DF2-4F4A-8AB4-CA50EAD55FEB}" presName="arrowAndChildren" presStyleCnt="0"/>
      <dgm:spPr/>
    </dgm:pt>
    <dgm:pt modelId="{0068EE8B-34F5-4EB1-AA17-5FF349F567B1}" type="pres">
      <dgm:prSet presAssocID="{D4519DDA-6DF2-4F4A-8AB4-CA50EAD55FEB}" presName="parentTextArrow" presStyleLbl="node1" presStyleIdx="4" presStyleCnt="7"/>
      <dgm:spPr/>
      <dgm:t>
        <a:bodyPr/>
        <a:lstStyle/>
        <a:p>
          <a:endParaRPr lang="en-US"/>
        </a:p>
      </dgm:t>
    </dgm:pt>
    <dgm:pt modelId="{33C0908B-658F-4E88-AC27-A81578848583}" type="pres">
      <dgm:prSet presAssocID="{CDE2D693-64D8-492C-90F8-892A4117FC85}" presName="sp" presStyleCnt="0"/>
      <dgm:spPr/>
    </dgm:pt>
    <dgm:pt modelId="{947083F4-C2E6-4C61-9794-EE07759A2116}" type="pres">
      <dgm:prSet presAssocID="{916A9FA3-3483-4EDE-A2ED-21A676B98871}" presName="arrowAndChildren" presStyleCnt="0"/>
      <dgm:spPr/>
    </dgm:pt>
    <dgm:pt modelId="{09C7B16F-4254-4404-982E-F326AF4C7E60}" type="pres">
      <dgm:prSet presAssocID="{916A9FA3-3483-4EDE-A2ED-21A676B98871}" presName="parentTextArrow" presStyleLbl="node1" presStyleIdx="5" presStyleCnt="7"/>
      <dgm:spPr/>
      <dgm:t>
        <a:bodyPr/>
        <a:lstStyle/>
        <a:p>
          <a:endParaRPr lang="en-US"/>
        </a:p>
      </dgm:t>
    </dgm:pt>
    <dgm:pt modelId="{F917FCA9-FBFF-4FFC-A9CA-F1DBC77308E3}" type="pres">
      <dgm:prSet presAssocID="{81163AD4-E55A-43B7-99B8-DC7D49A09F6B}" presName="sp" presStyleCnt="0"/>
      <dgm:spPr/>
    </dgm:pt>
    <dgm:pt modelId="{ADF69360-C4A0-449D-8894-BC17178D9265}" type="pres">
      <dgm:prSet presAssocID="{6D2F4009-DF11-40A6-8318-63397AF09D96}" presName="arrowAndChildren" presStyleCnt="0"/>
      <dgm:spPr/>
    </dgm:pt>
    <dgm:pt modelId="{31E01B13-FBE8-4BB8-AF3F-5727361A75BB}" type="pres">
      <dgm:prSet presAssocID="{6D2F4009-DF11-40A6-8318-63397AF09D96}" presName="parentTextArrow" presStyleLbl="node1" presStyleIdx="6" presStyleCnt="7"/>
      <dgm:spPr/>
      <dgm:t>
        <a:bodyPr/>
        <a:lstStyle/>
        <a:p>
          <a:endParaRPr lang="en-US"/>
        </a:p>
      </dgm:t>
    </dgm:pt>
  </dgm:ptLst>
  <dgm:cxnLst>
    <dgm:cxn modelId="{3302E5B4-11E0-4720-91D9-83D562AD6A29}" type="presOf" srcId="{D040DA6E-2143-4F5D-8884-F87CB3423650}" destId="{853FE1B1-547A-4ED9-808C-6BDF6C5016E7}" srcOrd="0" destOrd="0" presId="urn:microsoft.com/office/officeart/2005/8/layout/process4"/>
    <dgm:cxn modelId="{0C3B5A66-DEBA-47EA-94E8-C951E5440BCC}" srcId="{B3E2D00A-791E-4496-8A63-BC9A6AF7F74B}" destId="{A3CFBBDE-C888-42DE-B777-FD5CD214FF7B}" srcOrd="5" destOrd="0" parTransId="{CC3EECDE-5B38-40F6-9BC3-621218E9538E}" sibTransId="{3F8380F3-23BE-4E7C-9F41-2C0869153BA6}"/>
    <dgm:cxn modelId="{9B2AD9D7-E66E-4A13-88FB-AE3581EDD830}" srcId="{B3E2D00A-791E-4496-8A63-BC9A6AF7F74B}" destId="{D040DA6E-2143-4F5D-8884-F87CB3423650}" srcOrd="4" destOrd="0" parTransId="{32398738-0F4A-4A94-8C33-EC30E02D5526}" sibTransId="{ACA04C34-F0B8-4017-B7BA-8BFC082E181B}"/>
    <dgm:cxn modelId="{9818F4EC-18E6-425A-BFCF-DC36B8614C1D}" type="presOf" srcId="{B3E2D00A-791E-4496-8A63-BC9A6AF7F74B}" destId="{C64DAAD4-DEC7-4782-9341-338599DFE756}" srcOrd="0" destOrd="0" presId="urn:microsoft.com/office/officeart/2005/8/layout/process4"/>
    <dgm:cxn modelId="{916741E9-F2DC-40A0-BBB9-7AE095BB5E38}" type="presOf" srcId="{916A9FA3-3483-4EDE-A2ED-21A676B98871}" destId="{09C7B16F-4254-4404-982E-F326AF4C7E60}" srcOrd="0" destOrd="0" presId="urn:microsoft.com/office/officeart/2005/8/layout/process4"/>
    <dgm:cxn modelId="{38210691-A68B-42C5-A26A-B79693207E41}" type="presOf" srcId="{485CF292-9555-49C1-A332-ECD9FB7D573D}" destId="{47D9F033-5680-4A03-83D9-BD6C93E69388}" srcOrd="0" destOrd="0" presId="urn:microsoft.com/office/officeart/2005/8/layout/process4"/>
    <dgm:cxn modelId="{CEB5FB10-C2C4-4DA7-B19D-CFCCDFF9CAFA}" srcId="{B3E2D00A-791E-4496-8A63-BC9A6AF7F74B}" destId="{D4519DDA-6DF2-4F4A-8AB4-CA50EAD55FEB}" srcOrd="2" destOrd="0" parTransId="{A9F5BD11-A33D-47B7-AE02-395725577866}" sibTransId="{9EF336F2-1073-49CF-B539-FFB00C7E3EF0}"/>
    <dgm:cxn modelId="{B7CA71C5-EF7F-497F-851C-65E03A7E5E04}" srcId="{B3E2D00A-791E-4496-8A63-BC9A6AF7F74B}" destId="{6D2F4009-DF11-40A6-8318-63397AF09D96}" srcOrd="0" destOrd="0" parTransId="{122EBF87-9311-4B87-9547-2FD037175316}" sibTransId="{81163AD4-E55A-43B7-99B8-DC7D49A09F6B}"/>
    <dgm:cxn modelId="{5C0C4072-F96B-48AF-BB7F-2C40100787B0}" type="presOf" srcId="{990316C5-F4FB-403C-9009-329CCCF04E88}" destId="{742E4D7C-0480-47C4-A45D-E9A5F1E35260}" srcOrd="0" destOrd="0" presId="urn:microsoft.com/office/officeart/2005/8/layout/process4"/>
    <dgm:cxn modelId="{745D1895-57E0-4F73-BB91-44B91DA01D25}" srcId="{B3E2D00A-791E-4496-8A63-BC9A6AF7F74B}" destId="{990316C5-F4FB-403C-9009-329CCCF04E88}" srcOrd="3" destOrd="0" parTransId="{CE0410ED-2261-46CB-B40F-4D066E83C7F8}" sibTransId="{C45A3433-215F-4C42-9109-7EE77C356603}"/>
    <dgm:cxn modelId="{94DDD69C-2020-421C-A3BB-E812D3D984D2}" type="presOf" srcId="{A3CFBBDE-C888-42DE-B777-FD5CD214FF7B}" destId="{1CAE58F6-3495-453F-87C9-1D956A04A6F1}" srcOrd="0" destOrd="0" presId="urn:microsoft.com/office/officeart/2005/8/layout/process4"/>
    <dgm:cxn modelId="{404AAD30-5E8E-4E7E-B92A-EF1008345215}" type="presOf" srcId="{D4519DDA-6DF2-4F4A-8AB4-CA50EAD55FEB}" destId="{0068EE8B-34F5-4EB1-AA17-5FF349F567B1}" srcOrd="0" destOrd="0" presId="urn:microsoft.com/office/officeart/2005/8/layout/process4"/>
    <dgm:cxn modelId="{E978AF92-8D69-4647-8B75-F13FB1E816BB}" srcId="{B3E2D00A-791E-4496-8A63-BC9A6AF7F74B}" destId="{916A9FA3-3483-4EDE-A2ED-21A676B98871}" srcOrd="1" destOrd="0" parTransId="{C495F51A-F61C-47E9-8AB4-A288072B2B99}" sibTransId="{CDE2D693-64D8-492C-90F8-892A4117FC85}"/>
    <dgm:cxn modelId="{6D95305C-DDC7-4108-8DDC-F1988B296A1E}" type="presOf" srcId="{6D2F4009-DF11-40A6-8318-63397AF09D96}" destId="{31E01B13-FBE8-4BB8-AF3F-5727361A75BB}" srcOrd="0" destOrd="0" presId="urn:microsoft.com/office/officeart/2005/8/layout/process4"/>
    <dgm:cxn modelId="{73A6D5D8-1C54-4104-9799-8B0B1B5EE098}" srcId="{B3E2D00A-791E-4496-8A63-BC9A6AF7F74B}" destId="{485CF292-9555-49C1-A332-ECD9FB7D573D}" srcOrd="6" destOrd="0" parTransId="{19109BF1-D154-4FAF-9EAD-B800A85A5C10}" sibTransId="{B100AC57-3CF9-4E99-BFCF-C9B55DF1DC2E}"/>
    <dgm:cxn modelId="{C7C0CE86-91C4-46AA-967D-54BEF9ED5A30}" type="presParOf" srcId="{C64DAAD4-DEC7-4782-9341-338599DFE756}" destId="{956842D8-9607-44AA-B6BC-9E02EB66D2B5}" srcOrd="0" destOrd="0" presId="urn:microsoft.com/office/officeart/2005/8/layout/process4"/>
    <dgm:cxn modelId="{3F92EC52-08BF-49E8-A380-FA2EAC7F9F17}" type="presParOf" srcId="{956842D8-9607-44AA-B6BC-9E02EB66D2B5}" destId="{47D9F033-5680-4A03-83D9-BD6C93E69388}" srcOrd="0" destOrd="0" presId="urn:microsoft.com/office/officeart/2005/8/layout/process4"/>
    <dgm:cxn modelId="{95A35C06-EF6A-46FD-971F-4213C1C9409C}" type="presParOf" srcId="{C64DAAD4-DEC7-4782-9341-338599DFE756}" destId="{5423FA87-EBE5-4BD3-B2DE-8778DF434949}" srcOrd="1" destOrd="0" presId="urn:microsoft.com/office/officeart/2005/8/layout/process4"/>
    <dgm:cxn modelId="{27CF2E73-F752-4A68-AB2A-8D79A207A5F0}" type="presParOf" srcId="{C64DAAD4-DEC7-4782-9341-338599DFE756}" destId="{35B537DF-9470-4909-B9E0-50B12C258404}" srcOrd="2" destOrd="0" presId="urn:microsoft.com/office/officeart/2005/8/layout/process4"/>
    <dgm:cxn modelId="{6D076F39-62B8-47C3-8FD7-44D8C23F4510}" type="presParOf" srcId="{35B537DF-9470-4909-B9E0-50B12C258404}" destId="{1CAE58F6-3495-453F-87C9-1D956A04A6F1}" srcOrd="0" destOrd="0" presId="urn:microsoft.com/office/officeart/2005/8/layout/process4"/>
    <dgm:cxn modelId="{C2AD7F5A-437D-4F05-9152-C7CB14F13B78}" type="presParOf" srcId="{C64DAAD4-DEC7-4782-9341-338599DFE756}" destId="{3D0F29D8-D653-4C5E-BC29-7B0E176EA834}" srcOrd="3" destOrd="0" presId="urn:microsoft.com/office/officeart/2005/8/layout/process4"/>
    <dgm:cxn modelId="{2BB3CE40-E15C-4E7B-AAC7-882E451C41A0}" type="presParOf" srcId="{C64DAAD4-DEC7-4782-9341-338599DFE756}" destId="{08D990F4-2CA5-48F3-BF4A-5BEC2A6E66AF}" srcOrd="4" destOrd="0" presId="urn:microsoft.com/office/officeart/2005/8/layout/process4"/>
    <dgm:cxn modelId="{E488A1EC-5F00-4505-AB6E-4D1573EFE612}" type="presParOf" srcId="{08D990F4-2CA5-48F3-BF4A-5BEC2A6E66AF}" destId="{853FE1B1-547A-4ED9-808C-6BDF6C5016E7}" srcOrd="0" destOrd="0" presId="urn:microsoft.com/office/officeart/2005/8/layout/process4"/>
    <dgm:cxn modelId="{28CB6014-34FC-429A-90E3-537C8BD70BEC}" type="presParOf" srcId="{C64DAAD4-DEC7-4782-9341-338599DFE756}" destId="{992ABD59-C8AF-421F-A190-31C10FD0502B}" srcOrd="5" destOrd="0" presId="urn:microsoft.com/office/officeart/2005/8/layout/process4"/>
    <dgm:cxn modelId="{68110744-54AB-4746-A04B-5989C4BCA697}" type="presParOf" srcId="{C64DAAD4-DEC7-4782-9341-338599DFE756}" destId="{33910CBA-4857-474B-A246-F0876C0818A5}" srcOrd="6" destOrd="0" presId="urn:microsoft.com/office/officeart/2005/8/layout/process4"/>
    <dgm:cxn modelId="{5261235C-BC06-41BE-B97A-8B81898D0C64}" type="presParOf" srcId="{33910CBA-4857-474B-A246-F0876C0818A5}" destId="{742E4D7C-0480-47C4-A45D-E9A5F1E35260}" srcOrd="0" destOrd="0" presId="urn:microsoft.com/office/officeart/2005/8/layout/process4"/>
    <dgm:cxn modelId="{D392C6D7-83F0-4C6B-817F-AD99DE50A5FB}" type="presParOf" srcId="{C64DAAD4-DEC7-4782-9341-338599DFE756}" destId="{42EA3F42-4F82-4780-8908-3C70CC2D76E8}" srcOrd="7" destOrd="0" presId="urn:microsoft.com/office/officeart/2005/8/layout/process4"/>
    <dgm:cxn modelId="{4E32184C-C587-4A56-ADD0-E7BB211D0DF1}" type="presParOf" srcId="{C64DAAD4-DEC7-4782-9341-338599DFE756}" destId="{81F3C01B-F481-4F82-924A-D82285373BC9}" srcOrd="8" destOrd="0" presId="urn:microsoft.com/office/officeart/2005/8/layout/process4"/>
    <dgm:cxn modelId="{592E9994-9DFD-4182-B938-F31A6995E4B4}" type="presParOf" srcId="{81F3C01B-F481-4F82-924A-D82285373BC9}" destId="{0068EE8B-34F5-4EB1-AA17-5FF349F567B1}" srcOrd="0" destOrd="0" presId="urn:microsoft.com/office/officeart/2005/8/layout/process4"/>
    <dgm:cxn modelId="{4F8D2737-7648-459F-BEB3-D5AC659AE78D}" type="presParOf" srcId="{C64DAAD4-DEC7-4782-9341-338599DFE756}" destId="{33C0908B-658F-4E88-AC27-A81578848583}" srcOrd="9" destOrd="0" presId="urn:microsoft.com/office/officeart/2005/8/layout/process4"/>
    <dgm:cxn modelId="{B54D9F70-9CD2-4131-8569-0F7E9EADC25B}" type="presParOf" srcId="{C64DAAD4-DEC7-4782-9341-338599DFE756}" destId="{947083F4-C2E6-4C61-9794-EE07759A2116}" srcOrd="10" destOrd="0" presId="urn:microsoft.com/office/officeart/2005/8/layout/process4"/>
    <dgm:cxn modelId="{4D18AA7C-E426-4563-9100-6CB572B9F6B4}" type="presParOf" srcId="{947083F4-C2E6-4C61-9794-EE07759A2116}" destId="{09C7B16F-4254-4404-982E-F326AF4C7E60}" srcOrd="0" destOrd="0" presId="urn:microsoft.com/office/officeart/2005/8/layout/process4"/>
    <dgm:cxn modelId="{43807E47-ED6F-4503-A454-B6E4DC6F5FFE}" type="presParOf" srcId="{C64DAAD4-DEC7-4782-9341-338599DFE756}" destId="{F917FCA9-FBFF-4FFC-A9CA-F1DBC77308E3}" srcOrd="11" destOrd="0" presId="urn:microsoft.com/office/officeart/2005/8/layout/process4"/>
    <dgm:cxn modelId="{C2A33E1B-5AC8-4251-90AD-9EBD9DB02A99}" type="presParOf" srcId="{C64DAAD4-DEC7-4782-9341-338599DFE756}" destId="{ADF69360-C4A0-449D-8894-BC17178D9265}" srcOrd="12" destOrd="0" presId="urn:microsoft.com/office/officeart/2005/8/layout/process4"/>
    <dgm:cxn modelId="{4BA9980C-9714-4427-B231-FBBECAC53DF1}" type="presParOf" srcId="{ADF69360-C4A0-449D-8894-BC17178D9265}" destId="{31E01B13-FBE8-4BB8-AF3F-5727361A75BB}" srcOrd="0" destOrd="0" presId="urn:microsoft.com/office/officeart/2005/8/layout/process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3D752D-6F6B-4A99-8E74-114DC15F1A69}"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12BE952C-3B89-4CC1-B96A-EEF926C9417E}">
      <dgm:prSet custT="1"/>
      <dgm:spPr/>
      <dgm:t>
        <a:bodyPr/>
        <a:lstStyle/>
        <a:p>
          <a:pPr rtl="0"/>
          <a:r>
            <a:rPr lang="en-US" sz="2000" dirty="0" smtClean="0"/>
            <a:t>Exercise and healthy eating </a:t>
          </a:r>
          <a:endParaRPr lang="en-US" sz="2000" dirty="0"/>
        </a:p>
      </dgm:t>
    </dgm:pt>
    <dgm:pt modelId="{23941411-96A3-460A-8CB8-BD938DDFA7A7}" cxnId="{6F3648C1-9F94-43CA-A962-A19FA4C86B1A}" type="parTrans">
      <dgm:prSet/>
      <dgm:spPr/>
      <dgm:t>
        <a:bodyPr/>
        <a:lstStyle/>
        <a:p>
          <a:endParaRPr lang="en-US"/>
        </a:p>
      </dgm:t>
    </dgm:pt>
    <dgm:pt modelId="{2A8301FB-5E1C-4877-A655-B7DB6D807E38}" cxnId="{6F3648C1-9F94-43CA-A962-A19FA4C86B1A}" type="sibTrans">
      <dgm:prSet/>
      <dgm:spPr/>
      <dgm:t>
        <a:bodyPr/>
        <a:lstStyle/>
        <a:p>
          <a:endParaRPr lang="en-US"/>
        </a:p>
      </dgm:t>
    </dgm:pt>
    <dgm:pt modelId="{1F50C14E-C493-42ED-9EB2-543E302B53BD}">
      <dgm:prSet custT="1"/>
      <dgm:spPr/>
      <dgm:t>
        <a:bodyPr/>
        <a:lstStyle/>
        <a:p>
          <a:pPr rtl="0"/>
          <a:r>
            <a:rPr lang="en-US" sz="2000" dirty="0" smtClean="0"/>
            <a:t>Problem-solving therapy </a:t>
          </a:r>
          <a:endParaRPr lang="en-US" sz="2000" dirty="0"/>
        </a:p>
      </dgm:t>
    </dgm:pt>
    <dgm:pt modelId="{AA5C9E32-9916-4280-93A4-A757D7EE06F6}" cxnId="{82219EB9-12F7-4824-A6FF-DE10BA43A1EE}" type="parTrans">
      <dgm:prSet/>
      <dgm:spPr/>
      <dgm:t>
        <a:bodyPr/>
        <a:lstStyle/>
        <a:p>
          <a:endParaRPr lang="en-US"/>
        </a:p>
      </dgm:t>
    </dgm:pt>
    <dgm:pt modelId="{5006D80E-1E55-4237-988B-92C552B234EF}" cxnId="{82219EB9-12F7-4824-A6FF-DE10BA43A1EE}" type="sibTrans">
      <dgm:prSet/>
      <dgm:spPr/>
      <dgm:t>
        <a:bodyPr/>
        <a:lstStyle/>
        <a:p>
          <a:endParaRPr lang="en-US"/>
        </a:p>
      </dgm:t>
    </dgm:pt>
    <dgm:pt modelId="{66369D27-7667-4802-9E80-E0B739CA9D51}">
      <dgm:prSet custT="1"/>
      <dgm:spPr/>
      <dgm:t>
        <a:bodyPr/>
        <a:lstStyle/>
        <a:p>
          <a:pPr rtl="0"/>
          <a:r>
            <a:rPr lang="en-US" sz="2000" dirty="0" smtClean="0"/>
            <a:t>Sleep management </a:t>
          </a:r>
          <a:endParaRPr lang="en-US" sz="2000" dirty="0"/>
        </a:p>
      </dgm:t>
    </dgm:pt>
    <dgm:pt modelId="{126782BE-6609-46DF-AAD9-1425E3226E22}" cxnId="{BE5055A4-E578-450A-BD4F-99E27831DF35}" type="parTrans">
      <dgm:prSet/>
      <dgm:spPr/>
      <dgm:t>
        <a:bodyPr/>
        <a:lstStyle/>
        <a:p>
          <a:endParaRPr lang="en-US"/>
        </a:p>
      </dgm:t>
    </dgm:pt>
    <dgm:pt modelId="{D0AAADF9-B4F5-4F2A-B2F5-786C69D3CC6A}" cxnId="{BE5055A4-E578-450A-BD4F-99E27831DF35}" type="sibTrans">
      <dgm:prSet/>
      <dgm:spPr/>
      <dgm:t>
        <a:bodyPr/>
        <a:lstStyle/>
        <a:p>
          <a:endParaRPr lang="en-US"/>
        </a:p>
      </dgm:t>
    </dgm:pt>
    <dgm:pt modelId="{C3E0E449-29E0-4977-93C8-9B6D2E85B925}">
      <dgm:prSet custT="1"/>
      <dgm:spPr/>
      <dgm:t>
        <a:bodyPr/>
        <a:lstStyle/>
        <a:p>
          <a:pPr rtl="0"/>
          <a:r>
            <a:rPr lang="en-US" sz="2000" dirty="0" smtClean="0"/>
            <a:t>Counseling </a:t>
          </a:r>
          <a:endParaRPr lang="en-US" sz="2000" dirty="0"/>
        </a:p>
      </dgm:t>
    </dgm:pt>
    <dgm:pt modelId="{A0615A02-C2CD-47E9-B4B9-0D032859C00A}" cxnId="{EE300371-A919-4A2F-8BFB-FAC48A1AB472}" type="parTrans">
      <dgm:prSet/>
      <dgm:spPr/>
      <dgm:t>
        <a:bodyPr/>
        <a:lstStyle/>
        <a:p>
          <a:endParaRPr lang="en-US"/>
        </a:p>
      </dgm:t>
    </dgm:pt>
    <dgm:pt modelId="{1E538D89-1A3C-4440-81D9-96126199243F}" cxnId="{EE300371-A919-4A2F-8BFB-FAC48A1AB472}" type="sibTrans">
      <dgm:prSet/>
      <dgm:spPr/>
      <dgm:t>
        <a:bodyPr/>
        <a:lstStyle/>
        <a:p>
          <a:endParaRPr lang="en-US"/>
        </a:p>
      </dgm:t>
    </dgm:pt>
    <dgm:pt modelId="{0B4534D9-3160-48EE-83EA-EF6E76F932BD}">
      <dgm:prSet custT="1"/>
      <dgm:spPr/>
      <dgm:t>
        <a:bodyPr/>
        <a:lstStyle/>
        <a:p>
          <a:pPr rtl="0"/>
          <a:r>
            <a:rPr lang="en-US" sz="2000" dirty="0" smtClean="0"/>
            <a:t>Family or couple therapy  </a:t>
          </a:r>
          <a:endParaRPr lang="en-US" sz="2000" dirty="0"/>
        </a:p>
      </dgm:t>
    </dgm:pt>
    <dgm:pt modelId="{AF7424F3-25AE-422D-BB0E-69C8D413B5C4}" cxnId="{8F443D2C-FCDD-4E5C-BD6F-9F352C81BFCB}" type="parTrans">
      <dgm:prSet/>
      <dgm:spPr/>
      <dgm:t>
        <a:bodyPr/>
        <a:lstStyle/>
        <a:p>
          <a:endParaRPr lang="en-US"/>
        </a:p>
      </dgm:t>
    </dgm:pt>
    <dgm:pt modelId="{580DAF79-D15F-4FF9-A4A2-06CCF8B6ECF6}" cxnId="{8F443D2C-FCDD-4E5C-BD6F-9F352C81BFCB}" type="sibTrans">
      <dgm:prSet/>
      <dgm:spPr/>
      <dgm:t>
        <a:bodyPr/>
        <a:lstStyle/>
        <a:p>
          <a:endParaRPr lang="en-US"/>
        </a:p>
      </dgm:t>
    </dgm:pt>
    <dgm:pt modelId="{AEBD248A-3308-459A-B409-5ACA66533291}">
      <dgm:prSet custT="1"/>
      <dgm:spPr/>
      <dgm:t>
        <a:bodyPr/>
        <a:lstStyle/>
        <a:p>
          <a:pPr rtl="0"/>
          <a:r>
            <a:rPr lang="en-US" sz="2000" dirty="0" smtClean="0"/>
            <a:t>Compassionate mind training </a:t>
          </a:r>
          <a:endParaRPr lang="en-US" sz="2000" dirty="0"/>
        </a:p>
      </dgm:t>
    </dgm:pt>
    <dgm:pt modelId="{DDB816FC-DF4C-4FA6-8C19-8BDDB33EF897}" cxnId="{3FE37D4A-775A-4A03-B1BE-E7B92BCD2443}" type="parTrans">
      <dgm:prSet/>
      <dgm:spPr/>
      <dgm:t>
        <a:bodyPr/>
        <a:lstStyle/>
        <a:p>
          <a:endParaRPr lang="en-US"/>
        </a:p>
      </dgm:t>
    </dgm:pt>
    <dgm:pt modelId="{8CD666DA-FC2F-44CD-B732-69C75E4883A0}" cxnId="{3FE37D4A-775A-4A03-B1BE-E7B92BCD2443}" type="sibTrans">
      <dgm:prSet/>
      <dgm:spPr/>
      <dgm:t>
        <a:bodyPr/>
        <a:lstStyle/>
        <a:p>
          <a:endParaRPr lang="en-US"/>
        </a:p>
      </dgm:t>
    </dgm:pt>
    <dgm:pt modelId="{C8E389C2-4664-46EA-BD8B-E576AC5583B4}">
      <dgm:prSet custT="1"/>
      <dgm:spPr/>
      <dgm:t>
        <a:bodyPr/>
        <a:lstStyle/>
        <a:p>
          <a:pPr rtl="0"/>
          <a:r>
            <a:rPr lang="en-US" sz="2000" dirty="0" smtClean="0"/>
            <a:t>Acceptance and commitment therapy</a:t>
          </a:r>
          <a:endParaRPr lang="en-US" sz="2000" dirty="0"/>
        </a:p>
      </dgm:t>
    </dgm:pt>
    <dgm:pt modelId="{3EB2AC2B-442D-47CE-964F-2453D69059EB}" cxnId="{E8449FC0-C781-4FFB-BBF6-9B267519430B}" type="parTrans">
      <dgm:prSet/>
      <dgm:spPr/>
      <dgm:t>
        <a:bodyPr/>
        <a:lstStyle/>
        <a:p>
          <a:endParaRPr lang="en-US"/>
        </a:p>
      </dgm:t>
    </dgm:pt>
    <dgm:pt modelId="{1524EC10-9E36-40E5-8C3F-15592F4AF0A8}" cxnId="{E8449FC0-C781-4FFB-BBF6-9B267519430B}" type="sibTrans">
      <dgm:prSet/>
      <dgm:spPr/>
      <dgm:t>
        <a:bodyPr/>
        <a:lstStyle/>
        <a:p>
          <a:endParaRPr lang="en-US"/>
        </a:p>
      </dgm:t>
    </dgm:pt>
    <dgm:pt modelId="{BBB663CC-4DA6-4435-A3FB-F63A889E5129}" type="pres">
      <dgm:prSet presAssocID="{F83D752D-6F6B-4A99-8E74-114DC15F1A69}" presName="compositeShape" presStyleCnt="0">
        <dgm:presLayoutVars>
          <dgm:chMax val="7"/>
          <dgm:dir/>
          <dgm:resizeHandles val="exact"/>
        </dgm:presLayoutVars>
      </dgm:prSet>
      <dgm:spPr/>
      <dgm:t>
        <a:bodyPr/>
        <a:lstStyle/>
        <a:p>
          <a:endParaRPr lang="en-US"/>
        </a:p>
      </dgm:t>
    </dgm:pt>
    <dgm:pt modelId="{86B8BDAF-D0D7-44C2-9D26-BA0EF320E8C8}" type="pres">
      <dgm:prSet presAssocID="{12BE952C-3B89-4CC1-B96A-EEF926C9417E}" presName="circ1" presStyleLbl="vennNode1" presStyleIdx="0" presStyleCnt="7"/>
      <dgm:spPr/>
    </dgm:pt>
    <dgm:pt modelId="{80D8C5DF-5075-41AD-B717-04AA60932FA9}" type="pres">
      <dgm:prSet presAssocID="{12BE952C-3B89-4CC1-B96A-EEF926C9417E}" presName="circ1Tx" presStyleLbl="revTx" presStyleIdx="0" presStyleCnt="0">
        <dgm:presLayoutVars>
          <dgm:chMax val="0"/>
          <dgm:chPref val="0"/>
          <dgm:bulletEnabled val="1"/>
        </dgm:presLayoutVars>
      </dgm:prSet>
      <dgm:spPr/>
      <dgm:t>
        <a:bodyPr/>
        <a:lstStyle/>
        <a:p>
          <a:endParaRPr lang="en-US"/>
        </a:p>
      </dgm:t>
    </dgm:pt>
    <dgm:pt modelId="{B76F868D-68FA-4C44-A317-92D61E89F7E8}" type="pres">
      <dgm:prSet presAssocID="{1F50C14E-C493-42ED-9EB2-543E302B53BD}" presName="circ2" presStyleLbl="vennNode1" presStyleIdx="1" presStyleCnt="7"/>
      <dgm:spPr/>
    </dgm:pt>
    <dgm:pt modelId="{CF4E1534-1421-4599-A024-7E07378181F9}" type="pres">
      <dgm:prSet presAssocID="{1F50C14E-C493-42ED-9EB2-543E302B53BD}" presName="circ2Tx" presStyleLbl="revTx" presStyleIdx="0" presStyleCnt="0">
        <dgm:presLayoutVars>
          <dgm:chMax val="0"/>
          <dgm:chPref val="0"/>
          <dgm:bulletEnabled val="1"/>
        </dgm:presLayoutVars>
      </dgm:prSet>
      <dgm:spPr/>
      <dgm:t>
        <a:bodyPr/>
        <a:lstStyle/>
        <a:p>
          <a:endParaRPr lang="en-US"/>
        </a:p>
      </dgm:t>
    </dgm:pt>
    <dgm:pt modelId="{C7B31035-65A9-4B3F-BB2A-FED98A17DECE}" type="pres">
      <dgm:prSet presAssocID="{66369D27-7667-4802-9E80-E0B739CA9D51}" presName="circ3" presStyleLbl="vennNode1" presStyleIdx="2" presStyleCnt="7"/>
      <dgm:spPr/>
    </dgm:pt>
    <dgm:pt modelId="{163114F3-6E88-49BA-A74D-2E474C99F591}" type="pres">
      <dgm:prSet presAssocID="{66369D27-7667-4802-9E80-E0B739CA9D51}" presName="circ3Tx" presStyleLbl="revTx" presStyleIdx="0" presStyleCnt="0">
        <dgm:presLayoutVars>
          <dgm:chMax val="0"/>
          <dgm:chPref val="0"/>
          <dgm:bulletEnabled val="1"/>
        </dgm:presLayoutVars>
      </dgm:prSet>
      <dgm:spPr/>
      <dgm:t>
        <a:bodyPr/>
        <a:lstStyle/>
        <a:p>
          <a:endParaRPr lang="en-US"/>
        </a:p>
      </dgm:t>
    </dgm:pt>
    <dgm:pt modelId="{7FCDC313-B3FE-4F03-B1F0-8EA7E6522AD4}" type="pres">
      <dgm:prSet presAssocID="{C3E0E449-29E0-4977-93C8-9B6D2E85B925}" presName="circ4" presStyleLbl="vennNode1" presStyleIdx="3" presStyleCnt="7"/>
      <dgm:spPr/>
    </dgm:pt>
    <dgm:pt modelId="{17E99DEA-E400-4411-9DE4-270A03D0A191}" type="pres">
      <dgm:prSet presAssocID="{C3E0E449-29E0-4977-93C8-9B6D2E85B925}" presName="circ4Tx" presStyleLbl="revTx" presStyleIdx="0" presStyleCnt="0">
        <dgm:presLayoutVars>
          <dgm:chMax val="0"/>
          <dgm:chPref val="0"/>
          <dgm:bulletEnabled val="1"/>
        </dgm:presLayoutVars>
      </dgm:prSet>
      <dgm:spPr/>
      <dgm:t>
        <a:bodyPr/>
        <a:lstStyle/>
        <a:p>
          <a:endParaRPr lang="en-US"/>
        </a:p>
      </dgm:t>
    </dgm:pt>
    <dgm:pt modelId="{A9EBDC16-BEB3-4486-B048-5E17E5D5FBEC}" type="pres">
      <dgm:prSet presAssocID="{0B4534D9-3160-48EE-83EA-EF6E76F932BD}" presName="circ5" presStyleLbl="vennNode1" presStyleIdx="4" presStyleCnt="7"/>
      <dgm:spPr/>
    </dgm:pt>
    <dgm:pt modelId="{2DC6DA4E-7304-4A87-9463-B1815FC53F85}" type="pres">
      <dgm:prSet presAssocID="{0B4534D9-3160-48EE-83EA-EF6E76F932BD}" presName="circ5Tx" presStyleLbl="revTx" presStyleIdx="0" presStyleCnt="0">
        <dgm:presLayoutVars>
          <dgm:chMax val="0"/>
          <dgm:chPref val="0"/>
          <dgm:bulletEnabled val="1"/>
        </dgm:presLayoutVars>
      </dgm:prSet>
      <dgm:spPr/>
      <dgm:t>
        <a:bodyPr/>
        <a:lstStyle/>
        <a:p>
          <a:endParaRPr lang="en-US"/>
        </a:p>
      </dgm:t>
    </dgm:pt>
    <dgm:pt modelId="{8E5940D4-8755-46EF-A1D6-26DCA99C428D}" type="pres">
      <dgm:prSet presAssocID="{AEBD248A-3308-459A-B409-5ACA66533291}" presName="circ6" presStyleLbl="vennNode1" presStyleIdx="5" presStyleCnt="7"/>
      <dgm:spPr/>
    </dgm:pt>
    <dgm:pt modelId="{84E47C3D-1664-4DF3-A288-CF05337A0432}" type="pres">
      <dgm:prSet presAssocID="{AEBD248A-3308-459A-B409-5ACA66533291}" presName="circ6Tx" presStyleLbl="revTx" presStyleIdx="0" presStyleCnt="0">
        <dgm:presLayoutVars>
          <dgm:chMax val="0"/>
          <dgm:chPref val="0"/>
          <dgm:bulletEnabled val="1"/>
        </dgm:presLayoutVars>
      </dgm:prSet>
      <dgm:spPr/>
      <dgm:t>
        <a:bodyPr/>
        <a:lstStyle/>
        <a:p>
          <a:endParaRPr lang="en-US"/>
        </a:p>
      </dgm:t>
    </dgm:pt>
    <dgm:pt modelId="{B265B56B-46C6-4F38-9472-E67DFD7F334B}" type="pres">
      <dgm:prSet presAssocID="{C8E389C2-4664-46EA-BD8B-E576AC5583B4}" presName="circ7" presStyleLbl="vennNode1" presStyleIdx="6" presStyleCnt="7"/>
      <dgm:spPr/>
    </dgm:pt>
    <dgm:pt modelId="{9B96C5BD-82EB-4A6F-8C45-CC3ECC20CCFA}" type="pres">
      <dgm:prSet presAssocID="{C8E389C2-4664-46EA-BD8B-E576AC5583B4}" presName="circ7Tx" presStyleLbl="revTx" presStyleIdx="0" presStyleCnt="0">
        <dgm:presLayoutVars>
          <dgm:chMax val="0"/>
          <dgm:chPref val="0"/>
          <dgm:bulletEnabled val="1"/>
        </dgm:presLayoutVars>
      </dgm:prSet>
      <dgm:spPr/>
      <dgm:t>
        <a:bodyPr/>
        <a:lstStyle/>
        <a:p>
          <a:endParaRPr lang="en-US"/>
        </a:p>
      </dgm:t>
    </dgm:pt>
  </dgm:ptLst>
  <dgm:cxnLst>
    <dgm:cxn modelId="{BE5055A4-E578-450A-BD4F-99E27831DF35}" srcId="{F83D752D-6F6B-4A99-8E74-114DC15F1A69}" destId="{66369D27-7667-4802-9E80-E0B739CA9D51}" srcOrd="2" destOrd="0" parTransId="{126782BE-6609-46DF-AAD9-1425E3226E22}" sibTransId="{D0AAADF9-B4F5-4F2A-B2F5-786C69D3CC6A}"/>
    <dgm:cxn modelId="{D69011AB-B3D0-44B8-BB1B-8B74B75F3551}" type="presOf" srcId="{C3E0E449-29E0-4977-93C8-9B6D2E85B925}" destId="{17E99DEA-E400-4411-9DE4-270A03D0A191}" srcOrd="0" destOrd="0" presId="urn:microsoft.com/office/officeart/2005/8/layout/venn1"/>
    <dgm:cxn modelId="{1E978877-46AB-4819-8E83-FFF1639A4173}" type="presOf" srcId="{C8E389C2-4664-46EA-BD8B-E576AC5583B4}" destId="{9B96C5BD-82EB-4A6F-8C45-CC3ECC20CCFA}" srcOrd="0" destOrd="0" presId="urn:microsoft.com/office/officeart/2005/8/layout/venn1"/>
    <dgm:cxn modelId="{A8EEAFB6-12AC-42AC-B73D-7AEE09839528}" type="presOf" srcId="{66369D27-7667-4802-9E80-E0B739CA9D51}" destId="{163114F3-6E88-49BA-A74D-2E474C99F591}" srcOrd="0" destOrd="0" presId="urn:microsoft.com/office/officeart/2005/8/layout/venn1"/>
    <dgm:cxn modelId="{99F5639B-9DBA-4347-B3D4-D770BA035FB0}" type="presOf" srcId="{AEBD248A-3308-459A-B409-5ACA66533291}" destId="{84E47C3D-1664-4DF3-A288-CF05337A0432}" srcOrd="0" destOrd="0" presId="urn:microsoft.com/office/officeart/2005/8/layout/venn1"/>
    <dgm:cxn modelId="{82219EB9-12F7-4824-A6FF-DE10BA43A1EE}" srcId="{F83D752D-6F6B-4A99-8E74-114DC15F1A69}" destId="{1F50C14E-C493-42ED-9EB2-543E302B53BD}" srcOrd="1" destOrd="0" parTransId="{AA5C9E32-9916-4280-93A4-A757D7EE06F6}" sibTransId="{5006D80E-1E55-4237-988B-92C552B234EF}"/>
    <dgm:cxn modelId="{6F3648C1-9F94-43CA-A962-A19FA4C86B1A}" srcId="{F83D752D-6F6B-4A99-8E74-114DC15F1A69}" destId="{12BE952C-3B89-4CC1-B96A-EEF926C9417E}" srcOrd="0" destOrd="0" parTransId="{23941411-96A3-460A-8CB8-BD938DDFA7A7}" sibTransId="{2A8301FB-5E1C-4877-A655-B7DB6D807E38}"/>
    <dgm:cxn modelId="{9967B203-4E9C-41FE-8150-3F9A899BA370}" type="presOf" srcId="{F83D752D-6F6B-4A99-8E74-114DC15F1A69}" destId="{BBB663CC-4DA6-4435-A3FB-F63A889E5129}" srcOrd="0" destOrd="0" presId="urn:microsoft.com/office/officeart/2005/8/layout/venn1"/>
    <dgm:cxn modelId="{EE300371-A919-4A2F-8BFB-FAC48A1AB472}" srcId="{F83D752D-6F6B-4A99-8E74-114DC15F1A69}" destId="{C3E0E449-29E0-4977-93C8-9B6D2E85B925}" srcOrd="3" destOrd="0" parTransId="{A0615A02-C2CD-47E9-B4B9-0D032859C00A}" sibTransId="{1E538D89-1A3C-4440-81D9-96126199243F}"/>
    <dgm:cxn modelId="{3FE37D4A-775A-4A03-B1BE-E7B92BCD2443}" srcId="{F83D752D-6F6B-4A99-8E74-114DC15F1A69}" destId="{AEBD248A-3308-459A-B409-5ACA66533291}" srcOrd="5" destOrd="0" parTransId="{DDB816FC-DF4C-4FA6-8C19-8BDDB33EF897}" sibTransId="{8CD666DA-FC2F-44CD-B732-69C75E4883A0}"/>
    <dgm:cxn modelId="{8F443D2C-FCDD-4E5C-BD6F-9F352C81BFCB}" srcId="{F83D752D-6F6B-4A99-8E74-114DC15F1A69}" destId="{0B4534D9-3160-48EE-83EA-EF6E76F932BD}" srcOrd="4" destOrd="0" parTransId="{AF7424F3-25AE-422D-BB0E-69C8D413B5C4}" sibTransId="{580DAF79-D15F-4FF9-A4A2-06CCF8B6ECF6}"/>
    <dgm:cxn modelId="{4291C83F-46A3-41AD-BC7F-BE9A2CA4054F}" type="presOf" srcId="{12BE952C-3B89-4CC1-B96A-EEF926C9417E}" destId="{80D8C5DF-5075-41AD-B717-04AA60932FA9}" srcOrd="0" destOrd="0" presId="urn:microsoft.com/office/officeart/2005/8/layout/venn1"/>
    <dgm:cxn modelId="{46AEBFBA-D5AD-4CC8-AEE4-9E9FBDF1C615}" type="presOf" srcId="{1F50C14E-C493-42ED-9EB2-543E302B53BD}" destId="{CF4E1534-1421-4599-A024-7E07378181F9}" srcOrd="0" destOrd="0" presId="urn:microsoft.com/office/officeart/2005/8/layout/venn1"/>
    <dgm:cxn modelId="{E8449FC0-C781-4FFB-BBF6-9B267519430B}" srcId="{F83D752D-6F6B-4A99-8E74-114DC15F1A69}" destId="{C8E389C2-4664-46EA-BD8B-E576AC5583B4}" srcOrd="6" destOrd="0" parTransId="{3EB2AC2B-442D-47CE-964F-2453D69059EB}" sibTransId="{1524EC10-9E36-40E5-8C3F-15592F4AF0A8}"/>
    <dgm:cxn modelId="{A5716B20-5E93-4888-9208-E2F4D374B2FA}" type="presOf" srcId="{0B4534D9-3160-48EE-83EA-EF6E76F932BD}" destId="{2DC6DA4E-7304-4A87-9463-B1815FC53F85}" srcOrd="0" destOrd="0" presId="urn:microsoft.com/office/officeart/2005/8/layout/venn1"/>
    <dgm:cxn modelId="{8D24F8CC-2265-4676-85B8-106EA705DE8E}" type="presParOf" srcId="{BBB663CC-4DA6-4435-A3FB-F63A889E5129}" destId="{86B8BDAF-D0D7-44C2-9D26-BA0EF320E8C8}" srcOrd="0" destOrd="0" presId="urn:microsoft.com/office/officeart/2005/8/layout/venn1"/>
    <dgm:cxn modelId="{A04A21CA-6256-405A-9A6D-B94D0E12A1F0}" type="presParOf" srcId="{BBB663CC-4DA6-4435-A3FB-F63A889E5129}" destId="{80D8C5DF-5075-41AD-B717-04AA60932FA9}" srcOrd="1" destOrd="0" presId="urn:microsoft.com/office/officeart/2005/8/layout/venn1"/>
    <dgm:cxn modelId="{6CAEF1EE-D343-404B-9AD2-7FA36AB9D53F}" type="presParOf" srcId="{BBB663CC-4DA6-4435-A3FB-F63A889E5129}" destId="{B76F868D-68FA-4C44-A317-92D61E89F7E8}" srcOrd="2" destOrd="0" presId="urn:microsoft.com/office/officeart/2005/8/layout/venn1"/>
    <dgm:cxn modelId="{EFCC60C1-F699-4AD5-86AD-BCAD127A82B9}" type="presParOf" srcId="{BBB663CC-4DA6-4435-A3FB-F63A889E5129}" destId="{CF4E1534-1421-4599-A024-7E07378181F9}" srcOrd="3" destOrd="0" presId="urn:microsoft.com/office/officeart/2005/8/layout/venn1"/>
    <dgm:cxn modelId="{02181341-19A2-4B4F-A8C8-F09C1EA445AA}" type="presParOf" srcId="{BBB663CC-4DA6-4435-A3FB-F63A889E5129}" destId="{C7B31035-65A9-4B3F-BB2A-FED98A17DECE}" srcOrd="4" destOrd="0" presId="urn:microsoft.com/office/officeart/2005/8/layout/venn1"/>
    <dgm:cxn modelId="{D2E59EC5-695D-434A-8F77-AF6221134041}" type="presParOf" srcId="{BBB663CC-4DA6-4435-A3FB-F63A889E5129}" destId="{163114F3-6E88-49BA-A74D-2E474C99F591}" srcOrd="5" destOrd="0" presId="urn:microsoft.com/office/officeart/2005/8/layout/venn1"/>
    <dgm:cxn modelId="{B7E1EE04-D464-43B5-98AA-F74DFFD941D9}" type="presParOf" srcId="{BBB663CC-4DA6-4435-A3FB-F63A889E5129}" destId="{7FCDC313-B3FE-4F03-B1F0-8EA7E6522AD4}" srcOrd="6" destOrd="0" presId="urn:microsoft.com/office/officeart/2005/8/layout/venn1"/>
    <dgm:cxn modelId="{7F528BFF-04B1-4407-B404-30810D79BD0D}" type="presParOf" srcId="{BBB663CC-4DA6-4435-A3FB-F63A889E5129}" destId="{17E99DEA-E400-4411-9DE4-270A03D0A191}" srcOrd="7" destOrd="0" presId="urn:microsoft.com/office/officeart/2005/8/layout/venn1"/>
    <dgm:cxn modelId="{A1DD3A43-C1CA-4D69-881E-71A2AF7C2484}" type="presParOf" srcId="{BBB663CC-4DA6-4435-A3FB-F63A889E5129}" destId="{A9EBDC16-BEB3-4486-B048-5E17E5D5FBEC}" srcOrd="8" destOrd="0" presId="urn:microsoft.com/office/officeart/2005/8/layout/venn1"/>
    <dgm:cxn modelId="{92106229-D878-4C33-BCFC-F13FF82ABF09}" type="presParOf" srcId="{BBB663CC-4DA6-4435-A3FB-F63A889E5129}" destId="{2DC6DA4E-7304-4A87-9463-B1815FC53F85}" srcOrd="9" destOrd="0" presId="urn:microsoft.com/office/officeart/2005/8/layout/venn1"/>
    <dgm:cxn modelId="{E766A356-41AE-4B3C-AD97-D5CBA3D5FE43}" type="presParOf" srcId="{BBB663CC-4DA6-4435-A3FB-F63A889E5129}" destId="{8E5940D4-8755-46EF-A1D6-26DCA99C428D}" srcOrd="10" destOrd="0" presId="urn:microsoft.com/office/officeart/2005/8/layout/venn1"/>
    <dgm:cxn modelId="{D9B728C4-BA4F-4327-9903-B4F8F7AE8C61}" type="presParOf" srcId="{BBB663CC-4DA6-4435-A3FB-F63A889E5129}" destId="{84E47C3D-1664-4DF3-A288-CF05337A0432}" srcOrd="11" destOrd="0" presId="urn:microsoft.com/office/officeart/2005/8/layout/venn1"/>
    <dgm:cxn modelId="{9A639BC0-617C-49E2-A778-8014A9D07BAA}" type="presParOf" srcId="{BBB663CC-4DA6-4435-A3FB-F63A889E5129}" destId="{B265B56B-46C6-4F38-9472-E67DFD7F334B}" srcOrd="12" destOrd="0" presId="urn:microsoft.com/office/officeart/2005/8/layout/venn1"/>
    <dgm:cxn modelId="{F3EECB14-C57C-43B3-8D7A-C735C65B6189}" type="presParOf" srcId="{BBB663CC-4DA6-4435-A3FB-F63A889E5129}" destId="{9B96C5BD-82EB-4A6F-8C45-CC3ECC20CCFA}" srcOrd="13" destOrd="0" presId="urn:microsoft.com/office/officeart/2005/8/layout/venn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7772400" cy="5410200"/>
        <a:chOff x="0" y="0"/>
        <a:chExt cx="7772400" cy="5410200"/>
      </a:xfrm>
    </dsp:grpSpPr>
    <dsp:sp modelId="{47D9F033-5680-4A03-83D9-BD6C93E69388}">
      <dsp:nvSpPr>
        <dsp:cNvPr id="3" name="Rectangles 2"/>
        <dsp:cNvSpPr/>
      </dsp:nvSpPr>
      <dsp:spPr bwMode="white">
        <a:xfrm>
          <a:off x="0" y="4876544"/>
          <a:ext cx="7772400" cy="533656"/>
        </a:xfrm>
        <a:prstGeom prst="rect">
          <a:avLst/>
        </a:prstGeom>
      </dsp:spPr>
      <dsp:style>
        <a:lnRef idx="2">
          <a:schemeClr val="lt1"/>
        </a:lnRef>
        <a:fillRef idx="1">
          <a:schemeClr val="accent1"/>
        </a:fillRef>
        <a:effectRef idx="0">
          <a:scrgbClr r="0" g="0" b="0"/>
        </a:effectRef>
        <a:fontRef idx="minor">
          <a:schemeClr val="lt1"/>
        </a:fontRef>
      </dsp:style>
      <dsp:txBody>
        <a:bodyPr lIns="170688" tIns="170688" rIns="170688" bIns="170688"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endParaRPr lang="en-US" sz="1100" dirty="0" smtClean="0"/>
        </a:p>
        <a:p>
          <a:pPr lvl="0" rtl="0">
            <a:lnSpc>
              <a:spcPct val="100000"/>
            </a:lnSpc>
            <a:spcBef>
              <a:spcPct val="0"/>
            </a:spcBef>
            <a:spcAft>
              <a:spcPct val="35000"/>
            </a:spcAft>
          </a:pPr>
          <a:r>
            <a:rPr lang="en-US" sz="2400" dirty="0" smtClean="0"/>
            <a:t>Do something nice for someone</a:t>
          </a:r>
          <a:endParaRPr lang="en-US" sz="2400" dirty="0"/>
        </a:p>
      </dsp:txBody>
      <dsp:txXfrm>
        <a:off x="0" y="4876544"/>
        <a:ext cx="7772400" cy="533656"/>
      </dsp:txXfrm>
    </dsp:sp>
    <dsp:sp modelId="{1CAE58F6-3495-453F-87C9-1D956A04A6F1}">
      <dsp:nvSpPr>
        <dsp:cNvPr id="4" name="Up Arrow Callout 3"/>
        <dsp:cNvSpPr/>
      </dsp:nvSpPr>
      <dsp:spPr bwMode="white">
        <a:xfrm rot="10800000">
          <a:off x="0" y="4063787"/>
          <a:ext cx="7772400" cy="820762"/>
        </a:xfrm>
        <a:prstGeom prst="upArrowCallout">
          <a:avLst/>
        </a:prstGeom>
      </dsp:spPr>
      <dsp:style>
        <a:lnRef idx="2">
          <a:schemeClr val="lt1"/>
        </a:lnRef>
        <a:fillRef idx="1">
          <a:schemeClr val="accent1"/>
        </a:fillRef>
        <a:effectRef idx="0">
          <a:scrgbClr r="0" g="0" b="0"/>
        </a:effectRef>
        <a:fontRef idx="minor">
          <a:schemeClr val="lt1"/>
        </a:fontRef>
      </dsp:style>
      <dsp:txBody>
        <a:bodyPr rot="10800000" lIns="170688" tIns="170688" rIns="170688" bIns="170688"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endParaRPr lang="en-US" sz="900" dirty="0" smtClean="0"/>
        </a:p>
        <a:p>
          <a:pPr lvl="0" rtl="0">
            <a:lnSpc>
              <a:spcPct val="100000"/>
            </a:lnSpc>
            <a:spcBef>
              <a:spcPct val="0"/>
            </a:spcBef>
            <a:spcAft>
              <a:spcPct val="35000"/>
            </a:spcAft>
          </a:pPr>
          <a:r>
            <a:rPr lang="en-US" sz="2400" dirty="0" smtClean="0"/>
            <a:t>Listen to music you like</a:t>
          </a:r>
          <a:br>
            <a:rPr lang="en-US" sz="2400" dirty="0" smtClean="0"/>
          </a:br>
          <a:endParaRPr lang="en-US" sz="2400" dirty="0"/>
        </a:p>
      </dsp:txBody>
      <dsp:txXfrm rot="10800000">
        <a:off x="0" y="4063787"/>
        <a:ext cx="7772400" cy="820762"/>
      </dsp:txXfrm>
    </dsp:sp>
    <dsp:sp modelId="{853FE1B1-547A-4ED9-808C-6BDF6C5016E7}">
      <dsp:nvSpPr>
        <dsp:cNvPr id="5" name="Up Arrow Callout 4"/>
        <dsp:cNvSpPr/>
      </dsp:nvSpPr>
      <dsp:spPr bwMode="white">
        <a:xfrm rot="10800000">
          <a:off x="0" y="3251030"/>
          <a:ext cx="7772400" cy="820762"/>
        </a:xfrm>
        <a:prstGeom prst="upArrowCallout">
          <a:avLst/>
        </a:prstGeom>
      </dsp:spPr>
      <dsp:style>
        <a:lnRef idx="2">
          <a:schemeClr val="lt1"/>
        </a:lnRef>
        <a:fillRef idx="1">
          <a:schemeClr val="accent1"/>
        </a:fillRef>
        <a:effectRef idx="0">
          <a:scrgbClr r="0" g="0" b="0"/>
        </a:effectRef>
        <a:fontRef idx="minor">
          <a:schemeClr val="lt1"/>
        </a:fontRef>
      </dsp:style>
      <dsp:txBody>
        <a:bodyPr rot="10800000" lIns="170688" tIns="170688" rIns="170688" bIns="170688"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endParaRPr lang="en-US" sz="900" dirty="0" smtClean="0"/>
        </a:p>
        <a:p>
          <a:pPr lvl="0" rtl="0">
            <a:lnSpc>
              <a:spcPct val="100000"/>
            </a:lnSpc>
            <a:spcBef>
              <a:spcPct val="0"/>
            </a:spcBef>
            <a:spcAft>
              <a:spcPct val="35000"/>
            </a:spcAft>
          </a:pPr>
          <a:r>
            <a:rPr lang="en-US" sz="2400" dirty="0" smtClean="0"/>
            <a:t>Take a bath</a:t>
          </a:r>
          <a:br>
            <a:rPr lang="en-US" sz="2400" dirty="0" smtClean="0"/>
          </a:br>
          <a:endParaRPr lang="en-US" sz="2400" dirty="0"/>
        </a:p>
      </dsp:txBody>
      <dsp:txXfrm rot="10800000">
        <a:off x="0" y="3251030"/>
        <a:ext cx="7772400" cy="820762"/>
      </dsp:txXfrm>
    </dsp:sp>
    <dsp:sp modelId="{742E4D7C-0480-47C4-A45D-E9A5F1E35260}">
      <dsp:nvSpPr>
        <dsp:cNvPr id="6" name="Up Arrow Callout 5"/>
        <dsp:cNvSpPr/>
      </dsp:nvSpPr>
      <dsp:spPr bwMode="white">
        <a:xfrm rot="10800000">
          <a:off x="0" y="2438272"/>
          <a:ext cx="7772400" cy="820762"/>
        </a:xfrm>
        <a:prstGeom prst="upArrowCallout">
          <a:avLst/>
        </a:prstGeom>
      </dsp:spPr>
      <dsp:style>
        <a:lnRef idx="2">
          <a:schemeClr val="lt1"/>
        </a:lnRef>
        <a:fillRef idx="1">
          <a:schemeClr val="accent1"/>
        </a:fillRef>
        <a:effectRef idx="0">
          <a:scrgbClr r="0" g="0" b="0"/>
        </a:effectRef>
        <a:fontRef idx="minor">
          <a:schemeClr val="lt1"/>
        </a:fontRef>
      </dsp:style>
      <dsp:txBody>
        <a:bodyPr rot="10800000" lIns="170688" tIns="170688" rIns="170688" bIns="170688"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endParaRPr lang="en-US" sz="2400" dirty="0" smtClean="0"/>
        </a:p>
        <a:p>
          <a:pPr lvl="0" rtl="0">
            <a:lnSpc>
              <a:spcPct val="100000"/>
            </a:lnSpc>
            <a:spcBef>
              <a:spcPct val="0"/>
            </a:spcBef>
            <a:spcAft>
              <a:spcPct val="35000"/>
            </a:spcAft>
          </a:pPr>
          <a:r>
            <a:rPr lang="en-US" sz="2400" dirty="0" smtClean="0"/>
            <a:t>Clean the house</a:t>
          </a:r>
          <a:br>
            <a:rPr lang="en-US" sz="2400" dirty="0" smtClean="0"/>
          </a:br>
          <a:endParaRPr lang="en-US" sz="2400" dirty="0"/>
        </a:p>
      </dsp:txBody>
      <dsp:txXfrm rot="10800000">
        <a:off x="0" y="2438272"/>
        <a:ext cx="7772400" cy="820762"/>
      </dsp:txXfrm>
    </dsp:sp>
    <dsp:sp modelId="{0068EE8B-34F5-4EB1-AA17-5FF349F567B1}">
      <dsp:nvSpPr>
        <dsp:cNvPr id="7" name="Up Arrow Callout 6"/>
        <dsp:cNvSpPr/>
      </dsp:nvSpPr>
      <dsp:spPr bwMode="white">
        <a:xfrm rot="10800000">
          <a:off x="0" y="1625515"/>
          <a:ext cx="7772400" cy="820762"/>
        </a:xfrm>
        <a:prstGeom prst="upArrowCallout">
          <a:avLst/>
        </a:prstGeom>
      </dsp:spPr>
      <dsp:style>
        <a:lnRef idx="2">
          <a:schemeClr val="lt1"/>
        </a:lnRef>
        <a:fillRef idx="1">
          <a:schemeClr val="accent1"/>
        </a:fillRef>
        <a:effectRef idx="0">
          <a:scrgbClr r="0" g="0" b="0"/>
        </a:effectRef>
        <a:fontRef idx="minor">
          <a:schemeClr val="lt1"/>
        </a:fontRef>
      </dsp:style>
      <dsp:txBody>
        <a:bodyPr rot="10800000" lIns="170688" tIns="170688" rIns="170688" bIns="170688"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endParaRPr lang="en-US" sz="2400" dirty="0" smtClean="0"/>
        </a:p>
        <a:p>
          <a:pPr lvl="0" rtl="0">
            <a:lnSpc>
              <a:spcPct val="100000"/>
            </a:lnSpc>
            <a:spcBef>
              <a:spcPct val="0"/>
            </a:spcBef>
            <a:spcAft>
              <a:spcPct val="35000"/>
            </a:spcAft>
          </a:pPr>
          <a:r>
            <a:rPr lang="en-US" sz="2400" dirty="0" smtClean="0"/>
            <a:t>Cook a meal for someone</a:t>
          </a:r>
          <a:br>
            <a:rPr lang="en-US" sz="2400" dirty="0" smtClean="0"/>
          </a:br>
          <a:endParaRPr lang="en-US" sz="2400" dirty="0"/>
        </a:p>
      </dsp:txBody>
      <dsp:txXfrm rot="10800000">
        <a:off x="0" y="1625515"/>
        <a:ext cx="7772400" cy="820762"/>
      </dsp:txXfrm>
    </dsp:sp>
    <dsp:sp modelId="{09C7B16F-4254-4404-982E-F326AF4C7E60}">
      <dsp:nvSpPr>
        <dsp:cNvPr id="8" name="Up Arrow Callout 7"/>
        <dsp:cNvSpPr/>
      </dsp:nvSpPr>
      <dsp:spPr bwMode="white">
        <a:xfrm rot="10800000">
          <a:off x="0" y="812757"/>
          <a:ext cx="7772400" cy="820762"/>
        </a:xfrm>
        <a:prstGeom prst="upArrowCallout">
          <a:avLst/>
        </a:prstGeom>
      </dsp:spPr>
      <dsp:style>
        <a:lnRef idx="2">
          <a:schemeClr val="lt1"/>
        </a:lnRef>
        <a:fillRef idx="1">
          <a:schemeClr val="accent1"/>
        </a:fillRef>
        <a:effectRef idx="0">
          <a:scrgbClr r="0" g="0" b="0"/>
        </a:effectRef>
        <a:fontRef idx="minor">
          <a:schemeClr val="lt1"/>
        </a:fontRef>
      </dsp:style>
      <dsp:txBody>
        <a:bodyPr rot="10800000" lIns="170688" tIns="170688" rIns="170688" bIns="170688"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endParaRPr lang="en-US" sz="900" dirty="0" smtClean="0"/>
        </a:p>
        <a:p>
          <a:pPr lvl="0" rtl="0">
            <a:lnSpc>
              <a:spcPct val="100000"/>
            </a:lnSpc>
            <a:spcBef>
              <a:spcPct val="0"/>
            </a:spcBef>
            <a:spcAft>
              <a:spcPct val="35000"/>
            </a:spcAft>
          </a:pPr>
          <a:r>
            <a:rPr lang="en-US" sz="2400" dirty="0" smtClean="0"/>
            <a:t>Meet a friend for coffee</a:t>
          </a:r>
          <a:br>
            <a:rPr lang="en-US" sz="2400" dirty="0" smtClean="0"/>
          </a:br>
          <a:endParaRPr lang="en-US" sz="2400" dirty="0"/>
        </a:p>
      </dsp:txBody>
      <dsp:txXfrm rot="10800000">
        <a:off x="0" y="812757"/>
        <a:ext cx="7772400" cy="820762"/>
      </dsp:txXfrm>
    </dsp:sp>
    <dsp:sp modelId="{31E01B13-FBE8-4BB8-AF3F-5727361A75BB}">
      <dsp:nvSpPr>
        <dsp:cNvPr id="9" name="Up Arrow Callout 8"/>
        <dsp:cNvSpPr/>
      </dsp:nvSpPr>
      <dsp:spPr bwMode="white">
        <a:xfrm rot="10800000">
          <a:off x="0" y="0"/>
          <a:ext cx="7772400" cy="820762"/>
        </a:xfrm>
        <a:prstGeom prst="upArrowCallout">
          <a:avLst/>
        </a:prstGeom>
      </dsp:spPr>
      <dsp:style>
        <a:lnRef idx="2">
          <a:schemeClr val="lt1"/>
        </a:lnRef>
        <a:fillRef idx="1">
          <a:schemeClr val="accent1"/>
        </a:fillRef>
        <a:effectRef idx="0">
          <a:scrgbClr r="0" g="0" b="0"/>
        </a:effectRef>
        <a:fontRef idx="minor">
          <a:schemeClr val="lt1"/>
        </a:fontRef>
      </dsp:style>
      <dsp:txBody>
        <a:bodyPr rot="10800000" lIns="170688" tIns="170688" rIns="170688" bIns="170688"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endParaRPr lang="en-US" sz="900" dirty="0" smtClean="0"/>
        </a:p>
        <a:p>
          <a:pPr lvl="0" rtl="0">
            <a:lnSpc>
              <a:spcPct val="100000"/>
            </a:lnSpc>
            <a:spcBef>
              <a:spcPct val="0"/>
            </a:spcBef>
            <a:spcAft>
              <a:spcPct val="35000"/>
            </a:spcAft>
          </a:pPr>
          <a:r>
            <a:rPr lang="en-US" sz="2400" dirty="0" smtClean="0"/>
            <a:t>Do some exercise</a:t>
          </a:r>
          <a:br>
            <a:rPr lang="en-US" sz="2400" dirty="0" smtClean="0"/>
          </a:br>
          <a:endParaRPr lang="en-US" sz="2400" dirty="0"/>
        </a:p>
      </dsp:txBody>
      <dsp:txXfrm rot="10800000">
        <a:off x="0" y="0"/>
        <a:ext cx="7772400" cy="820762"/>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7740831" cy="5695976"/>
        <a:chOff x="0" y="0"/>
        <a:chExt cx="7740831" cy="5695976"/>
      </a:xfrm>
    </dsp:grpSpPr>
    <dsp:sp modelId="{86B8BDAF-D0D7-44C2-9D26-BA0EF320E8C8}">
      <dsp:nvSpPr>
        <dsp:cNvPr id="3" name="Oval 2"/>
        <dsp:cNvSpPr/>
      </dsp:nvSpPr>
      <dsp:spPr bwMode="white">
        <a:xfrm>
          <a:off x="2957300" y="1450195"/>
          <a:ext cx="1857800" cy="1858027"/>
        </a:xfrm>
        <a:prstGeom prst="ellipse">
          <a:avLst/>
        </a:prstGeom>
      </dsp:spPr>
      <dsp:style>
        <a:lnRef idx="2">
          <a:schemeClr val="lt1"/>
        </a:lnRef>
        <a:fillRef idx="1">
          <a:schemeClr val="accent1">
            <a:alpha val="50000"/>
          </a:schemeClr>
        </a:fillRef>
        <a:effectRef idx="0">
          <a:scrgbClr r="0" g="0" b="0"/>
        </a:effectRef>
        <a:fontRef idx="minor">
          <a:schemeClr val="tx1"/>
        </a:fontRef>
      </dsp:style>
      <dsp:txXfrm>
        <a:off x="2957300" y="1450195"/>
        <a:ext cx="1857800" cy="1858027"/>
      </dsp:txXfrm>
    </dsp:sp>
    <dsp:sp modelId="{B76F868D-68FA-4C44-A317-92D61E89F7E8}">
      <dsp:nvSpPr>
        <dsp:cNvPr id="5" name="Oval 4"/>
        <dsp:cNvSpPr/>
      </dsp:nvSpPr>
      <dsp:spPr bwMode="white">
        <a:xfrm>
          <a:off x="3502255" y="1712210"/>
          <a:ext cx="1857800" cy="1858027"/>
        </a:xfrm>
        <a:prstGeom prst="ellipse">
          <a:avLst/>
        </a:prstGeom>
      </dsp:spPr>
      <dsp:style>
        <a:lnRef idx="2">
          <a:schemeClr val="lt1"/>
        </a:lnRef>
        <a:fillRef idx="1">
          <a:schemeClr val="accent1">
            <a:alpha val="50000"/>
          </a:schemeClr>
        </a:fillRef>
        <a:effectRef idx="0">
          <a:scrgbClr r="0" g="0" b="0"/>
        </a:effectRef>
        <a:fontRef idx="minor">
          <a:schemeClr val="tx1"/>
        </a:fontRef>
      </dsp:style>
      <dsp:txXfrm>
        <a:off x="3502255" y="1712210"/>
        <a:ext cx="1857800" cy="1858027"/>
      </dsp:txXfrm>
    </dsp:sp>
    <dsp:sp modelId="{C7B31035-65A9-4B3F-BB2A-FED98A17DECE}">
      <dsp:nvSpPr>
        <dsp:cNvPr id="7" name="Oval 6"/>
        <dsp:cNvSpPr/>
      </dsp:nvSpPr>
      <dsp:spPr bwMode="white">
        <a:xfrm>
          <a:off x="3636171" y="2301744"/>
          <a:ext cx="1857800" cy="1858027"/>
        </a:xfrm>
        <a:prstGeom prst="ellipse">
          <a:avLst/>
        </a:prstGeom>
      </dsp:spPr>
      <dsp:style>
        <a:lnRef idx="2">
          <a:schemeClr val="lt1"/>
        </a:lnRef>
        <a:fillRef idx="1">
          <a:schemeClr val="accent1">
            <a:alpha val="50000"/>
          </a:schemeClr>
        </a:fillRef>
        <a:effectRef idx="0">
          <a:scrgbClr r="0" g="0" b="0"/>
        </a:effectRef>
        <a:fontRef idx="minor">
          <a:schemeClr val="tx1"/>
        </a:fontRef>
      </dsp:style>
      <dsp:txXfrm>
        <a:off x="3636171" y="2301744"/>
        <a:ext cx="1857800" cy="1858027"/>
      </dsp:txXfrm>
    </dsp:sp>
    <dsp:sp modelId="{7FCDC313-B3FE-4F03-B1F0-8EA7E6522AD4}">
      <dsp:nvSpPr>
        <dsp:cNvPr id="9" name="Oval 8"/>
        <dsp:cNvSpPr/>
      </dsp:nvSpPr>
      <dsp:spPr bwMode="white">
        <a:xfrm>
          <a:off x="3259193" y="2774510"/>
          <a:ext cx="1857800" cy="1858027"/>
        </a:xfrm>
        <a:prstGeom prst="ellipse">
          <a:avLst/>
        </a:prstGeom>
      </dsp:spPr>
      <dsp:style>
        <a:lnRef idx="2">
          <a:schemeClr val="lt1"/>
        </a:lnRef>
        <a:fillRef idx="1">
          <a:schemeClr val="accent1">
            <a:alpha val="50000"/>
          </a:schemeClr>
        </a:fillRef>
        <a:effectRef idx="0">
          <a:scrgbClr r="0" g="0" b="0"/>
        </a:effectRef>
        <a:fontRef idx="minor">
          <a:schemeClr val="tx1"/>
        </a:fontRef>
      </dsp:style>
      <dsp:txXfrm>
        <a:off x="3259193" y="2774510"/>
        <a:ext cx="1857800" cy="1858027"/>
      </dsp:txXfrm>
    </dsp:sp>
    <dsp:sp modelId="{A9EBDC16-BEB3-4486-B048-5E17E5D5FBEC}">
      <dsp:nvSpPr>
        <dsp:cNvPr id="11" name="Oval 10"/>
        <dsp:cNvSpPr/>
      </dsp:nvSpPr>
      <dsp:spPr bwMode="white">
        <a:xfrm>
          <a:off x="2655408" y="2774510"/>
          <a:ext cx="1857800" cy="1858027"/>
        </a:xfrm>
        <a:prstGeom prst="ellipse">
          <a:avLst/>
        </a:prstGeom>
      </dsp:spPr>
      <dsp:style>
        <a:lnRef idx="2">
          <a:schemeClr val="lt1"/>
        </a:lnRef>
        <a:fillRef idx="1">
          <a:schemeClr val="accent1">
            <a:alpha val="50000"/>
          </a:schemeClr>
        </a:fillRef>
        <a:effectRef idx="0">
          <a:scrgbClr r="0" g="0" b="0"/>
        </a:effectRef>
        <a:fontRef idx="minor">
          <a:schemeClr val="tx1"/>
        </a:fontRef>
      </dsp:style>
      <dsp:txXfrm>
        <a:off x="2655408" y="2774510"/>
        <a:ext cx="1857800" cy="1858027"/>
      </dsp:txXfrm>
    </dsp:sp>
    <dsp:sp modelId="{8E5940D4-8755-46EF-A1D6-26DCA99C428D}">
      <dsp:nvSpPr>
        <dsp:cNvPr id="13" name="Oval 12"/>
        <dsp:cNvSpPr/>
      </dsp:nvSpPr>
      <dsp:spPr bwMode="white">
        <a:xfrm>
          <a:off x="2278429" y="2301744"/>
          <a:ext cx="1857800" cy="1858027"/>
        </a:xfrm>
        <a:prstGeom prst="ellipse">
          <a:avLst/>
        </a:prstGeom>
      </dsp:spPr>
      <dsp:style>
        <a:lnRef idx="2">
          <a:schemeClr val="lt1"/>
        </a:lnRef>
        <a:fillRef idx="1">
          <a:schemeClr val="accent1">
            <a:alpha val="50000"/>
          </a:schemeClr>
        </a:fillRef>
        <a:effectRef idx="0">
          <a:scrgbClr r="0" g="0" b="0"/>
        </a:effectRef>
        <a:fontRef idx="minor">
          <a:schemeClr val="tx1"/>
        </a:fontRef>
      </dsp:style>
      <dsp:txXfrm>
        <a:off x="2278429" y="2301744"/>
        <a:ext cx="1857800" cy="1858027"/>
      </dsp:txXfrm>
    </dsp:sp>
    <dsp:sp modelId="{B265B56B-46C6-4F38-9472-E67DFD7F334B}">
      <dsp:nvSpPr>
        <dsp:cNvPr id="15" name="Oval 14"/>
        <dsp:cNvSpPr/>
      </dsp:nvSpPr>
      <dsp:spPr bwMode="white">
        <a:xfrm>
          <a:off x="2412346" y="1712210"/>
          <a:ext cx="1857800" cy="1858027"/>
        </a:xfrm>
        <a:prstGeom prst="ellipse">
          <a:avLst/>
        </a:prstGeom>
      </dsp:spPr>
      <dsp:style>
        <a:lnRef idx="2">
          <a:schemeClr val="lt1"/>
        </a:lnRef>
        <a:fillRef idx="1">
          <a:schemeClr val="accent1">
            <a:alpha val="50000"/>
          </a:schemeClr>
        </a:fillRef>
        <a:effectRef idx="0">
          <a:scrgbClr r="0" g="0" b="0"/>
        </a:effectRef>
        <a:fontRef idx="minor">
          <a:schemeClr val="tx1"/>
        </a:fontRef>
      </dsp:style>
      <dsp:txXfrm>
        <a:off x="2412346" y="1712210"/>
        <a:ext cx="1857800" cy="1858027"/>
      </dsp:txXfrm>
    </dsp:sp>
    <dsp:sp modelId="{80D8C5DF-5075-41AD-B717-04AA60932FA9}">
      <dsp:nvSpPr>
        <dsp:cNvPr id="4" name="Rectangles 3"/>
        <dsp:cNvSpPr/>
      </dsp:nvSpPr>
      <dsp:spPr bwMode="white">
        <a:xfrm>
          <a:off x="2821836" y="0"/>
          <a:ext cx="2128729" cy="1139195"/>
        </a:xfrm>
        <a:prstGeom prst="rect">
          <a:avLst/>
        </a:prstGeom>
        <a:noFill/>
        <a:ln>
          <a:noFill/>
        </a:ln>
      </dsp:spPr>
      <dsp:style>
        <a:lnRef idx="0">
          <a:schemeClr val="dk1">
            <a:alpha val="0"/>
          </a:schemeClr>
        </a:lnRef>
        <a:fillRef idx="0">
          <a:schemeClr val="lt1">
            <a:alpha val="0"/>
          </a:schemeClr>
        </a:fillRef>
        <a:effectRef idx="0">
          <a:scrgbClr r="0" g="0" b="0"/>
        </a:effectRef>
        <a:fontRef idx="minor"/>
      </dsp:style>
      <dsp:txBody>
        <a:bodyPr lIns="0" tIns="0" rIns="0" bIns="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r>
            <a:rPr lang="en-US" sz="2000" dirty="0" smtClean="0">
              <a:solidFill>
                <a:schemeClr val="tx1"/>
              </a:solidFill>
            </a:rPr>
            <a:t>Exercise and healthy eating </a:t>
          </a:r>
          <a:endParaRPr lang="en-US" sz="2000" dirty="0">
            <a:solidFill>
              <a:schemeClr val="tx1"/>
            </a:solidFill>
          </a:endParaRPr>
        </a:p>
      </dsp:txBody>
      <dsp:txXfrm>
        <a:off x="2821836" y="0"/>
        <a:ext cx="2128729" cy="1139195"/>
      </dsp:txXfrm>
    </dsp:sp>
    <dsp:sp modelId="{CF4E1534-1421-4599-A024-7E07378181F9}">
      <dsp:nvSpPr>
        <dsp:cNvPr id="6" name="Rectangles 5"/>
        <dsp:cNvSpPr/>
      </dsp:nvSpPr>
      <dsp:spPr bwMode="white">
        <a:xfrm>
          <a:off x="5589183" y="1082235"/>
          <a:ext cx="2012616" cy="1253115"/>
        </a:xfrm>
        <a:prstGeom prst="rect">
          <a:avLst/>
        </a:prstGeom>
        <a:noFill/>
        <a:ln>
          <a:noFill/>
        </a:ln>
      </dsp:spPr>
      <dsp:style>
        <a:lnRef idx="0">
          <a:schemeClr val="dk1">
            <a:alpha val="0"/>
          </a:schemeClr>
        </a:lnRef>
        <a:fillRef idx="0">
          <a:schemeClr val="lt1">
            <a:alpha val="0"/>
          </a:schemeClr>
        </a:fillRef>
        <a:effectRef idx="0">
          <a:scrgbClr r="0" g="0" b="0"/>
        </a:effectRef>
        <a:fontRef idx="minor"/>
      </dsp:style>
      <dsp:txBody>
        <a:bodyPr lIns="0" tIns="0" rIns="0" bIns="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r>
            <a:rPr lang="en-US" sz="2000" dirty="0" smtClean="0">
              <a:solidFill>
                <a:schemeClr val="tx1"/>
              </a:solidFill>
            </a:rPr>
            <a:t>Problem-solving therapy </a:t>
          </a:r>
          <a:endParaRPr lang="en-US" sz="2000" dirty="0">
            <a:solidFill>
              <a:schemeClr val="tx1"/>
            </a:solidFill>
          </a:endParaRPr>
        </a:p>
      </dsp:txBody>
      <dsp:txXfrm>
        <a:off x="5589183" y="1082235"/>
        <a:ext cx="2012616" cy="1253115"/>
      </dsp:txXfrm>
    </dsp:sp>
    <dsp:sp modelId="{163114F3-6E88-49BA-A74D-2E474C99F591}">
      <dsp:nvSpPr>
        <dsp:cNvPr id="8" name="Rectangles 7"/>
        <dsp:cNvSpPr/>
      </dsp:nvSpPr>
      <dsp:spPr bwMode="white">
        <a:xfrm>
          <a:off x="5782704" y="2677109"/>
          <a:ext cx="1973912" cy="1338554"/>
        </a:xfrm>
        <a:prstGeom prst="rect">
          <a:avLst/>
        </a:prstGeom>
        <a:noFill/>
        <a:ln>
          <a:noFill/>
        </a:ln>
      </dsp:spPr>
      <dsp:style>
        <a:lnRef idx="0">
          <a:schemeClr val="dk1">
            <a:alpha val="0"/>
          </a:schemeClr>
        </a:lnRef>
        <a:fillRef idx="0">
          <a:schemeClr val="lt1">
            <a:alpha val="0"/>
          </a:schemeClr>
        </a:fillRef>
        <a:effectRef idx="0">
          <a:scrgbClr r="0" g="0" b="0"/>
        </a:effectRef>
        <a:fontRef idx="minor"/>
      </dsp:style>
      <dsp:txBody>
        <a:bodyPr lIns="0" tIns="0" rIns="0" bIns="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r>
            <a:rPr lang="en-US" sz="2000" dirty="0" smtClean="0">
              <a:solidFill>
                <a:schemeClr val="tx1"/>
              </a:solidFill>
            </a:rPr>
            <a:t>Sleep management </a:t>
          </a:r>
          <a:endParaRPr lang="en-US" sz="2000" dirty="0">
            <a:solidFill>
              <a:schemeClr val="tx1"/>
            </a:solidFill>
          </a:endParaRPr>
        </a:p>
      </dsp:txBody>
      <dsp:txXfrm>
        <a:off x="5782704" y="2677109"/>
        <a:ext cx="1973912" cy="1338554"/>
      </dsp:txXfrm>
    </dsp:sp>
    <dsp:sp modelId="{17E99DEA-E400-4411-9DE4-270A03D0A191}">
      <dsp:nvSpPr>
        <dsp:cNvPr id="10" name="Rectangles 9"/>
        <dsp:cNvSpPr/>
      </dsp:nvSpPr>
      <dsp:spPr bwMode="white">
        <a:xfrm>
          <a:off x="4931212" y="4471341"/>
          <a:ext cx="2128729" cy="1224635"/>
        </a:xfrm>
        <a:prstGeom prst="rect">
          <a:avLst/>
        </a:prstGeom>
        <a:noFill/>
        <a:ln>
          <a:noFill/>
        </a:ln>
      </dsp:spPr>
      <dsp:style>
        <a:lnRef idx="0">
          <a:schemeClr val="dk1">
            <a:alpha val="0"/>
          </a:schemeClr>
        </a:lnRef>
        <a:fillRef idx="0">
          <a:schemeClr val="lt1">
            <a:alpha val="0"/>
          </a:schemeClr>
        </a:fillRef>
        <a:effectRef idx="0">
          <a:scrgbClr r="0" g="0" b="0"/>
        </a:effectRef>
        <a:fontRef idx="minor"/>
      </dsp:style>
      <dsp:txBody>
        <a:bodyPr lIns="0" tIns="0" rIns="0" bIns="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r>
            <a:rPr lang="en-US" sz="2000" dirty="0" smtClean="0">
              <a:solidFill>
                <a:schemeClr val="tx1"/>
              </a:solidFill>
            </a:rPr>
            <a:t>Counseling </a:t>
          </a:r>
          <a:endParaRPr lang="en-US" sz="2000" dirty="0">
            <a:solidFill>
              <a:schemeClr val="tx1"/>
            </a:solidFill>
          </a:endParaRPr>
        </a:p>
      </dsp:txBody>
      <dsp:txXfrm>
        <a:off x="4931212" y="4471341"/>
        <a:ext cx="2128729" cy="1224635"/>
      </dsp:txXfrm>
    </dsp:sp>
    <dsp:sp modelId="{2DC6DA4E-7304-4A87-9463-B1815FC53F85}">
      <dsp:nvSpPr>
        <dsp:cNvPr id="12" name="Rectangles 11"/>
        <dsp:cNvSpPr/>
      </dsp:nvSpPr>
      <dsp:spPr bwMode="white">
        <a:xfrm>
          <a:off x="712459" y="4471341"/>
          <a:ext cx="2128729" cy="1224635"/>
        </a:xfrm>
        <a:prstGeom prst="rect">
          <a:avLst/>
        </a:prstGeom>
        <a:noFill/>
        <a:ln>
          <a:noFill/>
        </a:ln>
      </dsp:spPr>
      <dsp:style>
        <a:lnRef idx="0">
          <a:schemeClr val="dk1">
            <a:alpha val="0"/>
          </a:schemeClr>
        </a:lnRef>
        <a:fillRef idx="0">
          <a:schemeClr val="lt1">
            <a:alpha val="0"/>
          </a:schemeClr>
        </a:fillRef>
        <a:effectRef idx="0">
          <a:scrgbClr r="0" g="0" b="0"/>
        </a:effectRef>
        <a:fontRef idx="minor"/>
      </dsp:style>
      <dsp:txBody>
        <a:bodyPr lIns="0" tIns="0" rIns="0" bIns="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r>
            <a:rPr lang="en-US" sz="2000" dirty="0" smtClean="0">
              <a:solidFill>
                <a:schemeClr val="tx1"/>
              </a:solidFill>
            </a:rPr>
            <a:t>Family or couple therapy  </a:t>
          </a:r>
          <a:endParaRPr lang="en-US" sz="2000" dirty="0">
            <a:solidFill>
              <a:schemeClr val="tx1"/>
            </a:solidFill>
          </a:endParaRPr>
        </a:p>
      </dsp:txBody>
      <dsp:txXfrm>
        <a:off x="712459" y="4471341"/>
        <a:ext cx="2128729" cy="1224635"/>
      </dsp:txXfrm>
    </dsp:sp>
    <dsp:sp modelId="{84E47C3D-1664-4DF3-A288-CF05337A0432}">
      <dsp:nvSpPr>
        <dsp:cNvPr id="14" name="Rectangles 13"/>
        <dsp:cNvSpPr/>
      </dsp:nvSpPr>
      <dsp:spPr bwMode="white">
        <a:xfrm>
          <a:off x="15784" y="2677109"/>
          <a:ext cx="1973912" cy="1338554"/>
        </a:xfrm>
        <a:prstGeom prst="rect">
          <a:avLst/>
        </a:prstGeom>
        <a:noFill/>
        <a:ln>
          <a:noFill/>
        </a:ln>
      </dsp:spPr>
      <dsp:style>
        <a:lnRef idx="0">
          <a:schemeClr val="dk1">
            <a:alpha val="0"/>
          </a:schemeClr>
        </a:lnRef>
        <a:fillRef idx="0">
          <a:schemeClr val="lt1">
            <a:alpha val="0"/>
          </a:schemeClr>
        </a:fillRef>
        <a:effectRef idx="0">
          <a:scrgbClr r="0" g="0" b="0"/>
        </a:effectRef>
        <a:fontRef idx="minor"/>
      </dsp:style>
      <dsp:txBody>
        <a:bodyPr lIns="0" tIns="0" rIns="0" bIns="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r>
            <a:rPr lang="en-US" sz="2000" dirty="0" smtClean="0">
              <a:solidFill>
                <a:schemeClr val="tx1"/>
              </a:solidFill>
            </a:rPr>
            <a:t>Compassionate mind training </a:t>
          </a:r>
          <a:endParaRPr lang="en-US" sz="2000" dirty="0">
            <a:solidFill>
              <a:schemeClr val="tx1"/>
            </a:solidFill>
          </a:endParaRPr>
        </a:p>
      </dsp:txBody>
      <dsp:txXfrm>
        <a:off x="15784" y="2677109"/>
        <a:ext cx="1973912" cy="1338554"/>
      </dsp:txXfrm>
    </dsp:sp>
    <dsp:sp modelId="{9B96C5BD-82EB-4A6F-8C45-CC3ECC20CCFA}">
      <dsp:nvSpPr>
        <dsp:cNvPr id="16" name="Rectangles 15"/>
        <dsp:cNvSpPr/>
      </dsp:nvSpPr>
      <dsp:spPr bwMode="white">
        <a:xfrm>
          <a:off x="170601" y="1082235"/>
          <a:ext cx="2012616" cy="1253115"/>
        </a:xfrm>
        <a:prstGeom prst="rect">
          <a:avLst/>
        </a:prstGeom>
        <a:noFill/>
        <a:ln>
          <a:noFill/>
        </a:ln>
      </dsp:spPr>
      <dsp:style>
        <a:lnRef idx="0">
          <a:schemeClr val="dk1">
            <a:alpha val="0"/>
          </a:schemeClr>
        </a:lnRef>
        <a:fillRef idx="0">
          <a:schemeClr val="lt1">
            <a:alpha val="0"/>
          </a:schemeClr>
        </a:fillRef>
        <a:effectRef idx="0">
          <a:scrgbClr r="0" g="0" b="0"/>
        </a:effectRef>
        <a:fontRef idx="minor"/>
      </dsp:style>
      <dsp:txBody>
        <a:bodyPr lIns="0" tIns="0" rIns="0" bIns="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rtl="0">
            <a:lnSpc>
              <a:spcPct val="100000"/>
            </a:lnSpc>
            <a:spcBef>
              <a:spcPct val="0"/>
            </a:spcBef>
            <a:spcAft>
              <a:spcPct val="35000"/>
            </a:spcAft>
          </a:pPr>
          <a:r>
            <a:rPr lang="en-US" sz="2000" dirty="0" smtClean="0">
              <a:solidFill>
                <a:schemeClr val="tx1"/>
              </a:solidFill>
            </a:rPr>
            <a:t>Acceptance and commitment therapy</a:t>
          </a:r>
          <a:endParaRPr lang="en-US" sz="2000" dirty="0">
            <a:solidFill>
              <a:schemeClr val="tx1"/>
            </a:solidFill>
          </a:endParaRPr>
        </a:p>
      </dsp:txBody>
      <dsp:txXfrm>
        <a:off x="170601" y="1082235"/>
        <a:ext cx="2012616" cy="125311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type="upArrowCallout" r:blip="" rot="180">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type="upArrowCallout" r:blip="" rot="180">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6231ABF-789C-44FE-9A06-BCBB358D7823}" type="datetimeFigureOut">
              <a:rPr lang="en-US" smtClean="0"/>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E34CF8A-AA41-4849-AD2E-1A207FF91A62}" type="slidenum">
              <a:rPr lang="en-US" smtClean="0"/>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231ABF-789C-44FE-9A06-BCBB358D782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4CF8A-AA41-4849-AD2E-1A207FF91A62}"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231ABF-789C-44FE-9A06-BCBB358D782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4CF8A-AA41-4849-AD2E-1A207FF91A62}"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6231ABF-789C-44FE-9A06-BCBB358D782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4CF8A-AA41-4849-AD2E-1A207FF91A62}" type="slidenum">
              <a:rPr lang="en-US" smtClean="0"/>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76231ABF-789C-44FE-9A06-BCBB358D7823}" type="datetimeFigureOut">
              <a:rPr lang="en-US" smtClean="0"/>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E34CF8A-AA41-4849-AD2E-1A207FF91A62}"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6231ABF-789C-44FE-9A06-BCBB358D782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4CF8A-AA41-4849-AD2E-1A207FF91A62}" type="slidenum">
              <a:rPr lang="en-US" smtClean="0"/>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7" name="Date Placeholder 6"/>
          <p:cNvSpPr>
            <a:spLocks noGrp="1"/>
          </p:cNvSpPr>
          <p:nvPr>
            <p:ph type="dt" sz="half" idx="10"/>
          </p:nvPr>
        </p:nvSpPr>
        <p:spPr/>
        <p:txBody>
          <a:bodyPr/>
          <a:lstStyle/>
          <a:p>
            <a:fld id="{76231ABF-789C-44FE-9A06-BCBB358D7823}"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34CF8A-AA41-4849-AD2E-1A207FF91A62}" type="slidenum">
              <a:rPr lang="en-US" smtClean="0"/>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6231ABF-789C-44FE-9A06-BCBB358D7823}"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34CF8A-AA41-4849-AD2E-1A207FF91A62}"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31ABF-789C-44FE-9A06-BCBB358D7823}"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34CF8A-AA41-4849-AD2E-1A207FF91A62}"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p:txBody>
          <a:bodyPr/>
          <a:lstStyle/>
          <a:p>
            <a:fld id="{76231ABF-789C-44FE-9A06-BCBB358D782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4CF8A-AA41-4849-AD2E-1A207FF91A62}" type="slidenum">
              <a:rPr lang="en-US" smtClean="0"/>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p:txBody>
          <a:bodyPr/>
          <a:lstStyle/>
          <a:p>
            <a:fld id="{76231ABF-789C-44FE-9A06-BCBB358D7823}" type="datetimeFigureOut">
              <a:rPr lang="en-US" smtClean="0"/>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E34CF8A-AA41-4849-AD2E-1A207FF91A62}" type="slidenum">
              <a:rPr lang="en-US" smtClean="0"/>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6231ABF-789C-44FE-9A06-BCBB358D7823}" type="datetimeFigureOut">
              <a:rPr lang="en-US" smtClean="0"/>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E34CF8A-AA41-4849-AD2E-1A207FF91A62}"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panose="05020102010507070707"/>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panose="05020102010507070707"/>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panose="05020102010507070707"/>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panose="05020102010507070707"/>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jpe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6.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7.jpe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8.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https://theconversation.com/explainer-what-is-behavioural-activation-for-depression-62910" TargetMode="External"/><Relationship Id="rId2" Type="http://schemas.openxmlformats.org/officeDocument/2006/relationships/hyperlink" Target="https://www.psychologytools.com/self-help/behavioral-activation/" TargetMode="External"/><Relationship Id="rId1" Type="http://schemas.openxmlformats.org/officeDocument/2006/relationships/hyperlink" Target="http://www.veale.co.uk/wp-content/uploads/2010/10/60-BA-for-depression-.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5852" y="3429000"/>
            <a:ext cx="6400800" cy="3157558"/>
          </a:xfrm>
        </p:spPr>
        <p:txBody>
          <a:bodyPr numCol="2"/>
          <a:lstStyle/>
          <a:p>
            <a:r>
              <a:rPr lang="en-IN" b="1" dirty="0" smtClean="0"/>
              <a:t>Made by :Trannum Gupta</a:t>
            </a:r>
            <a:endParaRPr lang="en-IN" b="1" dirty="0" smtClean="0"/>
          </a:p>
          <a:p>
            <a:r>
              <a:rPr lang="en-IN" b="1" dirty="0" smtClean="0"/>
              <a:t>Under the guidance and support of </a:t>
            </a:r>
            <a:endParaRPr lang="en-IN" b="1" dirty="0" smtClean="0"/>
          </a:p>
          <a:p>
            <a:r>
              <a:rPr lang="en-IN" b="1" dirty="0" smtClean="0"/>
              <a:t>Mr . Shyam Gupta</a:t>
            </a:r>
            <a:endParaRPr lang="en-IN" b="1" dirty="0" smtClean="0"/>
          </a:p>
          <a:p>
            <a:r>
              <a:rPr lang="en-IN" b="1" dirty="0" smtClean="0"/>
              <a:t>(Psychotherapist with TickTalkTo App)</a:t>
            </a:r>
            <a:endParaRPr lang="en-IN" b="1" dirty="0" smtClean="0"/>
          </a:p>
        </p:txBody>
      </p:sp>
      <p:sp>
        <p:nvSpPr>
          <p:cNvPr id="2" name="Title 1"/>
          <p:cNvSpPr>
            <a:spLocks noGrp="1"/>
          </p:cNvSpPr>
          <p:nvPr>
            <p:ph type="ctrTitle"/>
          </p:nvPr>
        </p:nvSpPr>
        <p:spPr>
          <a:xfrm>
            <a:off x="0" y="1505930"/>
            <a:ext cx="9144000" cy="1470025"/>
          </a:xfrm>
          <a:solidFill>
            <a:schemeClr val="accent2">
              <a:lumMod val="60000"/>
              <a:lumOff val="40000"/>
            </a:schemeClr>
          </a:solidFill>
        </p:spPr>
        <p:txBody>
          <a:bodyPr/>
          <a:lstStyle/>
          <a:p>
            <a:r>
              <a:rPr lang="en-IN" dirty="0" smtClean="0">
                <a:latin typeface="Copperplate Gothic Bold" panose="020E0705020206020404" pitchFamily="34" charset="0"/>
              </a:rPr>
              <a:t>Behavioural Activation Therapy</a:t>
            </a:r>
            <a:endParaRPr lang="en-US" dirty="0">
              <a:latin typeface="Copperplate Gothic Bold" panose="020E0705020206020404" pitchFamily="34" charset="0"/>
            </a:endParaRPr>
          </a:p>
        </p:txBody>
      </p:sp>
      <p:pic>
        <p:nvPicPr>
          <p:cNvPr id="57346" name="Picture 2" descr="TickTalkTo | Online Therapy | Counseling Online | Free Counselling"/>
          <p:cNvPicPr>
            <a:picLocks noChangeAspect="1" noChangeArrowheads="1"/>
          </p:cNvPicPr>
          <p:nvPr/>
        </p:nvPicPr>
        <p:blipFill>
          <a:blip r:embed="rId1"/>
          <a:srcRect/>
          <a:stretch>
            <a:fillRect/>
          </a:stretch>
        </p:blipFill>
        <p:spPr bwMode="auto">
          <a:xfrm>
            <a:off x="6072198" y="3521560"/>
            <a:ext cx="2714644" cy="30186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Continued…</a:t>
            </a:r>
            <a:endParaRPr lang="en-US" b="1" dirty="0"/>
          </a:p>
        </p:txBody>
      </p:sp>
      <p:sp>
        <p:nvSpPr>
          <p:cNvPr id="3" name="Content Placeholder 2"/>
          <p:cNvSpPr>
            <a:spLocks noGrp="1"/>
          </p:cNvSpPr>
          <p:nvPr>
            <p:ph sz="quarter" idx="1"/>
          </p:nvPr>
        </p:nvSpPr>
        <p:spPr>
          <a:xfrm>
            <a:off x="857224" y="1571612"/>
            <a:ext cx="7772400" cy="4572000"/>
          </a:xfrm>
        </p:spPr>
        <p:txBody>
          <a:bodyPr>
            <a:normAutofit/>
          </a:bodyPr>
          <a:lstStyle/>
          <a:p>
            <a:r>
              <a:rPr lang="en-US" sz="3200" dirty="0" smtClean="0"/>
              <a:t>Simple activation (</a:t>
            </a:r>
            <a:r>
              <a:rPr lang="en-US" sz="3200" b="1" u="sng" dirty="0" smtClean="0">
                <a:solidFill>
                  <a:schemeClr val="accent2">
                    <a:lumMod val="75000"/>
                  </a:schemeClr>
                </a:solidFill>
              </a:rPr>
              <a:t>scheduling and carrying out meaningful activities</a:t>
            </a:r>
            <a:r>
              <a:rPr lang="en-US" sz="3200" b="1" dirty="0" smtClean="0">
                <a:solidFill>
                  <a:schemeClr val="accent2">
                    <a:lumMod val="75000"/>
                  </a:schemeClr>
                </a:solidFill>
              </a:rPr>
              <a:t> </a:t>
            </a:r>
            <a:r>
              <a:rPr lang="en-US" sz="3200" dirty="0" smtClean="0"/>
              <a:t>to boost our experiences of pleasure and mastery)</a:t>
            </a:r>
            <a:endParaRPr lang="en-US" sz="3200" dirty="0" smtClean="0"/>
          </a:p>
          <a:p>
            <a:r>
              <a:rPr lang="en-US" sz="3200" b="1" u="sng" dirty="0" smtClean="0">
                <a:solidFill>
                  <a:schemeClr val="accent2">
                    <a:lumMod val="75000"/>
                  </a:schemeClr>
                </a:solidFill>
              </a:rPr>
              <a:t>Problem-solving</a:t>
            </a:r>
            <a:r>
              <a:rPr lang="en-US" sz="3200" dirty="0" smtClean="0"/>
              <a:t> any barriers to activation</a:t>
            </a:r>
            <a:endParaRPr lang="en-US" sz="3200" dirty="0" smtClean="0"/>
          </a:p>
          <a:p>
            <a:pPr>
              <a:buNone/>
            </a:pPr>
            <a:endParaRPr lang="en-US" sz="3200" dirty="0"/>
          </a:p>
        </p:txBody>
      </p:sp>
      <p:pic>
        <p:nvPicPr>
          <p:cNvPr id="1028" name="Picture 4" descr="Aubrey Davis Park Master Plan: SEPA Review and Next Steps | Aubrey ..."/>
          <p:cNvPicPr>
            <a:picLocks noChangeAspect="1" noChangeArrowheads="1"/>
          </p:cNvPicPr>
          <p:nvPr/>
        </p:nvPicPr>
        <p:blipFill>
          <a:blip r:embed="rId1"/>
          <a:srcRect/>
          <a:stretch>
            <a:fillRect/>
          </a:stretch>
        </p:blipFill>
        <p:spPr bwMode="auto">
          <a:xfrm>
            <a:off x="3500430" y="3643314"/>
            <a:ext cx="5000659" cy="300037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5357826"/>
            <a:ext cx="7315200" cy="522288"/>
          </a:xfrm>
        </p:spPr>
        <p:txBody>
          <a:bodyPr/>
          <a:lstStyle/>
          <a:p>
            <a:pPr algn="ctr"/>
            <a:r>
              <a:rPr lang="en-US" b="1" dirty="0" smtClean="0"/>
              <a:t>This guide will walk you through all of the essential steps to get you started with behavioral activation.</a:t>
            </a:r>
            <a:endParaRPr lang="en-US" b="1" dirty="0"/>
          </a:p>
        </p:txBody>
      </p:sp>
      <p:pic>
        <p:nvPicPr>
          <p:cNvPr id="28676" name="Picture 4" descr="https://www.psychologytools.com/wp-content/uploads/2019/05/behavioral_activation_fig2_what_is_behavioral_activation_en-us.png"/>
          <p:cNvPicPr>
            <a:picLocks noChangeAspect="1" noChangeArrowheads="1"/>
          </p:cNvPicPr>
          <p:nvPr/>
        </p:nvPicPr>
        <p:blipFill>
          <a:blip r:embed="rId1"/>
          <a:srcRect l="2370" r="1228" b="12698"/>
          <a:stretch>
            <a:fillRect/>
          </a:stretch>
        </p:blipFill>
        <p:spPr bwMode="auto">
          <a:xfrm>
            <a:off x="214282" y="285728"/>
            <a:ext cx="8715436" cy="392909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400" b="1" dirty="0" smtClean="0"/>
              <a:t>Assessment and formulation </a:t>
            </a:r>
            <a:endParaRPr lang="en-US" sz="4400" b="1" dirty="0"/>
          </a:p>
        </p:txBody>
      </p:sp>
      <p:sp>
        <p:nvSpPr>
          <p:cNvPr id="3" name="Content Placeholder 2"/>
          <p:cNvSpPr>
            <a:spLocks noGrp="1"/>
          </p:cNvSpPr>
          <p:nvPr>
            <p:ph sz="quarter" idx="1"/>
          </p:nvPr>
        </p:nvSpPr>
        <p:spPr/>
        <p:txBody>
          <a:bodyPr>
            <a:noAutofit/>
          </a:bodyPr>
          <a:lstStyle/>
          <a:p>
            <a:r>
              <a:rPr lang="en-US" sz="3200" b="1" dirty="0" smtClean="0">
                <a:solidFill>
                  <a:schemeClr val="accent2">
                    <a:lumMod val="75000"/>
                  </a:schemeClr>
                </a:solidFill>
              </a:rPr>
              <a:t>Assessment</a:t>
            </a:r>
            <a:r>
              <a:rPr lang="en-US" sz="3200" b="1" dirty="0" smtClean="0"/>
              <a:t> : </a:t>
            </a:r>
            <a:r>
              <a:rPr lang="en-US" sz="3200" dirty="0" smtClean="0"/>
              <a:t>In each session, the therapist tries to determine what contextual factors are involved in the way the individual is thinking and feeling and how that person responds to whatever factors seem to be maintaining their depressed mood. </a:t>
            </a:r>
            <a:endParaRPr lang="en-US" sz="3200" dirty="0" smtClean="0"/>
          </a:p>
          <a:p>
            <a:r>
              <a:rPr lang="en-US" sz="3200" b="1" dirty="0" smtClean="0">
                <a:solidFill>
                  <a:schemeClr val="accent2">
                    <a:lumMod val="75000"/>
                  </a:schemeClr>
                </a:solidFill>
              </a:rPr>
              <a:t>Formulation</a:t>
            </a:r>
            <a:r>
              <a:rPr lang="en-US" sz="3200" b="1" dirty="0" smtClean="0"/>
              <a:t> : </a:t>
            </a:r>
            <a:r>
              <a:rPr lang="en-US" sz="3200" dirty="0" smtClean="0"/>
              <a:t>The key issue in the formulation is determining the nature of the avoidance and escape, and using this to guide the planning of alternative ‘approaching’ behaviours. </a:t>
            </a:r>
            <a:endParaRPr lang="en-US" sz="32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274638"/>
            <a:ext cx="7772400" cy="796908"/>
          </a:xfrm>
        </p:spPr>
        <p:txBody>
          <a:bodyPr/>
          <a:lstStyle/>
          <a:p>
            <a:pPr algn="ctr"/>
            <a:r>
              <a:rPr lang="en-IN" b="1" dirty="0" smtClean="0"/>
              <a:t>Example of Formulation</a:t>
            </a:r>
            <a:endParaRPr lang="en-US" b="1" dirty="0"/>
          </a:p>
        </p:txBody>
      </p:sp>
      <p:pic>
        <p:nvPicPr>
          <p:cNvPr id="29697" name="Picture 1"/>
          <p:cNvPicPr>
            <a:picLocks noChangeAspect="1" noChangeArrowheads="1"/>
          </p:cNvPicPr>
          <p:nvPr/>
        </p:nvPicPr>
        <p:blipFill>
          <a:blip r:embed="rId1"/>
          <a:srcRect l="10186" t="4198"/>
          <a:stretch>
            <a:fillRect/>
          </a:stretch>
        </p:blipFill>
        <p:spPr bwMode="auto">
          <a:xfrm>
            <a:off x="714348" y="1071546"/>
            <a:ext cx="8001056" cy="5500726"/>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Examples of avoidance in depression</a:t>
            </a:r>
            <a:endParaRPr lang="en-US" b="1" dirty="0"/>
          </a:p>
        </p:txBody>
      </p:sp>
      <p:sp>
        <p:nvSpPr>
          <p:cNvPr id="3" name="Content Placeholder 2"/>
          <p:cNvSpPr>
            <a:spLocks noGrp="1"/>
          </p:cNvSpPr>
          <p:nvPr>
            <p:ph sz="quarter" idx="1"/>
          </p:nvPr>
        </p:nvSpPr>
        <p:spPr/>
        <p:txBody>
          <a:bodyPr>
            <a:noAutofit/>
          </a:bodyPr>
          <a:lstStyle/>
          <a:p>
            <a:r>
              <a:rPr lang="en-US" b="1" dirty="0" smtClean="0"/>
              <a:t>Social withdrawal </a:t>
            </a:r>
            <a:endParaRPr lang="en-US" b="1" dirty="0" smtClean="0"/>
          </a:p>
          <a:p>
            <a:pPr lvl="1"/>
            <a:r>
              <a:rPr lang="en-US" dirty="0" smtClean="0"/>
              <a:t>Not answering the telephone </a:t>
            </a:r>
            <a:endParaRPr lang="en-US" dirty="0" smtClean="0"/>
          </a:p>
          <a:p>
            <a:pPr lvl="1"/>
            <a:r>
              <a:rPr lang="en-US" dirty="0" smtClean="0"/>
              <a:t>Avoiding friends </a:t>
            </a:r>
            <a:endParaRPr lang="en-US" dirty="0" smtClean="0"/>
          </a:p>
          <a:p>
            <a:r>
              <a:rPr lang="en-US" b="1" dirty="0" smtClean="0"/>
              <a:t>Non-social avoidance  </a:t>
            </a:r>
            <a:endParaRPr lang="en-US" b="1" dirty="0" smtClean="0"/>
          </a:p>
          <a:p>
            <a:pPr lvl="1"/>
            <a:r>
              <a:rPr lang="en-US" dirty="0" smtClean="0"/>
              <a:t>Not taking on challenging tasks </a:t>
            </a:r>
            <a:endParaRPr lang="en-US" dirty="0" smtClean="0"/>
          </a:p>
          <a:p>
            <a:pPr lvl="1"/>
            <a:r>
              <a:rPr lang="en-US" dirty="0" smtClean="0"/>
              <a:t>Sitting around the house </a:t>
            </a:r>
            <a:endParaRPr lang="en-US" dirty="0" smtClean="0"/>
          </a:p>
          <a:p>
            <a:pPr lvl="1"/>
            <a:r>
              <a:rPr lang="en-US" dirty="0" smtClean="0"/>
              <a:t>Spending excessive time in bed </a:t>
            </a:r>
            <a:endParaRPr lang="en-US" dirty="0" smtClean="0"/>
          </a:p>
          <a:p>
            <a:r>
              <a:rPr lang="en-US" b="1" dirty="0" smtClean="0"/>
              <a:t>Cognitive avoidance </a:t>
            </a:r>
            <a:endParaRPr lang="en-US" b="1" dirty="0" smtClean="0"/>
          </a:p>
          <a:p>
            <a:pPr lvl="1"/>
            <a:r>
              <a:rPr lang="en-US" dirty="0" smtClean="0"/>
              <a:t>Not thinking about relationship problems </a:t>
            </a:r>
            <a:endParaRPr lang="en-US" dirty="0" smtClean="0"/>
          </a:p>
          <a:p>
            <a:pPr lvl="1"/>
            <a:r>
              <a:rPr lang="en-US" dirty="0" smtClean="0"/>
              <a:t>Not making decisions about the future </a:t>
            </a:r>
            <a:endParaRPr lang="en-US" dirty="0" smtClean="0"/>
          </a:p>
          <a:p>
            <a:pPr lvl="1"/>
            <a:r>
              <a:rPr lang="en-US" dirty="0" smtClean="0"/>
              <a:t>Not taking opportunities </a:t>
            </a:r>
            <a:endParaRPr lang="en-US" dirty="0" smtClean="0"/>
          </a:p>
          <a:p>
            <a:pPr lvl="1"/>
            <a:r>
              <a:rPr lang="en-US" dirty="0" smtClean="0"/>
              <a:t>Not being serious about work or education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US" dirty="0"/>
          </a:p>
        </p:txBody>
      </p:sp>
      <p:sp>
        <p:nvSpPr>
          <p:cNvPr id="3" name="Content Placeholder 2"/>
          <p:cNvSpPr>
            <a:spLocks noGrp="1"/>
          </p:cNvSpPr>
          <p:nvPr>
            <p:ph sz="quarter" idx="1"/>
          </p:nvPr>
        </p:nvSpPr>
        <p:spPr/>
        <p:txBody>
          <a:bodyPr>
            <a:normAutofit/>
          </a:bodyPr>
          <a:lstStyle/>
          <a:p>
            <a:pPr lvl="1"/>
            <a:r>
              <a:rPr lang="en-US" dirty="0" smtClean="0"/>
              <a:t>Ruminating on trying to explain the past or solve insoluble problems </a:t>
            </a:r>
            <a:endParaRPr lang="en-US" dirty="0" smtClean="0"/>
          </a:p>
          <a:p>
            <a:r>
              <a:rPr lang="en-US" sz="2800" b="1" dirty="0" smtClean="0"/>
              <a:t>Avoidance by distraction </a:t>
            </a:r>
            <a:endParaRPr lang="en-US" sz="2800" b="1" dirty="0" smtClean="0"/>
          </a:p>
          <a:p>
            <a:pPr lvl="1"/>
            <a:r>
              <a:rPr lang="en-US" dirty="0" smtClean="0"/>
              <a:t>Watching rubbish on television</a:t>
            </a:r>
            <a:endParaRPr lang="en-US" dirty="0" smtClean="0"/>
          </a:p>
          <a:p>
            <a:pPr lvl="1"/>
            <a:r>
              <a:rPr lang="en-US" dirty="0" smtClean="0"/>
              <a:t>Playing computer games </a:t>
            </a:r>
            <a:endParaRPr lang="en-US" dirty="0" smtClean="0"/>
          </a:p>
          <a:p>
            <a:pPr lvl="1"/>
            <a:r>
              <a:rPr lang="en-US" dirty="0" smtClean="0"/>
              <a:t>Gambling  </a:t>
            </a:r>
            <a:endParaRPr lang="en-US" dirty="0" smtClean="0"/>
          </a:p>
          <a:p>
            <a:pPr lvl="1"/>
            <a:r>
              <a:rPr lang="en-US" dirty="0" smtClean="0"/>
              <a:t>Comfort-eating </a:t>
            </a:r>
            <a:endParaRPr lang="en-US" dirty="0" smtClean="0"/>
          </a:p>
          <a:p>
            <a:pPr lvl="1"/>
            <a:r>
              <a:rPr lang="en-US" dirty="0" smtClean="0"/>
              <a:t>Excessive exercise </a:t>
            </a:r>
            <a:endParaRPr lang="en-US" dirty="0" smtClean="0"/>
          </a:p>
          <a:p>
            <a:r>
              <a:rPr lang="en-US" sz="2800" b="1" dirty="0" smtClean="0"/>
              <a:t>Emotional avoidance </a:t>
            </a:r>
            <a:endParaRPr lang="en-US" sz="2800" b="1" dirty="0" smtClean="0"/>
          </a:p>
          <a:p>
            <a:pPr lvl="1"/>
            <a:r>
              <a:rPr lang="en-US" dirty="0" smtClean="0"/>
              <a:t>Use of alcohol and other substances</a:t>
            </a:r>
            <a:endParaRPr lang="en-US" dirty="0"/>
          </a:p>
        </p:txBody>
      </p:sp>
      <p:sp>
        <p:nvSpPr>
          <p:cNvPr id="32770" name="AutoShape 2" descr="Social anxiety in kids and teens | Kids Helplin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32772" name="AutoShape 4" descr="Social anxiety in kids and teens | Kids Helplin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32774" name="AutoShape 6" descr="Social anxiety in kids and teens | Kids Helplin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32776" name="AutoShape 8" descr="Social anxiety in kids and teens | Kids Helplin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32778" name="AutoShape 10" descr="Social anxiety in kids and teens | Kids Helplin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32780" name="AutoShape 12" descr="Social anxiety in kids and teens | Kids Helplin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32782" name="AutoShape 14" descr="Social anxiety in kids and teens | Kids Helplin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pic>
        <p:nvPicPr>
          <p:cNvPr id="32784" name="Picture 16" descr="The Psychology of Loneliness And What You Can Do About It"/>
          <p:cNvPicPr>
            <a:picLocks noChangeAspect="1" noChangeArrowheads="1"/>
          </p:cNvPicPr>
          <p:nvPr/>
        </p:nvPicPr>
        <p:blipFill>
          <a:blip r:embed="rId1"/>
          <a:srcRect/>
          <a:stretch>
            <a:fillRect/>
          </a:stretch>
        </p:blipFill>
        <p:spPr bwMode="auto">
          <a:xfrm>
            <a:off x="5429256" y="3000372"/>
            <a:ext cx="3357586" cy="2429164"/>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Activity monitoring: recording what you do and how you feel ??</a:t>
            </a:r>
            <a:endParaRPr lang="en-US" dirty="0"/>
          </a:p>
        </p:txBody>
      </p:sp>
      <p:sp>
        <p:nvSpPr>
          <p:cNvPr id="3" name="Content Placeholder 2"/>
          <p:cNvSpPr>
            <a:spLocks noGrp="1"/>
          </p:cNvSpPr>
          <p:nvPr>
            <p:ph sz="quarter" idx="1"/>
          </p:nvPr>
        </p:nvSpPr>
        <p:spPr>
          <a:xfrm>
            <a:off x="571472" y="1428736"/>
            <a:ext cx="8072494" cy="5072098"/>
          </a:xfrm>
        </p:spPr>
        <p:txBody>
          <a:bodyPr>
            <a:normAutofit fontScale="77500" lnSpcReduction="20000"/>
          </a:bodyPr>
          <a:lstStyle/>
          <a:p>
            <a:pPr algn="ctr">
              <a:buNone/>
            </a:pPr>
            <a:r>
              <a:rPr lang="en-US" sz="3600" dirty="0" smtClean="0"/>
              <a:t>The first step in behavioral activation therapy is to monitor your activity and mood to understand more about how your depression works. This is called </a:t>
            </a:r>
            <a:r>
              <a:rPr lang="en-US" sz="3600" b="1" i="1" u="sng" dirty="0" smtClean="0">
                <a:solidFill>
                  <a:schemeClr val="accent2">
                    <a:lumMod val="75000"/>
                  </a:schemeClr>
                </a:solidFill>
              </a:rPr>
              <a:t>Activity Monitoring</a:t>
            </a:r>
            <a:r>
              <a:rPr lang="en-US" sz="3600" b="1" u="sng" dirty="0" smtClean="0">
                <a:solidFill>
                  <a:schemeClr val="accent2">
                    <a:lumMod val="75000"/>
                  </a:schemeClr>
                </a:solidFill>
              </a:rPr>
              <a:t>.</a:t>
            </a:r>
            <a:endParaRPr lang="en-US" sz="3600" b="1" u="sng" dirty="0" smtClean="0">
              <a:solidFill>
                <a:schemeClr val="accent2">
                  <a:lumMod val="75000"/>
                </a:schemeClr>
              </a:solidFill>
            </a:endParaRPr>
          </a:p>
          <a:p>
            <a:pPr>
              <a:buNone/>
            </a:pPr>
            <a:endParaRPr lang="en-IN" u="sng" dirty="0" smtClean="0"/>
          </a:p>
          <a:p>
            <a:pPr>
              <a:buNone/>
            </a:pPr>
            <a:endParaRPr lang="en-IN" u="sng" dirty="0" smtClean="0"/>
          </a:p>
          <a:p>
            <a:pPr algn="ctr">
              <a:buNone/>
            </a:pPr>
            <a:endParaRPr lang="en-US" sz="3300" dirty="0" smtClean="0"/>
          </a:p>
          <a:p>
            <a:pPr algn="ctr">
              <a:buNone/>
            </a:pPr>
            <a:r>
              <a:rPr lang="en-US" sz="3300" dirty="0" smtClean="0">
                <a:solidFill>
                  <a:schemeClr val="accent2">
                    <a:lumMod val="75000"/>
                  </a:schemeClr>
                </a:solidFill>
              </a:rPr>
              <a:t>You </a:t>
            </a:r>
            <a:r>
              <a:rPr lang="en-US" sz="3300" dirty="0" smtClean="0">
                <a:solidFill>
                  <a:schemeClr val="accent2">
                    <a:lumMod val="75000"/>
                  </a:schemeClr>
                </a:solidFill>
              </a:rPr>
              <a:t>can use an </a:t>
            </a:r>
            <a:r>
              <a:rPr lang="en-US" sz="3300" b="1" u="sng" dirty="0" smtClean="0">
                <a:solidFill>
                  <a:schemeClr val="accent2">
                    <a:lumMod val="75000"/>
                  </a:schemeClr>
                </a:solidFill>
              </a:rPr>
              <a:t>Activity monitoring worksheet</a:t>
            </a:r>
            <a:r>
              <a:rPr lang="en-US" sz="3300" dirty="0" smtClean="0">
                <a:solidFill>
                  <a:schemeClr val="accent2">
                    <a:lumMod val="75000"/>
                  </a:schemeClr>
                </a:solidFill>
              </a:rPr>
              <a:t> to record what you do each waking hour every day for a week. </a:t>
            </a:r>
            <a:endParaRPr lang="en-US" sz="3300" dirty="0" smtClean="0">
              <a:solidFill>
                <a:schemeClr val="accent2">
                  <a:lumMod val="75000"/>
                </a:schemeClr>
              </a:solidFill>
            </a:endParaRPr>
          </a:p>
          <a:p>
            <a:pPr algn="ctr">
              <a:buNone/>
            </a:pPr>
            <a:endParaRPr lang="en-US" sz="3300" dirty="0" smtClean="0"/>
          </a:p>
          <a:p>
            <a:pPr algn="ctr">
              <a:buNone/>
            </a:pPr>
            <a:endParaRPr lang="en-US" sz="3300" dirty="0" smtClean="0"/>
          </a:p>
          <a:p>
            <a:pPr algn="ctr">
              <a:buNone/>
            </a:pPr>
            <a:r>
              <a:rPr lang="en-US" sz="3300" dirty="0" smtClean="0"/>
              <a:t>We </a:t>
            </a:r>
            <a:r>
              <a:rPr lang="en-US" sz="3300" dirty="0" smtClean="0"/>
              <a:t>need to find out how </a:t>
            </a:r>
            <a:r>
              <a:rPr lang="en-US" sz="3300" dirty="0" smtClean="0"/>
              <a:t>the patient’s mood </a:t>
            </a:r>
            <a:r>
              <a:rPr lang="en-US" sz="3300" dirty="0" smtClean="0"/>
              <a:t>changes as </a:t>
            </a:r>
            <a:r>
              <a:rPr lang="en-US" sz="3300" dirty="0" smtClean="0"/>
              <a:t>they do </a:t>
            </a:r>
            <a:r>
              <a:rPr lang="en-US" sz="3300" dirty="0" smtClean="0"/>
              <a:t>different activities, </a:t>
            </a:r>
            <a:r>
              <a:rPr lang="en-US" sz="3300" dirty="0" smtClean="0"/>
              <a:t>and they may rate their mood </a:t>
            </a:r>
            <a:r>
              <a:rPr lang="en-US" sz="3300" dirty="0" smtClean="0"/>
              <a:t>for each time slot on </a:t>
            </a:r>
            <a:r>
              <a:rPr lang="en-US" sz="3300" b="1" dirty="0" smtClean="0">
                <a:solidFill>
                  <a:schemeClr val="accent2">
                    <a:lumMod val="75000"/>
                  </a:schemeClr>
                </a:solidFill>
              </a:rPr>
              <a:t>a scale of 0 to 10, with 0 representing feeling very depressed and 10 representing feeling very good.</a:t>
            </a:r>
            <a:endParaRPr lang="en-US" sz="3300" b="1" dirty="0" smtClean="0">
              <a:solidFill>
                <a:schemeClr val="accent2">
                  <a:lumMod val="75000"/>
                </a:schemeClr>
              </a:solidFill>
            </a:endParaRPr>
          </a:p>
          <a:p>
            <a:pPr>
              <a:buNone/>
            </a:pPr>
            <a:endParaRPr lang="en-US"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1"/>
          <a:srcRect/>
          <a:stretch>
            <a:fillRect/>
          </a:stretch>
        </p:blipFill>
        <p:spPr bwMode="auto">
          <a:xfrm>
            <a:off x="214282" y="428604"/>
            <a:ext cx="8564972" cy="5857916"/>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142984"/>
            <a:ext cx="7772400" cy="1143000"/>
          </a:xfrm>
        </p:spPr>
        <p:txBody>
          <a:bodyPr>
            <a:noAutofit/>
          </a:bodyPr>
          <a:lstStyle/>
          <a:p>
            <a:r>
              <a:rPr lang="en-US" b="1" dirty="0" smtClean="0"/>
              <a:t>Reviewing your activity </a:t>
            </a:r>
            <a:r>
              <a:rPr lang="en-US" b="1" dirty="0" smtClean="0"/>
              <a:t>monitoring : </a:t>
            </a:r>
            <a:r>
              <a:rPr lang="en-US" b="1" dirty="0" smtClean="0"/>
              <a:t>learning about the association between activity and your mood</a:t>
            </a:r>
            <a:endParaRPr lang="en-US" dirty="0"/>
          </a:p>
        </p:txBody>
      </p:sp>
      <p:sp>
        <p:nvSpPr>
          <p:cNvPr id="3" name="Content Placeholder 2"/>
          <p:cNvSpPr>
            <a:spLocks noGrp="1"/>
          </p:cNvSpPr>
          <p:nvPr>
            <p:ph sz="quarter" idx="1"/>
          </p:nvPr>
        </p:nvSpPr>
        <p:spPr>
          <a:xfrm>
            <a:off x="500034" y="1643050"/>
            <a:ext cx="8129590" cy="5214950"/>
          </a:xfrm>
        </p:spPr>
        <p:txBody>
          <a:bodyPr anchor="ctr">
            <a:normAutofit/>
          </a:bodyPr>
          <a:lstStyle/>
          <a:p>
            <a:pPr algn="ctr">
              <a:buNone/>
            </a:pPr>
            <a:r>
              <a:rPr lang="en-US" b="1" dirty="0" smtClean="0"/>
              <a:t>    Look at your completed behavioral activation worksheet and ask yourself these questions to find out the patterns between your activity and your mood .</a:t>
            </a:r>
            <a:endParaRPr lang="en-US" b="1" dirty="0" smtClean="0"/>
          </a:p>
          <a:p>
            <a:pPr lvl="1" algn="ctr">
              <a:buNone/>
            </a:pP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IN" b="1" dirty="0" smtClean="0"/>
              <a:t>The questions can be:</a:t>
            </a:r>
            <a:endParaRPr lang="en-US" b="1" dirty="0"/>
          </a:p>
        </p:txBody>
      </p:sp>
      <p:sp>
        <p:nvSpPr>
          <p:cNvPr id="3" name="Content Placeholder 2"/>
          <p:cNvSpPr>
            <a:spLocks noGrp="1"/>
          </p:cNvSpPr>
          <p:nvPr>
            <p:ph sz="quarter" idx="1"/>
          </p:nvPr>
        </p:nvSpPr>
        <p:spPr/>
        <p:txBody>
          <a:bodyPr>
            <a:noAutofit/>
          </a:bodyPr>
          <a:lstStyle/>
          <a:p>
            <a:r>
              <a:rPr lang="en-US" sz="2800" dirty="0" smtClean="0"/>
              <a:t>What activities were associated with your highest mood? What were you doing when your mood was highest?</a:t>
            </a:r>
            <a:endParaRPr lang="en-US" sz="2800" dirty="0" smtClean="0"/>
          </a:p>
          <a:p>
            <a:r>
              <a:rPr lang="en-US" sz="2800" dirty="0" smtClean="0"/>
              <a:t>What activities were associated with your lowest mood? What were you doing when your mood was lowest?</a:t>
            </a:r>
            <a:endParaRPr lang="en-US" sz="2800" dirty="0" smtClean="0"/>
          </a:p>
          <a:p>
            <a:r>
              <a:rPr lang="en-US" sz="2800" dirty="0" smtClean="0"/>
              <a:t>What do you notice about the relationship between your mood and how active you were?</a:t>
            </a:r>
            <a:endParaRPr lang="en-US" sz="2800" dirty="0" smtClean="0"/>
          </a:p>
          <a:p>
            <a:r>
              <a:rPr lang="en-US" sz="2800" dirty="0" smtClean="0"/>
              <a:t>Were there any days when you didn’t leave the house? What was your mood like on those days?</a:t>
            </a:r>
            <a:endParaRPr lang="en-US" sz="2800" dirty="0" smtClean="0"/>
          </a:p>
          <a:p>
            <a:r>
              <a:rPr lang="en-US" sz="2800" dirty="0" smtClean="0"/>
              <a:t>What was your mood like on the days when you were most active?</a:t>
            </a:r>
            <a:endParaRPr lang="en-US" sz="2800" dirty="0" smtClean="0"/>
          </a:p>
          <a:p>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chor="ctr">
            <a:normAutofit lnSpcReduction="10000"/>
          </a:bodyPr>
          <a:lstStyle/>
          <a:p>
            <a:pPr>
              <a:buNone/>
            </a:pPr>
            <a:r>
              <a:rPr lang="en-US" sz="3200" b="1" dirty="0" smtClean="0"/>
              <a:t>All of this activity has positive feedback effects</a:t>
            </a:r>
            <a:r>
              <a:rPr lang="en-US" sz="3200" dirty="0" smtClean="0"/>
              <a:t>:</a:t>
            </a:r>
            <a:endParaRPr lang="en-US" sz="3200" dirty="0" smtClean="0"/>
          </a:p>
          <a:p>
            <a:pPr lvl="1"/>
            <a:r>
              <a:rPr lang="en-US" sz="3200" dirty="0" smtClean="0"/>
              <a:t>Doing things we enjoy gives us feelings of </a:t>
            </a:r>
            <a:r>
              <a:rPr lang="en-US" sz="3200" b="1" dirty="0" smtClean="0"/>
              <a:t>pleasure</a:t>
            </a:r>
            <a:endParaRPr lang="en-US" sz="3200" dirty="0" smtClean="0"/>
          </a:p>
          <a:p>
            <a:pPr lvl="1"/>
            <a:r>
              <a:rPr lang="en-US" sz="3200" dirty="0" smtClean="0"/>
              <a:t>Challenging ourselves means that we have a chance to grow and develop, and gives us a sense of </a:t>
            </a:r>
            <a:r>
              <a:rPr lang="en-US" sz="3200" b="1" dirty="0" smtClean="0"/>
              <a:t>mastery</a:t>
            </a:r>
            <a:endParaRPr lang="en-US" sz="3200" dirty="0" smtClean="0"/>
          </a:p>
          <a:p>
            <a:pPr lvl="1"/>
            <a:r>
              <a:rPr lang="en-US" sz="3200" dirty="0" smtClean="0"/>
              <a:t>Having positive relationships with other people makes us feel </a:t>
            </a:r>
            <a:r>
              <a:rPr lang="en-US" sz="3200" b="1" dirty="0" smtClean="0"/>
              <a:t>connected and valued</a:t>
            </a:r>
            <a:endParaRPr lang="en-US" sz="3200" dirty="0" smtClean="0"/>
          </a:p>
          <a:p>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1"/>
          <a:srcRect/>
          <a:stretch>
            <a:fillRect/>
          </a:stretch>
        </p:blipFill>
        <p:spPr bwMode="auto">
          <a:xfrm>
            <a:off x="357158" y="1714488"/>
            <a:ext cx="8398584" cy="4857784"/>
          </a:xfrm>
          <a:prstGeom prst="rect">
            <a:avLst/>
          </a:prstGeom>
          <a:noFill/>
          <a:ln w="9525">
            <a:noFill/>
            <a:miter lim="800000"/>
            <a:headEnd/>
            <a:tailEnd/>
          </a:ln>
          <a:effectLst/>
        </p:spPr>
      </p:pic>
      <p:sp>
        <p:nvSpPr>
          <p:cNvPr id="5" name="Title 4"/>
          <p:cNvSpPr>
            <a:spLocks noGrp="1"/>
          </p:cNvSpPr>
          <p:nvPr>
            <p:ph type="title"/>
          </p:nvPr>
        </p:nvSpPr>
        <p:spPr>
          <a:xfrm>
            <a:off x="857224" y="214290"/>
            <a:ext cx="7772400" cy="1500190"/>
          </a:xfrm>
        </p:spPr>
        <p:txBody>
          <a:bodyPr>
            <a:noAutofit/>
          </a:bodyPr>
          <a:lstStyle/>
          <a:p>
            <a:r>
              <a:rPr lang="en-US" sz="2800" b="1" dirty="0" smtClean="0"/>
              <a:t>Now </a:t>
            </a:r>
            <a:r>
              <a:rPr lang="en-US" sz="2800" b="1" dirty="0" smtClean="0"/>
              <a:t>the patient is supposed to make </a:t>
            </a:r>
            <a:r>
              <a:rPr lang="en-US" sz="2800" b="1" dirty="0" smtClean="0"/>
              <a:t>a list of activities which helped </a:t>
            </a:r>
            <a:r>
              <a:rPr lang="en-US" sz="2800" b="1" dirty="0" smtClean="0"/>
              <a:t>him/her</a:t>
            </a:r>
            <a:r>
              <a:rPr lang="en-US" sz="2800" b="1" dirty="0" smtClean="0"/>
              <a:t> </a:t>
            </a:r>
            <a:r>
              <a:rPr lang="en-US" sz="2800" b="1" dirty="0" smtClean="0"/>
              <a:t>to feel </a:t>
            </a:r>
            <a:r>
              <a:rPr lang="en-US" sz="2800" b="1" dirty="0" smtClean="0"/>
              <a:t>good </a:t>
            </a:r>
            <a:r>
              <a:rPr lang="en-US" sz="2800" b="1" dirty="0" smtClean="0"/>
              <a:t> </a:t>
            </a:r>
            <a:r>
              <a:rPr lang="en-US" sz="2800" b="1" dirty="0" smtClean="0"/>
              <a:t>or</a:t>
            </a:r>
            <a:r>
              <a:rPr lang="en-US" sz="2800" b="1" dirty="0" smtClean="0"/>
              <a:t> </a:t>
            </a:r>
            <a:r>
              <a:rPr lang="en-US" sz="2800" b="1" dirty="0" smtClean="0"/>
              <a:t>bad. </a:t>
            </a:r>
            <a:r>
              <a:rPr lang="en-US" sz="2800" b="1" dirty="0" smtClean="0"/>
              <a:t>T</a:t>
            </a:r>
            <a:r>
              <a:rPr lang="en-US" sz="2800" b="1" dirty="0" smtClean="0"/>
              <a:t>his </a:t>
            </a:r>
            <a:r>
              <a:rPr lang="en-US" sz="2800" b="1" dirty="0" smtClean="0"/>
              <a:t>list </a:t>
            </a:r>
            <a:r>
              <a:rPr lang="en-US" sz="2800" b="1" dirty="0" smtClean="0"/>
              <a:t>is used in the </a:t>
            </a:r>
            <a:r>
              <a:rPr lang="en-US" sz="2800" b="1" dirty="0" smtClean="0"/>
              <a:t>later steps.</a:t>
            </a:r>
            <a:endParaRPr lang="en-US" sz="28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300" b="1" u="sng" dirty="0" smtClean="0">
                <a:solidFill>
                  <a:schemeClr val="tx2">
                    <a:lumMod val="50000"/>
                  </a:schemeClr>
                </a:solidFill>
              </a:rPr>
              <a:t>Values</a:t>
            </a:r>
            <a:r>
              <a:rPr lang="en-US" b="1" dirty="0" smtClean="0"/>
              <a:t>: thinking about what matters to you deep down</a:t>
            </a:r>
            <a:endParaRPr lang="en-US" dirty="0"/>
          </a:p>
        </p:txBody>
      </p:sp>
      <p:sp>
        <p:nvSpPr>
          <p:cNvPr id="3" name="Content Placeholder 2"/>
          <p:cNvSpPr>
            <a:spLocks noGrp="1"/>
          </p:cNvSpPr>
          <p:nvPr>
            <p:ph sz="quarter" idx="1"/>
          </p:nvPr>
        </p:nvSpPr>
        <p:spPr/>
        <p:txBody>
          <a:bodyPr>
            <a:noAutofit/>
          </a:bodyPr>
          <a:lstStyle/>
          <a:p>
            <a:pPr algn="just"/>
            <a:r>
              <a:rPr lang="en-US" sz="3200" dirty="0" smtClean="0"/>
              <a:t>Values are what you care about, deep down, and what you consider to be important.</a:t>
            </a:r>
            <a:endParaRPr lang="en-US" sz="3200" dirty="0" smtClean="0"/>
          </a:p>
          <a:p>
            <a:pPr algn="just"/>
            <a:r>
              <a:rPr lang="en-US" sz="3200" dirty="0" smtClean="0"/>
              <a:t>They reflect how we want to engage with the world, with the people around us, and with ourselves. </a:t>
            </a:r>
            <a:endParaRPr lang="en-US" sz="3200" dirty="0" smtClean="0"/>
          </a:p>
          <a:p>
            <a:pPr algn="just"/>
            <a:r>
              <a:rPr lang="en-US" sz="3200" dirty="0" smtClean="0"/>
              <a:t>Psychologists think that a happy life is one where we are in touch with our values: where we are doing at least some of the things that we think are important.</a:t>
            </a:r>
            <a:endParaRPr lang="en-US"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IN" sz="4400" b="1" dirty="0" smtClean="0"/>
              <a:t>Values versus Goals</a:t>
            </a:r>
            <a:endParaRPr lang="en-US" sz="4400" b="1" dirty="0"/>
          </a:p>
        </p:txBody>
      </p:sp>
      <p:sp>
        <p:nvSpPr>
          <p:cNvPr id="3" name="Content Placeholder 2"/>
          <p:cNvSpPr>
            <a:spLocks noGrp="1"/>
          </p:cNvSpPr>
          <p:nvPr>
            <p:ph sz="quarter" idx="1"/>
          </p:nvPr>
        </p:nvSpPr>
        <p:spPr/>
        <p:txBody>
          <a:bodyPr>
            <a:normAutofit/>
          </a:bodyPr>
          <a:lstStyle/>
          <a:p>
            <a:pPr algn="just"/>
            <a:r>
              <a:rPr lang="en-US" sz="2800" dirty="0" smtClean="0"/>
              <a:t>Values (valued directions) are not goals – they are more like a compass and must be lived out by committed action. </a:t>
            </a:r>
            <a:endParaRPr lang="en-US" sz="2800" dirty="0" smtClean="0"/>
          </a:p>
          <a:p>
            <a:pPr algn="just"/>
            <a:r>
              <a:rPr lang="en-US" sz="2800" dirty="0" smtClean="0"/>
              <a:t>Thus, getting married is a goal, but being a good partner is a value: you never reach your destination as there is always something more you can do. </a:t>
            </a:r>
            <a:endParaRPr lang="en-US" sz="2800" dirty="0" smtClean="0"/>
          </a:p>
          <a:p>
            <a:pPr algn="just"/>
            <a:r>
              <a:rPr lang="en-US" sz="2800" dirty="0" smtClean="0"/>
              <a:t>If a valued direction in life is to be a good parent, then the first goal for a depressed patient might be to spend a specified time each day playing, reading or talking with their child. </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domains below are valued by some people.</a:t>
            </a:r>
            <a:endParaRPr lang="en-US" b="1" dirty="0"/>
          </a:p>
        </p:txBody>
      </p:sp>
      <p:pic>
        <p:nvPicPr>
          <p:cNvPr id="32770" name="Picture 2"/>
          <p:cNvPicPr>
            <a:picLocks noChangeAspect="1" noChangeArrowheads="1"/>
          </p:cNvPicPr>
          <p:nvPr/>
        </p:nvPicPr>
        <p:blipFill>
          <a:blip r:embed="rId1"/>
          <a:srcRect/>
          <a:stretch>
            <a:fillRect/>
          </a:stretch>
        </p:blipFill>
        <p:spPr bwMode="auto">
          <a:xfrm>
            <a:off x="714348" y="1382843"/>
            <a:ext cx="8143932" cy="5260867"/>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1"/>
          <a:srcRect/>
          <a:stretch>
            <a:fillRect/>
          </a:stretch>
        </p:blipFill>
        <p:spPr bwMode="auto">
          <a:xfrm>
            <a:off x="214282" y="226484"/>
            <a:ext cx="8929718" cy="6345788"/>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285860"/>
            <a:ext cx="7772400" cy="1143000"/>
          </a:xfrm>
        </p:spPr>
        <p:txBody>
          <a:bodyPr>
            <a:normAutofit fontScale="90000"/>
          </a:bodyPr>
          <a:lstStyle/>
          <a:p>
            <a:r>
              <a:rPr lang="en-US" b="1" dirty="0" smtClean="0"/>
              <a:t>The Valued Living Questionnaire is a useful instrument for helping individuals identify their valued directions like the following :</a:t>
            </a:r>
            <a:endParaRPr lang="en-US" b="1" dirty="0"/>
          </a:p>
        </p:txBody>
      </p:sp>
      <p:pic>
        <p:nvPicPr>
          <p:cNvPr id="34818" name="Picture 2"/>
          <p:cNvPicPr>
            <a:picLocks noChangeAspect="1" noChangeArrowheads="1"/>
          </p:cNvPicPr>
          <p:nvPr/>
        </p:nvPicPr>
        <p:blipFill>
          <a:blip r:embed="rId1"/>
          <a:srcRect/>
          <a:stretch>
            <a:fillRect/>
          </a:stretch>
        </p:blipFill>
        <p:spPr bwMode="auto">
          <a:xfrm>
            <a:off x="642910" y="2500306"/>
            <a:ext cx="8001056" cy="4120062"/>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IN" sz="4400" b="1" dirty="0" smtClean="0"/>
              <a:t>Goals</a:t>
            </a:r>
            <a:endParaRPr lang="en-US" sz="4400" b="1" dirty="0"/>
          </a:p>
        </p:txBody>
      </p:sp>
      <p:sp>
        <p:nvSpPr>
          <p:cNvPr id="3" name="Content Placeholder 2"/>
          <p:cNvSpPr>
            <a:spLocks noGrp="1"/>
          </p:cNvSpPr>
          <p:nvPr>
            <p:ph sz="quarter" idx="1"/>
          </p:nvPr>
        </p:nvSpPr>
        <p:spPr/>
        <p:txBody>
          <a:bodyPr/>
          <a:lstStyle/>
          <a:p>
            <a:r>
              <a:rPr lang="en-US" dirty="0" smtClean="0"/>
              <a:t>All patients should have clearly defined goals in the short, medium and long term that are related to their avoidance and can be incorporated into activity scheduling and regularly monitored. </a:t>
            </a:r>
            <a:endParaRPr lang="en-US" dirty="0" smtClean="0"/>
          </a:p>
          <a:p>
            <a:r>
              <a:rPr lang="en-US" dirty="0" smtClean="0"/>
              <a:t>Sometimes the goals will compete and then only some of them will be met.</a:t>
            </a:r>
            <a:endParaRPr lang="en-US" dirty="0" smtClean="0"/>
          </a:p>
          <a:p>
            <a:r>
              <a:rPr lang="en-US" dirty="0" smtClean="0"/>
              <a:t>Goals should include a return to normal work and social roles as soon as possible. </a:t>
            </a:r>
            <a:endParaRPr lang="en-US" dirty="0"/>
          </a:p>
        </p:txBody>
      </p:sp>
      <p:pic>
        <p:nvPicPr>
          <p:cNvPr id="4098" name="Picture 2" descr="8 Things You Must Do to Achieve Your Greatest Goals"/>
          <p:cNvPicPr>
            <a:picLocks noChangeAspect="1" noChangeArrowheads="1"/>
          </p:cNvPicPr>
          <p:nvPr/>
        </p:nvPicPr>
        <p:blipFill>
          <a:blip r:embed="rId1"/>
          <a:srcRect/>
          <a:stretch>
            <a:fillRect/>
          </a:stretch>
        </p:blipFill>
        <p:spPr bwMode="auto">
          <a:xfrm>
            <a:off x="5000628" y="4786322"/>
            <a:ext cx="3319465" cy="1729112"/>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t>Structure</a:t>
            </a:r>
            <a:endParaRPr lang="en-US" sz="4400" b="1" dirty="0"/>
          </a:p>
        </p:txBody>
      </p:sp>
      <p:sp>
        <p:nvSpPr>
          <p:cNvPr id="3" name="Content Placeholder 2"/>
          <p:cNvSpPr>
            <a:spLocks noGrp="1"/>
          </p:cNvSpPr>
          <p:nvPr>
            <p:ph sz="quarter" idx="1"/>
          </p:nvPr>
        </p:nvSpPr>
        <p:spPr>
          <a:xfrm>
            <a:off x="914400" y="1447800"/>
            <a:ext cx="7772400" cy="4981596"/>
          </a:xfrm>
        </p:spPr>
        <p:txBody>
          <a:bodyPr>
            <a:normAutofit/>
          </a:bodyPr>
          <a:lstStyle/>
          <a:p>
            <a:r>
              <a:rPr lang="en-US" dirty="0" smtClean="0"/>
              <a:t>A typical behavioral activation session has a structured agenda to review the homework and the progress towards the goals, to discuss feedback on the previous session and to focus on one or two specific issues.</a:t>
            </a:r>
            <a:endParaRPr lang="en-US" dirty="0" smtClean="0"/>
          </a:p>
          <a:p>
            <a:r>
              <a:rPr lang="en-US" dirty="0" smtClean="0"/>
              <a:t>The number of sessions to treat depression would be between 12 and 24.</a:t>
            </a:r>
            <a:endParaRPr lang="en-US" dirty="0" smtClean="0"/>
          </a:p>
          <a:p>
            <a:r>
              <a:rPr lang="en-US" dirty="0" smtClean="0"/>
              <a:t>Sessions are collaborative and the patient is expected to be active and to try to generate solutions.</a:t>
            </a:r>
            <a:endParaRPr lang="en-US" dirty="0" smtClean="0"/>
          </a:p>
          <a:p>
            <a:r>
              <a:rPr lang="en-US" dirty="0" smtClean="0"/>
              <a:t>Homework is more likely to be carried out if the individual is actively engaged in setting it and if there are agreed times or places when it will be carried out.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82660"/>
          </a:xfrm>
        </p:spPr>
        <p:txBody>
          <a:bodyPr>
            <a:normAutofit/>
          </a:bodyPr>
          <a:lstStyle/>
          <a:p>
            <a:r>
              <a:rPr lang="en-IN" dirty="0" smtClean="0"/>
              <a:t>Continued….</a:t>
            </a:r>
            <a:endParaRPr lang="en-US" dirty="0"/>
          </a:p>
        </p:txBody>
      </p:sp>
      <p:sp>
        <p:nvSpPr>
          <p:cNvPr id="3" name="Content Placeholder 2"/>
          <p:cNvSpPr>
            <a:spLocks noGrp="1"/>
          </p:cNvSpPr>
          <p:nvPr>
            <p:ph sz="quarter" idx="1"/>
          </p:nvPr>
        </p:nvSpPr>
        <p:spPr>
          <a:xfrm>
            <a:off x="857224" y="1785926"/>
            <a:ext cx="7772400" cy="5857892"/>
          </a:xfrm>
        </p:spPr>
        <p:txBody>
          <a:bodyPr>
            <a:normAutofit/>
          </a:bodyPr>
          <a:lstStyle/>
          <a:p>
            <a:r>
              <a:rPr lang="en-US" sz="3200" dirty="0" smtClean="0"/>
              <a:t>Techniques of functional analytic psychotherapy introduce learning theory into the therapeutic relationship, showing how it can enhance change towards the goals.</a:t>
            </a:r>
            <a:endParaRPr lang="en-US" sz="3200" dirty="0" smtClean="0"/>
          </a:p>
          <a:p>
            <a:r>
              <a:rPr lang="en-US" sz="3200" dirty="0" smtClean="0"/>
              <a:t>It brings the patient’s attention to what they are currently thinking, feeling and doing about the therapist and the therapeutic relationship</a:t>
            </a:r>
            <a:r>
              <a:rPr lang="en-US" sz="3200" dirty="0" smtClean="0"/>
              <a:t>.</a:t>
            </a:r>
            <a:endParaRPr lang="en-US" sz="32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US" dirty="0"/>
          </a:p>
        </p:txBody>
      </p:sp>
      <p:sp>
        <p:nvSpPr>
          <p:cNvPr id="3" name="Content Placeholder 2"/>
          <p:cNvSpPr>
            <a:spLocks noGrp="1"/>
          </p:cNvSpPr>
          <p:nvPr>
            <p:ph sz="quarter" idx="1"/>
          </p:nvPr>
        </p:nvSpPr>
        <p:spPr/>
        <p:txBody>
          <a:bodyPr>
            <a:normAutofit/>
          </a:bodyPr>
          <a:lstStyle/>
          <a:p>
            <a:r>
              <a:rPr lang="en-US" sz="3200" dirty="0" smtClean="0"/>
              <a:t>The therapist identifies behaviours within the session that are examples of the patient’s problems and uses their own behaviour to decrease these; likewise, the therapist identifies improvements in the patient’s daily life and responds to reinforce these.</a:t>
            </a:r>
            <a:endParaRPr lang="en-US" sz="3200" dirty="0" smtClean="0"/>
          </a:p>
          <a:p>
            <a:r>
              <a:rPr lang="en-US" sz="3200" dirty="0" smtClean="0"/>
              <a:t>The effect of the therapist’s behaviour on the patient would be observed and the reinforcement adjusted as necessary.</a:t>
            </a:r>
            <a:endParaRPr lang="en-US" sz="3200" dirty="0" smtClean="0"/>
          </a:p>
          <a:p>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447800"/>
            <a:ext cx="7372376" cy="4572000"/>
          </a:xfrm>
        </p:spPr>
        <p:txBody>
          <a:bodyPr anchor="ctr">
            <a:normAutofit/>
          </a:bodyPr>
          <a:lstStyle/>
          <a:p>
            <a:pPr>
              <a:buNone/>
            </a:pPr>
            <a:r>
              <a:rPr lang="en-US" sz="3200" dirty="0" smtClean="0"/>
              <a:t>    Psychologists have found that there is a close relationship between our activity and our mood. When we are feeling good we spend time with people whose company we enjoy, do activities that make us feel good, and take on new tasks and adventures that challenge us as individuals. </a:t>
            </a:r>
            <a:endParaRPr lang="en-US" sz="3200" dirty="0"/>
          </a:p>
        </p:txBody>
      </p:sp>
      <p:sp>
        <p:nvSpPr>
          <p:cNvPr id="2" name="Title 1"/>
          <p:cNvSpPr>
            <a:spLocks noGrp="1"/>
          </p:cNvSpPr>
          <p:nvPr>
            <p:ph type="title"/>
          </p:nvPr>
        </p:nvSpPr>
        <p:spPr/>
        <p:txBody>
          <a:bodyPr>
            <a:normAutofit fontScale="90000"/>
          </a:bodyPr>
          <a:lstStyle/>
          <a:p>
            <a:r>
              <a:rPr lang="en-US" b="1" dirty="0" smtClean="0"/>
              <a:t>The relationship between what </a:t>
            </a:r>
            <a:r>
              <a:rPr lang="en-US" b="1" dirty="0" smtClean="0"/>
              <a:t> we </a:t>
            </a:r>
            <a:r>
              <a:rPr lang="en-US" b="1" dirty="0" smtClean="0"/>
              <a:t>do and how we feel</a:t>
            </a:r>
            <a:endParaRPr 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Simple activation: planning and engaging in valued activity</a:t>
            </a:r>
            <a:endParaRPr lang="en-US" dirty="0"/>
          </a:p>
        </p:txBody>
      </p:sp>
      <p:sp>
        <p:nvSpPr>
          <p:cNvPr id="3" name="Content Placeholder 2"/>
          <p:cNvSpPr>
            <a:spLocks noGrp="1"/>
          </p:cNvSpPr>
          <p:nvPr>
            <p:ph sz="quarter" idx="1"/>
          </p:nvPr>
        </p:nvSpPr>
        <p:spPr>
          <a:xfrm>
            <a:off x="642910" y="1447800"/>
            <a:ext cx="8043890" cy="5053034"/>
          </a:xfrm>
        </p:spPr>
        <p:txBody>
          <a:bodyPr>
            <a:normAutofit/>
          </a:bodyPr>
          <a:lstStyle/>
          <a:p>
            <a:pPr algn="ctr">
              <a:buNone/>
            </a:pPr>
            <a:endParaRPr lang="en-US" sz="2800" dirty="0" smtClean="0"/>
          </a:p>
          <a:p>
            <a:pPr algn="ctr">
              <a:buNone/>
            </a:pPr>
            <a:r>
              <a:rPr lang="en-US" sz="2800" dirty="0" smtClean="0"/>
              <a:t>The next step of behavioral activation is to get active. It is known by now the importance of increasing the level of activity </a:t>
            </a:r>
            <a:r>
              <a:rPr lang="en-US" sz="2800" i="1" dirty="0" smtClean="0"/>
              <a:t>even if one doesn’t feel like it to begin with</a:t>
            </a:r>
            <a:r>
              <a:rPr lang="en-US" sz="2800" dirty="0" smtClean="0"/>
              <a:t>.</a:t>
            </a:r>
            <a:endParaRPr lang="en-US" sz="2800" dirty="0" smtClean="0"/>
          </a:p>
          <a:p>
            <a:pPr>
              <a:buNone/>
            </a:pPr>
            <a:endParaRPr lang="en-IN" sz="2800" dirty="0" smtClean="0"/>
          </a:p>
          <a:p>
            <a:pPr algn="r">
              <a:buNone/>
            </a:pPr>
            <a:endParaRPr lang="en-US" sz="2800" b="1" dirty="0" smtClean="0">
              <a:solidFill>
                <a:schemeClr val="accent1">
                  <a:lumMod val="75000"/>
                </a:schemeClr>
              </a:solidFill>
            </a:endParaRPr>
          </a:p>
          <a:p>
            <a:pPr algn="r">
              <a:buNone/>
            </a:pPr>
            <a:endParaRPr lang="en-US" sz="2800" b="1" dirty="0" smtClean="0">
              <a:solidFill>
                <a:schemeClr val="accent1">
                  <a:lumMod val="75000"/>
                </a:schemeClr>
              </a:solidFill>
            </a:endParaRPr>
          </a:p>
          <a:p>
            <a:pPr algn="r">
              <a:buNone/>
            </a:pPr>
            <a:r>
              <a:rPr lang="en-US" sz="2800" b="1" dirty="0" smtClean="0">
                <a:solidFill>
                  <a:schemeClr val="accent1">
                    <a:lumMod val="75000"/>
                  </a:schemeClr>
                </a:solidFill>
              </a:rPr>
              <a:t>    With behavioral activation for depression we can kick-start the activity by planning it and sticking to the plan. </a:t>
            </a:r>
            <a:endParaRPr lang="en-US" sz="2800" b="1" dirty="0" smtClean="0">
              <a:solidFill>
                <a:schemeClr val="accent1">
                  <a:lumMod val="75000"/>
                </a:schemeClr>
              </a:solidFill>
            </a:endParaRPr>
          </a:p>
          <a:p>
            <a:pPr algn="r">
              <a:buNone/>
            </a:pPr>
            <a:endParaRPr lang="en-US" sz="2800" b="1" dirty="0" smtClean="0">
              <a:solidFill>
                <a:schemeClr val="accent1">
                  <a:lumMod val="75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b="1" dirty="0" smtClean="0"/>
              <a:t>Good places to get some activation targets for activity </a:t>
            </a:r>
            <a:r>
              <a:rPr lang="en-US" b="1" dirty="0" smtClean="0"/>
              <a:t>plan</a:t>
            </a:r>
            <a:endParaRPr lang="en-US" b="1" dirty="0"/>
          </a:p>
        </p:txBody>
      </p:sp>
      <p:sp>
        <p:nvSpPr>
          <p:cNvPr id="3" name="Content Placeholder 2"/>
          <p:cNvSpPr>
            <a:spLocks noGrp="1"/>
          </p:cNvSpPr>
          <p:nvPr>
            <p:ph sz="quarter" idx="1"/>
          </p:nvPr>
        </p:nvSpPr>
        <p:spPr>
          <a:xfrm>
            <a:off x="500034" y="1447800"/>
            <a:ext cx="8186766" cy="4910158"/>
          </a:xfrm>
        </p:spPr>
        <p:txBody>
          <a:bodyPr anchor="ctr">
            <a:noAutofit/>
          </a:bodyPr>
          <a:lstStyle/>
          <a:p>
            <a:pPr algn="just"/>
            <a:r>
              <a:rPr lang="en-US" sz="2800" b="1" dirty="0" smtClean="0">
                <a:solidFill>
                  <a:schemeClr val="accent1">
                    <a:lumMod val="75000"/>
                  </a:schemeClr>
                </a:solidFill>
              </a:rPr>
              <a:t>Get activation targets from your activity monitoring worksheet: </a:t>
            </a:r>
            <a:r>
              <a:rPr lang="en-US" sz="2800" dirty="0" smtClean="0">
                <a:solidFill>
                  <a:schemeClr val="accent1">
                    <a:lumMod val="75000"/>
                  </a:schemeClr>
                </a:solidFill>
              </a:rPr>
              <a:t>Which activities were best at improving your mood?</a:t>
            </a:r>
            <a:endParaRPr lang="en-US" sz="2800" dirty="0" smtClean="0">
              <a:solidFill>
                <a:schemeClr val="accent1">
                  <a:lumMod val="75000"/>
                </a:schemeClr>
              </a:solidFill>
            </a:endParaRPr>
          </a:p>
          <a:p>
            <a:pPr algn="just"/>
            <a:r>
              <a:rPr lang="en-US" sz="2800" b="1" dirty="0" smtClean="0">
                <a:solidFill>
                  <a:schemeClr val="accent1">
                    <a:lumMod val="75000"/>
                  </a:schemeClr>
                </a:solidFill>
              </a:rPr>
              <a:t>Get activation targets from your values assessment worksheet: </a:t>
            </a:r>
            <a:r>
              <a:rPr lang="en-US" sz="2800" dirty="0" smtClean="0">
                <a:solidFill>
                  <a:schemeClr val="accent1">
                    <a:lumMod val="75000"/>
                  </a:schemeClr>
                </a:solidFill>
              </a:rPr>
              <a:t>Which values matter to you the most? What activities could you do that would be in line with your values? For example, if family is something you value perhaps you could plan to spend time with them doing something specific.</a:t>
            </a:r>
            <a:endParaRPr lang="en-US" sz="2800" dirty="0" smtClean="0">
              <a:solidFill>
                <a:schemeClr val="accent1">
                  <a:lumMod val="75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US" dirty="0"/>
          </a:p>
        </p:txBody>
      </p:sp>
      <p:sp>
        <p:nvSpPr>
          <p:cNvPr id="3" name="Content Placeholder 2"/>
          <p:cNvSpPr>
            <a:spLocks noGrp="1"/>
          </p:cNvSpPr>
          <p:nvPr>
            <p:ph sz="quarter" idx="1"/>
          </p:nvPr>
        </p:nvSpPr>
        <p:spPr>
          <a:xfrm>
            <a:off x="642910" y="1928802"/>
            <a:ext cx="8001056" cy="4572000"/>
          </a:xfrm>
        </p:spPr>
        <p:txBody>
          <a:bodyPr anchor="ctr">
            <a:normAutofit/>
          </a:bodyPr>
          <a:lstStyle/>
          <a:p>
            <a:pPr algn="just"/>
            <a:r>
              <a:rPr lang="en-US" sz="2800" b="1" dirty="0" smtClean="0">
                <a:solidFill>
                  <a:schemeClr val="accent1">
                    <a:lumMod val="75000"/>
                  </a:schemeClr>
                </a:solidFill>
              </a:rPr>
              <a:t>Make sure that you are doing the basics: </a:t>
            </a:r>
            <a:r>
              <a:rPr lang="en-US" sz="2800" dirty="0" smtClean="0">
                <a:solidFill>
                  <a:schemeClr val="accent1">
                    <a:lumMod val="75000"/>
                  </a:schemeClr>
                </a:solidFill>
              </a:rPr>
              <a:t>Be sure to include targets like washing and brushing your teeth every day, doing laundry every week, cooking meals, shopping for food, and to include some activities that are social and which mean you will have contact with other people.</a:t>
            </a:r>
            <a:endParaRPr lang="en-US" sz="2800" dirty="0" smtClean="0">
              <a:solidFill>
                <a:schemeClr val="accent1">
                  <a:lumMod val="75000"/>
                </a:schemeClr>
              </a:solidFill>
            </a:endParaRPr>
          </a:p>
          <a:p>
            <a:pPr algn="just"/>
            <a:r>
              <a:rPr lang="en-US" sz="2800" b="1" dirty="0" smtClean="0">
                <a:solidFill>
                  <a:schemeClr val="accent1">
                    <a:lumMod val="75000"/>
                  </a:schemeClr>
                </a:solidFill>
              </a:rPr>
              <a:t>Use an </a:t>
            </a:r>
            <a:r>
              <a:rPr lang="en-US" sz="2800" b="1" u="sng" dirty="0" smtClean="0">
                <a:solidFill>
                  <a:schemeClr val="accent1">
                    <a:lumMod val="75000"/>
                  </a:schemeClr>
                </a:solidFill>
              </a:rPr>
              <a:t>activity menu</a:t>
            </a:r>
            <a:r>
              <a:rPr lang="en-US" sz="2800" b="1" dirty="0" smtClean="0">
                <a:solidFill>
                  <a:schemeClr val="accent1">
                    <a:lumMod val="75000"/>
                  </a:schemeClr>
                </a:solidFill>
              </a:rPr>
              <a:t>: </a:t>
            </a:r>
            <a:r>
              <a:rPr lang="en-US" sz="2800" dirty="0" smtClean="0">
                <a:solidFill>
                  <a:schemeClr val="accent1">
                    <a:lumMod val="75000"/>
                  </a:schemeClr>
                </a:solidFill>
              </a:rPr>
              <a:t>Use a list of activities that have helped other people to pick some that you think might lift your mood.</a:t>
            </a:r>
            <a:endParaRPr lang="en-US" sz="2800" dirty="0" smtClean="0">
              <a:solidFill>
                <a:schemeClr val="accent1">
                  <a:lumMod val="75000"/>
                </a:schemeClr>
              </a:solidFill>
            </a:endParaRPr>
          </a:p>
          <a:p>
            <a:pPr algn="just"/>
            <a:endParaRPr lang="en-US" sz="2800" dirty="0" smtClean="0">
              <a:solidFill>
                <a:schemeClr val="accent1">
                  <a:lumMod val="75000"/>
                </a:schemeClr>
              </a:solidFill>
            </a:endParaRPr>
          </a:p>
          <a:p>
            <a:pPr algn="just"/>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0"/>
            <a:ext cx="7772400" cy="1143000"/>
          </a:xfrm>
        </p:spPr>
        <p:txBody>
          <a:bodyPr anchor="ctr"/>
          <a:lstStyle/>
          <a:p>
            <a:pPr algn="ctr"/>
            <a:r>
              <a:rPr lang="en-US" b="1" dirty="0" smtClean="0"/>
              <a:t>Activities menu</a:t>
            </a:r>
            <a:endParaRPr lang="en-US" dirty="0"/>
          </a:p>
        </p:txBody>
      </p:sp>
      <p:graphicFrame>
        <p:nvGraphicFramePr>
          <p:cNvPr id="7" name="Content Placeholder 6"/>
          <p:cNvGraphicFramePr>
            <a:graphicFrameLocks noGrp="1"/>
          </p:cNvGraphicFramePr>
          <p:nvPr>
            <p:ph sz="quarter" idx="1"/>
          </p:nvPr>
        </p:nvGraphicFramePr>
        <p:xfrm>
          <a:off x="785786" y="1142984"/>
          <a:ext cx="7772400" cy="54102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42918"/>
            <a:ext cx="7772400" cy="5376882"/>
          </a:xfrm>
        </p:spPr>
        <p:txBody>
          <a:bodyPr>
            <a:normAutofit lnSpcReduction="10000"/>
          </a:bodyPr>
          <a:lstStyle/>
          <a:p>
            <a:pPr>
              <a:buNone/>
            </a:pPr>
            <a:r>
              <a:rPr lang="en-US" dirty="0" smtClean="0"/>
              <a:t>    </a:t>
            </a:r>
            <a:r>
              <a:rPr lang="en-US" sz="2800" dirty="0" smtClean="0"/>
              <a:t>Now it is time to schedule some activities for the next week. Start by choosing some activities with low difficulty .Write down the activities that will be done on an </a:t>
            </a:r>
            <a:r>
              <a:rPr lang="en-US" sz="2800" i="1" dirty="0" smtClean="0"/>
              <a:t>activity monitoring record form</a:t>
            </a:r>
            <a:r>
              <a:rPr lang="en-US" sz="2800" dirty="0" smtClean="0"/>
              <a:t>. It is important to be </a:t>
            </a:r>
            <a:r>
              <a:rPr lang="en-US" sz="2800" b="1" dirty="0" smtClean="0"/>
              <a:t>specific</a:t>
            </a:r>
            <a:r>
              <a:rPr lang="en-US" sz="2800" dirty="0" smtClean="0"/>
              <a:t> about:</a:t>
            </a:r>
            <a:endParaRPr lang="en-US" dirty="0" smtClean="0"/>
          </a:p>
          <a:p>
            <a:pPr>
              <a:buNone/>
            </a:pPr>
            <a:endParaRPr lang="en-IN" dirty="0" smtClean="0"/>
          </a:p>
          <a:p>
            <a:pPr>
              <a:buNone/>
            </a:pPr>
            <a:endParaRPr lang="en-US" dirty="0" smtClean="0"/>
          </a:p>
          <a:p>
            <a:pPr>
              <a:buNone/>
            </a:pPr>
            <a:endParaRPr lang="en-US" dirty="0" smtClean="0"/>
          </a:p>
          <a:p>
            <a:pPr lvl="1"/>
            <a:r>
              <a:rPr lang="en-US" sz="2800" b="1" dirty="0" smtClean="0">
                <a:solidFill>
                  <a:schemeClr val="accent1"/>
                </a:solidFill>
              </a:rPr>
              <a:t>What </a:t>
            </a:r>
            <a:r>
              <a:rPr lang="en-US" sz="2800" dirty="0" smtClean="0">
                <a:solidFill>
                  <a:schemeClr val="accent1"/>
                </a:solidFill>
              </a:rPr>
              <a:t>the activity is</a:t>
            </a:r>
            <a:endParaRPr lang="en-US" sz="2800" dirty="0" smtClean="0">
              <a:solidFill>
                <a:schemeClr val="accent1"/>
              </a:solidFill>
            </a:endParaRPr>
          </a:p>
          <a:p>
            <a:pPr lvl="1"/>
            <a:r>
              <a:rPr lang="en-US" sz="2800" b="1" dirty="0" smtClean="0">
                <a:solidFill>
                  <a:schemeClr val="accent1"/>
                </a:solidFill>
              </a:rPr>
              <a:t>When </a:t>
            </a:r>
            <a:r>
              <a:rPr lang="en-US" sz="2800" dirty="0" smtClean="0">
                <a:solidFill>
                  <a:schemeClr val="accent1"/>
                </a:solidFill>
              </a:rPr>
              <a:t>you plan to do it</a:t>
            </a:r>
            <a:endParaRPr lang="en-US" sz="2800" dirty="0" smtClean="0">
              <a:solidFill>
                <a:schemeClr val="accent1"/>
              </a:solidFill>
            </a:endParaRPr>
          </a:p>
          <a:p>
            <a:pPr lvl="1"/>
            <a:r>
              <a:rPr lang="en-US" sz="2800" b="1" dirty="0" smtClean="0">
                <a:solidFill>
                  <a:schemeClr val="accent1"/>
                </a:solidFill>
              </a:rPr>
              <a:t>Where </a:t>
            </a:r>
            <a:r>
              <a:rPr lang="en-US" sz="2800" dirty="0" smtClean="0">
                <a:solidFill>
                  <a:schemeClr val="accent1"/>
                </a:solidFill>
              </a:rPr>
              <a:t>you will do it</a:t>
            </a:r>
            <a:endParaRPr lang="en-US" sz="2800" dirty="0" smtClean="0">
              <a:solidFill>
                <a:schemeClr val="accent1"/>
              </a:solidFill>
            </a:endParaRPr>
          </a:p>
          <a:p>
            <a:pPr lvl="1"/>
            <a:r>
              <a:rPr lang="en-US" sz="2800" b="1" dirty="0" smtClean="0">
                <a:solidFill>
                  <a:schemeClr val="accent1"/>
                </a:solidFill>
              </a:rPr>
              <a:t>Who </a:t>
            </a:r>
            <a:r>
              <a:rPr lang="en-US" sz="2800" dirty="0" smtClean="0">
                <a:solidFill>
                  <a:schemeClr val="accent1"/>
                </a:solidFill>
              </a:rPr>
              <a:t>you might do the activity with</a:t>
            </a:r>
            <a:endParaRPr lang="en-US" sz="2800" dirty="0" smtClean="0">
              <a:solidFill>
                <a:schemeClr val="accent1"/>
              </a:solidFill>
            </a:endParaRPr>
          </a:p>
          <a:p>
            <a:endParaRPr lang="en-US" dirty="0"/>
          </a:p>
        </p:txBody>
      </p:sp>
      <p:pic>
        <p:nvPicPr>
          <p:cNvPr id="37890" name="Picture 2" descr="13+ Activity Schedule Templates - Word, Excel, PDF | Free ..."/>
          <p:cNvPicPr>
            <a:picLocks noChangeAspect="1" noChangeArrowheads="1"/>
          </p:cNvPicPr>
          <p:nvPr/>
        </p:nvPicPr>
        <p:blipFill>
          <a:blip r:embed="rId1"/>
          <a:srcRect l="5494" t="9524" r="1099" b="4762"/>
          <a:stretch>
            <a:fillRect/>
          </a:stretch>
        </p:blipFill>
        <p:spPr bwMode="auto">
          <a:xfrm>
            <a:off x="5143504" y="2643182"/>
            <a:ext cx="3643338" cy="2571768"/>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An Example of Activity Scheduling </a:t>
            </a:r>
            <a:endParaRPr lang="en-US" b="1" dirty="0"/>
          </a:p>
        </p:txBody>
      </p:sp>
      <p:pic>
        <p:nvPicPr>
          <p:cNvPr id="45058" name="Picture 2"/>
          <p:cNvPicPr>
            <a:picLocks noChangeAspect="1" noChangeArrowheads="1"/>
          </p:cNvPicPr>
          <p:nvPr/>
        </p:nvPicPr>
        <p:blipFill>
          <a:blip r:embed="rId1"/>
          <a:srcRect/>
          <a:stretch>
            <a:fillRect/>
          </a:stretch>
        </p:blipFill>
        <p:spPr bwMode="auto">
          <a:xfrm>
            <a:off x="245853" y="1785926"/>
            <a:ext cx="8652290" cy="4143404"/>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b="1" dirty="0" smtClean="0"/>
              <a:t>What does one do with cognitions?</a:t>
            </a:r>
            <a:endParaRPr lang="en-US" b="1" dirty="0"/>
          </a:p>
        </p:txBody>
      </p:sp>
      <p:sp>
        <p:nvSpPr>
          <p:cNvPr id="3" name="Content Placeholder 2"/>
          <p:cNvSpPr>
            <a:spLocks noGrp="1"/>
          </p:cNvSpPr>
          <p:nvPr>
            <p:ph sz="quarter" idx="1"/>
          </p:nvPr>
        </p:nvSpPr>
        <p:spPr>
          <a:xfrm>
            <a:off x="500034" y="1447800"/>
            <a:ext cx="8186766" cy="5124472"/>
          </a:xfrm>
        </p:spPr>
        <p:txBody>
          <a:bodyPr/>
          <a:lstStyle/>
          <a:p>
            <a:pPr algn="ctr">
              <a:buNone/>
            </a:pPr>
            <a:r>
              <a:rPr lang="en-US" dirty="0" smtClean="0"/>
              <a:t>The most common cognitive responses are </a:t>
            </a:r>
            <a:r>
              <a:rPr lang="en-US" b="1" dirty="0" smtClean="0"/>
              <a:t>rumination, fusion </a:t>
            </a:r>
            <a:r>
              <a:rPr lang="en-US" dirty="0" smtClean="0"/>
              <a:t>and </a:t>
            </a:r>
            <a:r>
              <a:rPr lang="en-US" b="1" dirty="0" smtClean="0"/>
              <a:t>self-attack</a:t>
            </a:r>
            <a:endParaRPr lang="en-US" b="1" dirty="0" smtClean="0"/>
          </a:p>
          <a:p>
            <a:pPr>
              <a:buNone/>
            </a:pPr>
            <a:endParaRPr lang="en-US" b="1" dirty="0" smtClean="0"/>
          </a:p>
          <a:p>
            <a:pPr algn="just">
              <a:buNone/>
            </a:pPr>
            <a:r>
              <a:rPr lang="en-US" b="1" dirty="0" smtClean="0"/>
              <a:t>    </a:t>
            </a:r>
            <a:endParaRPr lang="en-US" b="1" dirty="0" smtClean="0"/>
          </a:p>
          <a:p>
            <a:pPr algn="just">
              <a:buNone/>
            </a:pPr>
            <a:r>
              <a:rPr lang="en-US" b="1" dirty="0" smtClean="0"/>
              <a:t>   Rumination</a:t>
            </a:r>
            <a:r>
              <a:rPr lang="en-US" dirty="0" smtClean="0"/>
              <a:t> frequently involves trying to answer questions that cannot be answered, constantly seeking reasons for the depression, </a:t>
            </a:r>
            <a:endParaRPr lang="en-US" dirty="0" smtClean="0"/>
          </a:p>
          <a:p>
            <a:r>
              <a:rPr lang="en-US" b="1" dirty="0" smtClean="0"/>
              <a:t>fantasizing</a:t>
            </a:r>
            <a:r>
              <a:rPr lang="en-US" dirty="0" smtClean="0"/>
              <a:t> </a:t>
            </a:r>
            <a:endParaRPr lang="en-US" dirty="0" smtClean="0"/>
          </a:p>
          <a:p>
            <a:pPr lvl="1"/>
            <a:r>
              <a:rPr lang="en-US" i="1" dirty="0" smtClean="0"/>
              <a:t>(‘If only I’d found a way to make him different’) </a:t>
            </a:r>
            <a:r>
              <a:rPr lang="en-US" dirty="0" smtClean="0"/>
              <a:t>or </a:t>
            </a:r>
            <a:endParaRPr lang="en-US" dirty="0" smtClean="0"/>
          </a:p>
          <a:p>
            <a:r>
              <a:rPr lang="en-US" b="1" dirty="0" smtClean="0"/>
              <a:t>self-pity</a:t>
            </a:r>
            <a:r>
              <a:rPr lang="en-US" dirty="0" smtClean="0"/>
              <a:t> </a:t>
            </a:r>
            <a:endParaRPr lang="en-US" dirty="0" smtClean="0"/>
          </a:p>
          <a:p>
            <a:pPr lvl="1"/>
            <a:r>
              <a:rPr lang="en-US" i="1" dirty="0" smtClean="0"/>
              <a:t>(‘What have I done to deserve being treated this way?)</a:t>
            </a:r>
            <a:r>
              <a:rPr lang="en-US" dirty="0" smtClean="0"/>
              <a:t>.</a:t>
            </a:r>
            <a:endParaRPr lang="en-US"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 </a:t>
            </a:r>
            <a:endParaRPr lang="en-US" dirty="0"/>
          </a:p>
        </p:txBody>
      </p:sp>
      <p:sp>
        <p:nvSpPr>
          <p:cNvPr id="3" name="Content Placeholder 2"/>
          <p:cNvSpPr>
            <a:spLocks noGrp="1"/>
          </p:cNvSpPr>
          <p:nvPr>
            <p:ph sz="quarter" idx="1"/>
          </p:nvPr>
        </p:nvSpPr>
        <p:spPr>
          <a:xfrm>
            <a:off x="914400" y="1447800"/>
            <a:ext cx="7772400" cy="5410200"/>
          </a:xfrm>
        </p:spPr>
        <p:txBody>
          <a:bodyPr>
            <a:normAutofit/>
          </a:bodyPr>
          <a:lstStyle/>
          <a:p>
            <a:r>
              <a:rPr lang="en-US" dirty="0" smtClean="0"/>
              <a:t>Both rumination and self-attack serve to avoid aversive situations such as silence or provide escape from thinking about interpersonal problems or feelings.</a:t>
            </a:r>
            <a:endParaRPr lang="en-US" dirty="0" smtClean="0"/>
          </a:p>
          <a:p>
            <a:r>
              <a:rPr lang="en-US" dirty="0" smtClean="0"/>
              <a:t>The therapist encourages the individual to be aware of the context (the antecedents) in which these responses occur and the consequences of engaging in them.</a:t>
            </a:r>
            <a:endParaRPr lang="en-US" dirty="0" smtClean="0"/>
          </a:p>
          <a:p>
            <a:r>
              <a:rPr lang="en-US" dirty="0" smtClean="0"/>
              <a:t>These consequences usually involve some form of avoidance and non-goal-directed activity.</a:t>
            </a:r>
            <a:endParaRPr lang="en-US" dirty="0" smtClean="0"/>
          </a:p>
          <a:p>
            <a:r>
              <a:rPr lang="en-US" dirty="0" smtClean="0"/>
              <a:t>Individuals are helped to turn ‘Why’ or ‘If only’ questions into ‘How’ questions that relate to attaining their goals and following their valued directions and that can be incorporated into their activity schedules.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876"/>
            <a:ext cx="7772400" cy="1143000"/>
          </a:xfrm>
        </p:spPr>
        <p:txBody>
          <a:bodyPr>
            <a:noAutofit/>
          </a:bodyPr>
          <a:lstStyle/>
          <a:p>
            <a:pPr algn="ctr"/>
            <a:r>
              <a:rPr lang="en-US" sz="3600" b="1" i="1" dirty="0" smtClean="0"/>
              <a:t>Cognitive fusion </a:t>
            </a:r>
            <a:r>
              <a:rPr lang="en-US" sz="3600" b="1" dirty="0" smtClean="0"/>
              <a:t>describes the way in which thoughts or images from the past become fused with reality, and information about the world is obtained from this revised internal reality.</a:t>
            </a:r>
            <a:endParaRPr lang="en-US" sz="36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US" dirty="0"/>
          </a:p>
        </p:txBody>
      </p:sp>
      <p:sp>
        <p:nvSpPr>
          <p:cNvPr id="3" name="Content Placeholder 2"/>
          <p:cNvSpPr>
            <a:spLocks noGrp="1"/>
          </p:cNvSpPr>
          <p:nvPr>
            <p:ph sz="quarter" idx="1"/>
          </p:nvPr>
        </p:nvSpPr>
        <p:spPr/>
        <p:txBody>
          <a:bodyPr>
            <a:normAutofit/>
          </a:bodyPr>
          <a:lstStyle/>
          <a:p>
            <a:r>
              <a:rPr lang="en-US" sz="3200" dirty="0" smtClean="0"/>
              <a:t>Patients are taught to become more aware of their surroundings and to see events for what they are, rather than what their mind is telling them.</a:t>
            </a:r>
            <a:endParaRPr lang="en-US" sz="3200" dirty="0" smtClean="0"/>
          </a:p>
          <a:p>
            <a:r>
              <a:rPr lang="en-US" sz="3200" dirty="0" smtClean="0"/>
              <a:t>This process is akin to mindfulness and involves separating the thought of an event from the experiencing of it. Patients are taught to distance themselves from thoughts and no longer to engage with or ‘buy into’ them.</a:t>
            </a:r>
            <a:endParaRPr lang="en-US" sz="32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smtClean="0"/>
              <a:t>The reverse is true too!!</a:t>
            </a:r>
            <a:endParaRPr lang="en-US" b="1" dirty="0"/>
          </a:p>
        </p:txBody>
      </p:sp>
      <p:sp>
        <p:nvSpPr>
          <p:cNvPr id="3" name="Content Placeholder 2"/>
          <p:cNvSpPr>
            <a:spLocks noGrp="1"/>
          </p:cNvSpPr>
          <p:nvPr>
            <p:ph sz="quarter" idx="1"/>
          </p:nvPr>
        </p:nvSpPr>
        <p:spPr/>
        <p:txBody>
          <a:bodyPr/>
          <a:lstStyle/>
          <a:p>
            <a:r>
              <a:rPr lang="en-US" dirty="0" smtClean="0"/>
              <a:t>People who are </a:t>
            </a:r>
            <a:r>
              <a:rPr lang="en-US" u="sng" dirty="0" smtClean="0"/>
              <a:t>depressed</a:t>
            </a:r>
            <a:r>
              <a:rPr lang="en-US" dirty="0" smtClean="0"/>
              <a:t> tend to do less overall and so they have fewer opportunities to feel pleasure, mastery, and connection – the things we need to feel good .It is easy to fall into a trap:</a:t>
            </a:r>
            <a:endParaRPr lang="en-US" dirty="0" smtClean="0"/>
          </a:p>
          <a:p>
            <a:pPr>
              <a:buNone/>
            </a:pPr>
            <a:br>
              <a:rPr lang="en-US" dirty="0" smtClean="0"/>
            </a:br>
            <a:endParaRPr lang="en-US" dirty="0"/>
          </a:p>
        </p:txBody>
      </p:sp>
      <p:pic>
        <p:nvPicPr>
          <p:cNvPr id="13314" name="Picture 2" descr="https://www.psychologytools.com/wp-content/uploads/2019/05/behavioral_activation_fig1_inactivity_depression_en-us.png"/>
          <p:cNvPicPr>
            <a:picLocks noChangeAspect="1" noChangeArrowheads="1"/>
          </p:cNvPicPr>
          <p:nvPr/>
        </p:nvPicPr>
        <p:blipFill>
          <a:blip r:embed="rId1"/>
          <a:srcRect r="-2698" b="12641"/>
          <a:stretch>
            <a:fillRect/>
          </a:stretch>
        </p:blipFill>
        <p:spPr bwMode="auto">
          <a:xfrm>
            <a:off x="3571868" y="3214686"/>
            <a:ext cx="4714908" cy="2928958"/>
          </a:xfrm>
          <a:prstGeom prst="rect">
            <a:avLst/>
          </a:prstGeom>
          <a:noFill/>
        </p:spPr>
      </p:pic>
      <p:sp>
        <p:nvSpPr>
          <p:cNvPr id="5" name="TextBox 4"/>
          <p:cNvSpPr txBox="1"/>
          <p:nvPr/>
        </p:nvSpPr>
        <p:spPr>
          <a:xfrm>
            <a:off x="785786" y="3714752"/>
            <a:ext cx="2714644" cy="2677656"/>
          </a:xfrm>
          <a:prstGeom prst="rect">
            <a:avLst/>
          </a:prstGeom>
          <a:noFill/>
        </p:spPr>
        <p:txBody>
          <a:bodyPr wrap="square" rtlCol="0">
            <a:spAutoFit/>
          </a:bodyPr>
          <a:lstStyle/>
          <a:p>
            <a:pPr algn="ctr"/>
            <a:r>
              <a:rPr lang="en-US" sz="2400" b="1" dirty="0"/>
              <a:t>Behavioral Activation (BA) </a:t>
            </a:r>
            <a:r>
              <a:rPr lang="en-US" sz="2400" dirty="0"/>
              <a:t>is one way out of this vicious cycle. It is a practical and evidence-based treatment for depression.</a:t>
            </a:r>
            <a:endParaRPr 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772400" cy="1143000"/>
          </a:xfrm>
        </p:spPr>
        <p:txBody>
          <a:bodyPr anchor="ctr">
            <a:normAutofit/>
          </a:bodyPr>
          <a:lstStyle/>
          <a:p>
            <a:pPr algn="ctr"/>
            <a:r>
              <a:rPr lang="en-IN" sz="4400" b="1" dirty="0" smtClean="0"/>
              <a:t>Metaphorical Parking LOT</a:t>
            </a:r>
            <a:endParaRPr lang="en-US" sz="4400" b="1" dirty="0"/>
          </a:p>
        </p:txBody>
      </p:sp>
      <p:sp>
        <p:nvSpPr>
          <p:cNvPr id="3" name="Content Placeholder 2"/>
          <p:cNvSpPr>
            <a:spLocks noGrp="1"/>
          </p:cNvSpPr>
          <p:nvPr>
            <p:ph sz="quarter" idx="1"/>
          </p:nvPr>
        </p:nvSpPr>
        <p:spPr>
          <a:xfrm>
            <a:off x="500034" y="2000240"/>
            <a:ext cx="8186766" cy="4357718"/>
          </a:xfrm>
        </p:spPr>
        <p:txBody>
          <a:bodyPr>
            <a:normAutofit/>
          </a:bodyPr>
          <a:lstStyle/>
          <a:p>
            <a:pPr>
              <a:buNone/>
            </a:pPr>
            <a:r>
              <a:rPr lang="en-US" sz="2800" dirty="0" smtClean="0"/>
              <a:t>A metaphor for thoughts and urges that I like is traffic on a road.</a:t>
            </a:r>
            <a:endParaRPr lang="en-US" sz="2800" dirty="0" smtClean="0"/>
          </a:p>
          <a:p>
            <a:pPr algn="ctr">
              <a:buNone/>
            </a:pPr>
            <a:endParaRPr lang="en-US" sz="2800" dirty="0" smtClean="0">
              <a:solidFill>
                <a:schemeClr val="accent1">
                  <a:lumMod val="75000"/>
                </a:schemeClr>
              </a:solidFill>
            </a:endParaRPr>
          </a:p>
          <a:p>
            <a:pPr algn="ctr">
              <a:buNone/>
            </a:pPr>
            <a:r>
              <a:rPr lang="en-US" sz="2800" dirty="0" smtClean="0">
                <a:solidFill>
                  <a:schemeClr val="accent1">
                    <a:lumMod val="75000"/>
                  </a:schemeClr>
                </a:solidFill>
              </a:rPr>
              <a:t>Engaging with thoughts is akin to standing in the road and trying to divert the cars (and getting run over) or trying to get one and find a parking space for it. </a:t>
            </a:r>
            <a:endParaRPr lang="en-US" sz="2800" dirty="0" smtClean="0">
              <a:solidFill>
                <a:schemeClr val="accent1">
                  <a:lumMod val="75000"/>
                </a:schemeClr>
              </a:solidFill>
            </a:endParaRPr>
          </a:p>
          <a:p>
            <a:pPr algn="ctr">
              <a:buNone/>
            </a:pPr>
            <a:endParaRPr lang="en-US" sz="2800" dirty="0" smtClean="0">
              <a:solidFill>
                <a:schemeClr val="accent1">
                  <a:lumMod val="75000"/>
                </a:schemeClr>
              </a:solidFill>
            </a:endParaRPr>
          </a:p>
          <a:p>
            <a:pPr algn="ctr">
              <a:buNone/>
            </a:pPr>
            <a:r>
              <a:rPr lang="en-US" sz="2800" dirty="0" smtClean="0">
                <a:solidFill>
                  <a:schemeClr val="accent1">
                    <a:lumMod val="75000"/>
                  </a:schemeClr>
                </a:solidFill>
              </a:rPr>
              <a:t>However</a:t>
            </a:r>
            <a:r>
              <a:rPr lang="en-US" sz="2800" dirty="0" smtClean="0">
                <a:solidFill>
                  <a:schemeClr val="accent1">
                    <a:lumMod val="75000"/>
                  </a:schemeClr>
                </a:solidFill>
              </a:rPr>
              <a:t>, even if one manages to divert or park one car there are always more to be dealt with.</a:t>
            </a:r>
            <a:endParaRPr lang="en-US" sz="2800" dirty="0" smtClean="0">
              <a:solidFill>
                <a:schemeClr val="accent1">
                  <a:lumMod val="75000"/>
                </a:schemeClr>
              </a:solidFill>
            </a:endParaRPr>
          </a:p>
          <a:p>
            <a:pPr>
              <a:buNone/>
            </a:pPr>
            <a:endParaRPr lang="en-US"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Goal and Aim of Cognitive Fusion </a:t>
            </a:r>
            <a:endParaRPr lang="en-US" b="1" dirty="0"/>
          </a:p>
        </p:txBody>
      </p:sp>
      <p:sp>
        <p:nvSpPr>
          <p:cNvPr id="4" name="TextBox 3"/>
          <p:cNvSpPr txBox="1"/>
          <p:nvPr/>
        </p:nvSpPr>
        <p:spPr>
          <a:xfrm>
            <a:off x="642910" y="1785926"/>
            <a:ext cx="4000528" cy="2985433"/>
          </a:xfrm>
          <a:prstGeom prst="rect">
            <a:avLst/>
          </a:prstGeom>
          <a:noFill/>
        </p:spPr>
        <p:txBody>
          <a:bodyPr wrap="square" rtlCol="0">
            <a:spAutoFit/>
          </a:bodyPr>
          <a:lstStyle/>
          <a:p>
            <a:r>
              <a:rPr lang="en-US" sz="3200" dirty="0" smtClean="0">
                <a:solidFill>
                  <a:schemeClr val="tx1">
                    <a:lumMod val="95000"/>
                    <a:lumOff val="5000"/>
                  </a:schemeClr>
                </a:solidFill>
              </a:rPr>
              <a:t>The </a:t>
            </a:r>
            <a:r>
              <a:rPr lang="en-US" sz="3200" b="1" i="1" dirty="0" smtClean="0">
                <a:solidFill>
                  <a:schemeClr val="tx1">
                    <a:lumMod val="95000"/>
                    <a:lumOff val="5000"/>
                  </a:schemeClr>
                </a:solidFill>
              </a:rPr>
              <a:t>goal</a:t>
            </a:r>
            <a:r>
              <a:rPr lang="en-US" sz="3200" dirty="0" smtClean="0">
                <a:solidFill>
                  <a:schemeClr val="tx1">
                    <a:lumMod val="95000"/>
                    <a:lumOff val="5000"/>
                  </a:schemeClr>
                </a:solidFill>
              </a:rPr>
              <a:t> is to acknowledge the thoughts but not to attempt to stop or control or answer back at them. </a:t>
            </a:r>
            <a:endParaRPr lang="en-US" sz="3200" dirty="0" smtClean="0">
              <a:solidFill>
                <a:schemeClr val="tx1">
                  <a:lumMod val="95000"/>
                  <a:lumOff val="5000"/>
                </a:schemeClr>
              </a:solidFill>
            </a:endParaRPr>
          </a:p>
          <a:p>
            <a:endParaRPr lang="en-US" sz="2400" dirty="0">
              <a:solidFill>
                <a:schemeClr val="tx1">
                  <a:lumMod val="95000"/>
                  <a:lumOff val="5000"/>
                </a:schemeClr>
              </a:solidFill>
            </a:endParaRPr>
          </a:p>
        </p:txBody>
      </p:sp>
      <p:sp>
        <p:nvSpPr>
          <p:cNvPr id="5" name="TextBox 4"/>
          <p:cNvSpPr txBox="1"/>
          <p:nvPr/>
        </p:nvSpPr>
        <p:spPr>
          <a:xfrm>
            <a:off x="5000628" y="1714488"/>
            <a:ext cx="3571868" cy="4308872"/>
          </a:xfrm>
          <a:prstGeom prst="rect">
            <a:avLst/>
          </a:prstGeom>
          <a:noFill/>
        </p:spPr>
        <p:txBody>
          <a:bodyPr wrap="square" rtlCol="0">
            <a:spAutoFit/>
          </a:bodyPr>
          <a:lstStyle/>
          <a:p>
            <a:r>
              <a:rPr lang="en-US" sz="3200" dirty="0" smtClean="0"/>
              <a:t>The </a:t>
            </a:r>
            <a:r>
              <a:rPr lang="en-US" sz="3200" b="1" i="1" dirty="0" smtClean="0"/>
              <a:t>aim</a:t>
            </a:r>
            <a:r>
              <a:rPr lang="en-US" sz="3200" dirty="0" smtClean="0"/>
              <a:t> is to accept fully aversive thoughts and to ‘walk along the side of the road’, engaging with life despite the traffic, which one can quietly ignore.</a:t>
            </a:r>
            <a:endParaRPr lang="en-US" sz="3200" dirty="0" smtClean="0"/>
          </a:p>
          <a:p>
            <a:endParaRPr lang="en-US" sz="1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b="1" dirty="0" smtClean="0"/>
              <a:t>Obstacles to activity scheduling</a:t>
            </a:r>
            <a:endParaRPr lang="en-US" b="1" dirty="0"/>
          </a:p>
        </p:txBody>
      </p:sp>
      <p:sp>
        <p:nvSpPr>
          <p:cNvPr id="3" name="Content Placeholder 2"/>
          <p:cNvSpPr>
            <a:spLocks noGrp="1"/>
          </p:cNvSpPr>
          <p:nvPr>
            <p:ph sz="quarter" idx="1"/>
          </p:nvPr>
        </p:nvSpPr>
        <p:spPr>
          <a:xfrm>
            <a:off x="714348" y="947710"/>
            <a:ext cx="7772400" cy="5910290"/>
          </a:xfrm>
        </p:spPr>
        <p:txBody>
          <a:bodyPr anchor="ctr">
            <a:normAutofit/>
          </a:bodyPr>
          <a:lstStyle/>
          <a:p>
            <a:pPr algn="ctr">
              <a:buNone/>
            </a:pPr>
            <a:r>
              <a:rPr lang="en-US" sz="3200" dirty="0" smtClean="0"/>
              <a:t>    The individual’s beliefs about avoidance: people tell themselves that they will engage in a particular activity when they feel motivated or when they ‘feel like it’.</a:t>
            </a:r>
            <a:endParaRPr lang="en-US" sz="3200" dirty="0" smtClean="0"/>
          </a:p>
          <a:p>
            <a:pPr algn="ctr">
              <a:buNone/>
            </a:pPr>
            <a:r>
              <a:rPr lang="en-IN" sz="3200" dirty="0" smtClean="0">
                <a:solidFill>
                  <a:schemeClr val="accent1">
                    <a:lumMod val="75000"/>
                  </a:schemeClr>
                </a:solidFill>
              </a:rPr>
              <a:t>Solution : </a:t>
            </a:r>
            <a:r>
              <a:rPr lang="en-US" sz="3200" dirty="0" smtClean="0">
                <a:solidFill>
                  <a:schemeClr val="tx2">
                    <a:lumMod val="75000"/>
                  </a:schemeClr>
                </a:solidFill>
              </a:rPr>
              <a:t>T</a:t>
            </a:r>
            <a:r>
              <a:rPr lang="en-US" sz="3200" dirty="0" smtClean="0"/>
              <a:t>hey should always act according to the plan or activity schedule – not according to how they feel at the time.</a:t>
            </a:r>
            <a:endParaRPr lang="en-US" sz="32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71472" y="928670"/>
            <a:ext cx="8115328" cy="5091130"/>
          </a:xfrm>
        </p:spPr>
        <p:txBody>
          <a:bodyPr>
            <a:normAutofit/>
          </a:bodyPr>
          <a:lstStyle/>
          <a:p>
            <a:pPr algn="ctr">
              <a:buNone/>
            </a:pPr>
            <a:r>
              <a:rPr lang="en-US" sz="3200" dirty="0" smtClean="0">
                <a:solidFill>
                  <a:schemeClr val="accent2">
                    <a:lumMod val="75000"/>
                  </a:schemeClr>
                </a:solidFill>
              </a:rPr>
              <a:t>Individuals are told that the longer they wait, the greater the likelihood that they will become even less motivated: if necessary, the task should be done now, even in an unmotivated way.</a:t>
            </a:r>
            <a:endParaRPr lang="en-US" sz="3200" dirty="0" smtClean="0">
              <a:solidFill>
                <a:schemeClr val="accent2">
                  <a:lumMod val="75000"/>
                </a:schemeClr>
              </a:solidFill>
            </a:endParaRPr>
          </a:p>
          <a:p>
            <a:pPr algn="ctr">
              <a:buNone/>
            </a:pPr>
            <a:endParaRPr lang="en-US" sz="3200" dirty="0" smtClean="0">
              <a:solidFill>
                <a:schemeClr val="accent2">
                  <a:lumMod val="75000"/>
                </a:schemeClr>
              </a:solidFill>
            </a:endParaRPr>
          </a:p>
          <a:p>
            <a:pPr algn="ctr">
              <a:buNone/>
            </a:pPr>
            <a:r>
              <a:rPr lang="en-US" sz="3200" dirty="0" smtClean="0">
                <a:solidFill>
                  <a:schemeClr val="accent2">
                    <a:lumMod val="75000"/>
                  </a:schemeClr>
                </a:solidFill>
              </a:rPr>
              <a:t>‘Just doing it’ leads to differences in the way the individual thinks and feels, which in turn increases motivation and changes the way others view them</a:t>
            </a:r>
            <a:r>
              <a:rPr lang="en-US" sz="3200" dirty="0" smtClean="0"/>
              <a:t>.</a:t>
            </a:r>
            <a:endParaRPr lang="en-US" sz="3200" dirty="0" smtClean="0">
              <a:solidFill>
                <a:schemeClr val="accent1">
                  <a:lumMod val="75000"/>
                </a:schemeClr>
              </a:solidFill>
            </a:endParaRPr>
          </a:p>
          <a:p>
            <a:pPr>
              <a:buNone/>
            </a:pPr>
            <a:endParaRPr lang="en-US" sz="32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Other approaches consistent with behavioural activation</a:t>
            </a:r>
            <a:endParaRPr lang="en-US" b="1" dirty="0"/>
          </a:p>
        </p:txBody>
      </p:sp>
      <p:graphicFrame>
        <p:nvGraphicFramePr>
          <p:cNvPr id="5" name="Content Placeholder 4"/>
          <p:cNvGraphicFramePr>
            <a:graphicFrameLocks noGrp="1"/>
          </p:cNvGraphicFramePr>
          <p:nvPr>
            <p:ph sz="quarter" idx="1"/>
          </p:nvPr>
        </p:nvGraphicFramePr>
        <p:xfrm>
          <a:off x="928662" y="1162024"/>
          <a:ext cx="7772400" cy="569597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400" b="1" dirty="0" smtClean="0"/>
              <a:t>Exercise and healthy eating</a:t>
            </a:r>
            <a:endParaRPr lang="en-US" sz="4400" b="1" dirty="0"/>
          </a:p>
        </p:txBody>
      </p:sp>
      <p:sp>
        <p:nvSpPr>
          <p:cNvPr id="3" name="Content Placeholder 2"/>
          <p:cNvSpPr>
            <a:spLocks noGrp="1"/>
          </p:cNvSpPr>
          <p:nvPr>
            <p:ph sz="quarter" idx="1"/>
          </p:nvPr>
        </p:nvSpPr>
        <p:spPr>
          <a:xfrm>
            <a:off x="285720" y="1428736"/>
            <a:ext cx="8686800" cy="5124472"/>
          </a:xfrm>
        </p:spPr>
        <p:txBody>
          <a:bodyPr anchor="ctr">
            <a:normAutofit/>
          </a:bodyPr>
          <a:lstStyle/>
          <a:p>
            <a:pPr algn="ctr">
              <a:buNone/>
            </a:pPr>
            <a:r>
              <a:rPr lang="en-US" sz="3200" dirty="0" smtClean="0"/>
              <a:t>Becoming fitter is not important in behavioural activation but increasing activity levels is. </a:t>
            </a:r>
            <a:endParaRPr lang="en-US" sz="3200" dirty="0" smtClean="0"/>
          </a:p>
          <a:p>
            <a:pPr algn="ctr"/>
            <a:endParaRPr lang="en-US" sz="3200" dirty="0" smtClean="0"/>
          </a:p>
          <a:p>
            <a:pPr algn="ctr">
              <a:buNone/>
            </a:pPr>
            <a:r>
              <a:rPr lang="en-US" sz="3200" dirty="0" smtClean="0">
                <a:solidFill>
                  <a:schemeClr val="accent2">
                    <a:lumMod val="75000"/>
                  </a:schemeClr>
                </a:solidFill>
              </a:rPr>
              <a:t>A key issue is trying to find an activity that fits the individual’s personality, for example their degree of competitiveness or sociability</a:t>
            </a:r>
            <a:endParaRPr lang="en-US" sz="3200" dirty="0" smtClean="0">
              <a:solidFill>
                <a:schemeClr val="accent2">
                  <a:lumMod val="75000"/>
                </a:schemeClr>
              </a:solidFill>
            </a:endParaRPr>
          </a:p>
          <a:p>
            <a:pPr algn="ctr">
              <a:buNone/>
            </a:pPr>
            <a:r>
              <a:rPr lang="en-US" sz="3200" dirty="0" smtClean="0"/>
              <a:t>People with depression may also eat chaotically, neglect to eat or live off junk food. The function of this may be to numb themselves emotionally.</a:t>
            </a:r>
            <a:endParaRPr lang="en-US" sz="32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2" name="Picture 4" descr="Exercise and Healthy Eating - Smart Family"/>
          <p:cNvPicPr>
            <a:picLocks noChangeAspect="1" noChangeArrowheads="1"/>
          </p:cNvPicPr>
          <p:nvPr/>
        </p:nvPicPr>
        <p:blipFill>
          <a:blip r:embed="rId1"/>
          <a:srcRect/>
          <a:stretch>
            <a:fillRect/>
          </a:stretch>
        </p:blipFill>
        <p:spPr bwMode="auto">
          <a:xfrm>
            <a:off x="606367" y="461626"/>
            <a:ext cx="8069349" cy="4539010"/>
          </a:xfrm>
          <a:prstGeom prst="rect">
            <a:avLst/>
          </a:prstGeom>
          <a:noFill/>
        </p:spPr>
      </p:pic>
      <p:sp>
        <p:nvSpPr>
          <p:cNvPr id="4" name="Rectangle 3"/>
          <p:cNvSpPr/>
          <p:nvPr/>
        </p:nvSpPr>
        <p:spPr>
          <a:xfrm>
            <a:off x="428596" y="5072074"/>
            <a:ext cx="8072494" cy="1446550"/>
          </a:xfrm>
          <a:prstGeom prst="rect">
            <a:avLst/>
          </a:prstGeom>
        </p:spPr>
        <p:txBody>
          <a:bodyPr wrap="square">
            <a:spAutoFit/>
          </a:bodyPr>
          <a:lstStyle/>
          <a:p>
            <a:pPr algn="ctr">
              <a:buNone/>
            </a:pPr>
            <a:r>
              <a:rPr lang="en-IN" sz="3200" dirty="0" smtClean="0">
                <a:solidFill>
                  <a:schemeClr val="accent2">
                    <a:lumMod val="75000"/>
                  </a:schemeClr>
                </a:solidFill>
              </a:rPr>
              <a:t>Tip : </a:t>
            </a:r>
            <a:r>
              <a:rPr lang="en-US" sz="2800" dirty="0" smtClean="0">
                <a:solidFill>
                  <a:schemeClr val="accent1">
                    <a:lumMod val="50000"/>
                  </a:schemeClr>
                </a:solidFill>
              </a:rPr>
              <a:t>Eating healthily can be incorporated into activity scheduling (e.g. growing and buying food, preparing meals, eating at set times and occasionally eating out)</a:t>
            </a:r>
            <a:endParaRPr lang="en-US" sz="3200" dirty="0">
              <a:solidFill>
                <a:schemeClr val="accent1">
                  <a:lumMod val="50000"/>
                </a:schemeClr>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7772400" cy="1143000"/>
          </a:xfrm>
        </p:spPr>
        <p:txBody>
          <a:bodyPr anchor="ctr">
            <a:normAutofit/>
          </a:bodyPr>
          <a:lstStyle/>
          <a:p>
            <a:pPr algn="ctr"/>
            <a:r>
              <a:rPr lang="en-US" sz="4400" b="1" dirty="0" smtClean="0"/>
              <a:t>Problem-solving therapy</a:t>
            </a:r>
            <a:endParaRPr lang="en-US" sz="4400" b="1" dirty="0"/>
          </a:p>
        </p:txBody>
      </p:sp>
      <p:sp>
        <p:nvSpPr>
          <p:cNvPr id="3" name="Content Placeholder 2"/>
          <p:cNvSpPr>
            <a:spLocks noGrp="1"/>
          </p:cNvSpPr>
          <p:nvPr>
            <p:ph sz="quarter" idx="1"/>
          </p:nvPr>
        </p:nvSpPr>
        <p:spPr/>
        <p:txBody>
          <a:bodyPr/>
          <a:lstStyle/>
          <a:p>
            <a:pPr algn="ctr">
              <a:buNone/>
            </a:pPr>
            <a:r>
              <a:rPr lang="en-US" dirty="0" smtClean="0"/>
              <a:t>Problem-solving therapy identifies the problems to be solved and the steps a person might take to try to solve them.</a:t>
            </a:r>
            <a:endParaRPr lang="en-US" dirty="0" smtClean="0"/>
          </a:p>
          <a:p>
            <a:pPr algn="ctr">
              <a:buNone/>
            </a:pPr>
            <a:endParaRPr lang="en-US" dirty="0" smtClean="0"/>
          </a:p>
          <a:p>
            <a:pPr algn="ctr">
              <a:buNone/>
            </a:pPr>
            <a:r>
              <a:rPr lang="en-US" dirty="0" smtClean="0"/>
              <a:t>People do not lack problem-solving skills, but they may be avoiding their problems. This is where the therapy becomes integral to behavioural activation.</a:t>
            </a:r>
            <a:endParaRPr lang="en-US" dirty="0" smtClean="0"/>
          </a:p>
          <a:p>
            <a:pPr algn="ctr">
              <a:buNone/>
            </a:pPr>
            <a:endParaRPr lang="en-IN" dirty="0" smtClean="0"/>
          </a:p>
          <a:p>
            <a:pPr algn="ctr">
              <a:buNone/>
            </a:pPr>
            <a:r>
              <a:rPr lang="en-IN" dirty="0" smtClean="0">
                <a:solidFill>
                  <a:schemeClr val="accent1">
                    <a:lumMod val="50000"/>
                  </a:schemeClr>
                </a:solidFill>
              </a:rPr>
              <a:t>Warning : </a:t>
            </a:r>
            <a:r>
              <a:rPr lang="en-US" dirty="0" smtClean="0">
                <a:solidFill>
                  <a:schemeClr val="accent1">
                    <a:lumMod val="50000"/>
                  </a:schemeClr>
                </a:solidFill>
              </a:rPr>
              <a:t>Problem-solving should not be used with nonexistent problems or worries of the ‘What if’ type, as it would merely generate further questions and worry. </a:t>
            </a:r>
            <a:endParaRPr lang="en-US" dirty="0">
              <a:solidFill>
                <a:schemeClr val="accent1">
                  <a:lumMod val="50000"/>
                </a:schemeClr>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400" b="1" dirty="0" smtClean="0"/>
              <a:t>Sleep management</a:t>
            </a:r>
            <a:endParaRPr lang="en-US" sz="4400" b="1" dirty="0"/>
          </a:p>
        </p:txBody>
      </p:sp>
      <p:sp>
        <p:nvSpPr>
          <p:cNvPr id="3" name="Content Placeholder 2"/>
          <p:cNvSpPr>
            <a:spLocks noGrp="1"/>
          </p:cNvSpPr>
          <p:nvPr>
            <p:ph sz="quarter" idx="1"/>
          </p:nvPr>
        </p:nvSpPr>
        <p:spPr>
          <a:xfrm>
            <a:off x="857224" y="1285860"/>
            <a:ext cx="7772400" cy="5214974"/>
          </a:xfrm>
        </p:spPr>
        <p:txBody>
          <a:bodyPr>
            <a:normAutofit/>
          </a:bodyPr>
          <a:lstStyle/>
          <a:p>
            <a:pPr algn="just"/>
            <a:r>
              <a:rPr lang="en-US" sz="3200" dirty="0" smtClean="0"/>
              <a:t>Sleep management is integral to behavioural activation. </a:t>
            </a:r>
            <a:endParaRPr lang="en-US" sz="3200" dirty="0" smtClean="0"/>
          </a:p>
          <a:p>
            <a:pPr algn="just"/>
            <a:r>
              <a:rPr lang="en-US" sz="3200" dirty="0" smtClean="0"/>
              <a:t>Many individuals with depression have a chaotic sleep pattern or use sleep to avoid activity.</a:t>
            </a:r>
            <a:endParaRPr lang="en-US" sz="3200" dirty="0" smtClean="0"/>
          </a:p>
          <a:p>
            <a:pPr>
              <a:lnSpc>
                <a:spcPct val="110000"/>
              </a:lnSpc>
            </a:pPr>
            <a:r>
              <a:rPr lang="en-US" sz="3200" dirty="0" smtClean="0"/>
              <a:t> It is important to do a </a:t>
            </a:r>
            <a:endParaRPr lang="en-US" sz="3200" dirty="0" smtClean="0"/>
          </a:p>
          <a:p>
            <a:pPr>
              <a:lnSpc>
                <a:spcPct val="110000"/>
              </a:lnSpc>
              <a:buNone/>
            </a:pPr>
            <a:r>
              <a:rPr lang="en-US" sz="3200" dirty="0" smtClean="0"/>
              <a:t>   functional analysis on the </a:t>
            </a:r>
            <a:endParaRPr lang="en-US" sz="3200" dirty="0" smtClean="0"/>
          </a:p>
          <a:p>
            <a:pPr>
              <a:lnSpc>
                <a:spcPct val="110000"/>
              </a:lnSpc>
              <a:buNone/>
            </a:pPr>
            <a:r>
              <a:rPr lang="en-US" sz="3200" dirty="0" smtClean="0"/>
              <a:t>   pattern of sleep and, </a:t>
            </a:r>
            <a:endParaRPr lang="en-US" sz="3200" dirty="0" smtClean="0"/>
          </a:p>
          <a:p>
            <a:pPr>
              <a:lnSpc>
                <a:spcPct val="110000"/>
              </a:lnSpc>
              <a:buNone/>
            </a:pPr>
            <a:r>
              <a:rPr lang="en-US" sz="3200" dirty="0" smtClean="0"/>
              <a:t>   if necessary, integrate a </a:t>
            </a:r>
            <a:endParaRPr lang="en-US" sz="3200" dirty="0" smtClean="0"/>
          </a:p>
          <a:p>
            <a:pPr>
              <a:lnSpc>
                <a:spcPct val="110000"/>
              </a:lnSpc>
              <a:buNone/>
            </a:pPr>
            <a:r>
              <a:rPr lang="en-US" sz="3200" dirty="0" smtClean="0"/>
              <a:t>  sleep routine into an activity schedule</a:t>
            </a:r>
            <a:endParaRPr lang="en-US" sz="3200" dirty="0"/>
          </a:p>
        </p:txBody>
      </p:sp>
      <p:sp>
        <p:nvSpPr>
          <p:cNvPr id="49154" name="AutoShape 2" descr="Homeward Bound - An initiative by Anglo-Eastern Grou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pic>
        <p:nvPicPr>
          <p:cNvPr id="49156" name="Picture 4" descr="Sleep Management | Campus Recreation | Eastern Kentucky University"/>
          <p:cNvPicPr>
            <a:picLocks noChangeAspect="1" noChangeArrowheads="1"/>
          </p:cNvPicPr>
          <p:nvPr/>
        </p:nvPicPr>
        <p:blipFill>
          <a:blip r:embed="rId1"/>
          <a:srcRect/>
          <a:stretch>
            <a:fillRect/>
          </a:stretch>
        </p:blipFill>
        <p:spPr bwMode="auto">
          <a:xfrm>
            <a:off x="5000628" y="3500438"/>
            <a:ext cx="3829077" cy="2000264"/>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400" b="1" dirty="0" smtClean="0"/>
              <a:t>Counseling</a:t>
            </a:r>
            <a:endParaRPr lang="en-US" sz="4400" b="1" dirty="0"/>
          </a:p>
        </p:txBody>
      </p:sp>
      <p:sp>
        <p:nvSpPr>
          <p:cNvPr id="3" name="Content Placeholder 2"/>
          <p:cNvSpPr>
            <a:spLocks noGrp="1"/>
          </p:cNvSpPr>
          <p:nvPr>
            <p:ph sz="quarter" idx="1"/>
          </p:nvPr>
        </p:nvSpPr>
        <p:spPr>
          <a:xfrm>
            <a:off x="571472" y="1447800"/>
            <a:ext cx="8115328" cy="4910158"/>
          </a:xfrm>
        </p:spPr>
        <p:txBody>
          <a:bodyPr anchor="ctr">
            <a:normAutofit/>
          </a:bodyPr>
          <a:lstStyle/>
          <a:p>
            <a:pPr algn="ctr">
              <a:buNone/>
            </a:pPr>
            <a:r>
              <a:rPr lang="en-US" sz="3000" dirty="0" smtClean="0">
                <a:solidFill>
                  <a:schemeClr val="accent2">
                    <a:lumMod val="75000"/>
                  </a:schemeClr>
                </a:solidFill>
              </a:rPr>
              <a:t>Counselling</a:t>
            </a:r>
            <a:r>
              <a:rPr lang="en-US" sz="3000" dirty="0" smtClean="0"/>
              <a:t> is consistent with behavioural activation provided that it is supportive in helping people to move on in their lives and solve their problems.</a:t>
            </a:r>
            <a:endParaRPr lang="en-US" sz="3000" dirty="0" smtClean="0"/>
          </a:p>
          <a:p>
            <a:pPr algn="ctr">
              <a:buNone/>
            </a:pPr>
            <a:r>
              <a:rPr lang="en-US" sz="3000" dirty="0" smtClean="0">
                <a:solidFill>
                  <a:schemeClr val="accent2">
                    <a:lumMod val="75000"/>
                  </a:schemeClr>
                </a:solidFill>
              </a:rPr>
              <a:t> </a:t>
            </a:r>
            <a:endParaRPr lang="en-US" sz="3000" dirty="0" smtClean="0">
              <a:solidFill>
                <a:schemeClr val="accent2">
                  <a:lumMod val="75000"/>
                </a:schemeClr>
              </a:solidFill>
            </a:endParaRPr>
          </a:p>
          <a:p>
            <a:pPr algn="ctr">
              <a:buNone/>
            </a:pPr>
            <a:r>
              <a:rPr lang="en-US" sz="3000" dirty="0" smtClean="0">
                <a:solidFill>
                  <a:schemeClr val="accent2">
                    <a:lumMod val="75000"/>
                  </a:schemeClr>
                </a:solidFill>
              </a:rPr>
              <a:t>Analytical counselling</a:t>
            </a:r>
            <a:r>
              <a:rPr lang="en-US" sz="3000" dirty="0" smtClean="0"/>
              <a:t>, trying to find reasons in the past for current problems – </a:t>
            </a:r>
            <a:r>
              <a:rPr lang="en-US" sz="3000" dirty="0" smtClean="0">
                <a:solidFill>
                  <a:schemeClr val="accent2">
                    <a:lumMod val="75000"/>
                  </a:schemeClr>
                </a:solidFill>
              </a:rPr>
              <a:t>‘getting to the bottom of it all’ </a:t>
            </a:r>
            <a:r>
              <a:rPr lang="en-US" sz="3000" dirty="0" smtClean="0"/>
              <a:t>– may be counterproductive and can encourage rumination and further depression.</a:t>
            </a:r>
            <a:endParaRPr lang="en-US" sz="3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b="1" dirty="0" smtClean="0"/>
              <a:t>What is Behavioral Activation?</a:t>
            </a:r>
            <a:endParaRPr lang="en-US" b="1" dirty="0"/>
          </a:p>
        </p:txBody>
      </p:sp>
      <p:sp>
        <p:nvSpPr>
          <p:cNvPr id="3" name="Content Placeholder 2"/>
          <p:cNvSpPr>
            <a:spLocks noGrp="1"/>
          </p:cNvSpPr>
          <p:nvPr>
            <p:ph sz="quarter" idx="1"/>
          </p:nvPr>
        </p:nvSpPr>
        <p:spPr>
          <a:xfrm>
            <a:off x="500034" y="1447800"/>
            <a:ext cx="8186766" cy="4572000"/>
          </a:xfrm>
        </p:spPr>
        <p:txBody>
          <a:bodyPr anchor="ctr">
            <a:normAutofit/>
          </a:bodyPr>
          <a:lstStyle/>
          <a:p>
            <a:pPr algn="ctr">
              <a:buNone/>
            </a:pPr>
            <a:r>
              <a:rPr lang="en-US" sz="4000" dirty="0" smtClean="0"/>
              <a:t>   </a:t>
            </a:r>
            <a:r>
              <a:rPr lang="en-US" sz="3200" b="1" dirty="0" smtClean="0"/>
              <a:t>Behavioral activation</a:t>
            </a:r>
            <a:r>
              <a:rPr lang="en-US" sz="3200" dirty="0" smtClean="0"/>
              <a:t> (</a:t>
            </a:r>
            <a:r>
              <a:rPr lang="en-US" sz="3200" b="1" dirty="0" smtClean="0"/>
              <a:t>BA</a:t>
            </a:r>
            <a:r>
              <a:rPr lang="en-US" sz="3200" dirty="0" smtClean="0"/>
              <a:t>)  is one functional analytic psychotherapy which are based on  psychological model of behavior change, generally referred to as applied behavior analysis. This area is also a part of what is called Clinical behavior analysis (CBA) .</a:t>
            </a:r>
            <a:endParaRPr lang="en-US" sz="4000"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400" b="1" dirty="0" smtClean="0"/>
              <a:t>Family or couples therapy</a:t>
            </a:r>
            <a:endParaRPr lang="en-US" sz="4400" b="1" dirty="0"/>
          </a:p>
        </p:txBody>
      </p:sp>
      <p:sp>
        <p:nvSpPr>
          <p:cNvPr id="3" name="Content Placeholder 2"/>
          <p:cNvSpPr>
            <a:spLocks noGrp="1"/>
          </p:cNvSpPr>
          <p:nvPr>
            <p:ph sz="quarter" idx="1"/>
          </p:nvPr>
        </p:nvSpPr>
        <p:spPr>
          <a:xfrm>
            <a:off x="357158" y="1447800"/>
            <a:ext cx="8329642" cy="4572000"/>
          </a:xfrm>
        </p:spPr>
        <p:txBody>
          <a:bodyPr anchor="t">
            <a:noAutofit/>
          </a:bodyPr>
          <a:lstStyle/>
          <a:p>
            <a:pPr algn="ctr">
              <a:buNone/>
            </a:pPr>
            <a:r>
              <a:rPr lang="en-US" sz="3200" dirty="0" smtClean="0"/>
              <a:t>Partners and other family members reinforce an individual’s avoidance; they can be </a:t>
            </a:r>
            <a:r>
              <a:rPr lang="en-US" sz="3200" i="1" dirty="0" smtClean="0"/>
              <a:t>overprotective, aggressive or sarcastic</a:t>
            </a:r>
            <a:r>
              <a:rPr lang="en-US" sz="3200" dirty="0" smtClean="0"/>
              <a:t>; they may minimize the problem or avoid the individual.</a:t>
            </a:r>
            <a:endParaRPr lang="en-US" sz="3200" dirty="0" smtClean="0"/>
          </a:p>
          <a:p>
            <a:pPr algn="ctr">
              <a:buNone/>
            </a:pPr>
            <a:endParaRPr lang="en-US" sz="3200" dirty="0" smtClean="0"/>
          </a:p>
        </p:txBody>
      </p:sp>
      <p:sp>
        <p:nvSpPr>
          <p:cNvPr id="47106" name="AutoShape 2" descr="Marriage and Family Therapist Business Insurance Quotes | Insure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47108" name="AutoShape 4" descr="Marriage and Family Therapist Business Insurance Quotes | Insure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47110" name="AutoShape 6" descr="Marriage and Family Therapist Business Insurance Quotes | Insure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47112" name="AutoShape 8" descr="Marriage and Family Therapist Business Insurance Quotes | Insure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47114" name="AutoShape 10" descr="Marriage and Family Therapist Business Insurance Quotes | Insure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pic>
        <p:nvPicPr>
          <p:cNvPr id="47116" name="Picture 12" descr="Marriage and Family Therapist Business Insurance Quotes | Insureon"/>
          <p:cNvPicPr>
            <a:picLocks noChangeAspect="1" noChangeArrowheads="1"/>
          </p:cNvPicPr>
          <p:nvPr/>
        </p:nvPicPr>
        <p:blipFill>
          <a:blip r:embed="rId1"/>
          <a:srcRect/>
          <a:stretch>
            <a:fillRect/>
          </a:stretch>
        </p:blipFill>
        <p:spPr bwMode="auto">
          <a:xfrm>
            <a:off x="4800600" y="3571876"/>
            <a:ext cx="4343400" cy="2857500"/>
          </a:xfrm>
          <a:prstGeom prst="rect">
            <a:avLst/>
          </a:prstGeom>
          <a:noFill/>
        </p:spPr>
      </p:pic>
      <p:sp>
        <p:nvSpPr>
          <p:cNvPr id="10" name="TextBox 9"/>
          <p:cNvSpPr txBox="1"/>
          <p:nvPr/>
        </p:nvSpPr>
        <p:spPr>
          <a:xfrm>
            <a:off x="428596" y="3749457"/>
            <a:ext cx="4143404" cy="3108543"/>
          </a:xfrm>
          <a:prstGeom prst="rect">
            <a:avLst/>
          </a:prstGeom>
          <a:noFill/>
        </p:spPr>
        <p:txBody>
          <a:bodyPr wrap="square" rtlCol="0" anchor="ctr">
            <a:spAutoFit/>
          </a:bodyPr>
          <a:lstStyle/>
          <a:p>
            <a:pPr algn="ctr"/>
            <a:r>
              <a:rPr lang="en-US" sz="2800" dirty="0" smtClean="0">
                <a:solidFill>
                  <a:schemeClr val="accent2">
                    <a:lumMod val="75000"/>
                  </a:schemeClr>
                </a:solidFill>
              </a:rPr>
              <a:t>Behavioural activation </a:t>
            </a:r>
            <a:r>
              <a:rPr lang="en-US" sz="2800" dirty="0" smtClean="0"/>
              <a:t>might be used to help the family to be consistent and emotionally supportive, perhaps helping the individual to follow their activity schedule.</a:t>
            </a:r>
            <a:endParaRPr lang="en-US" sz="2800" dirty="0" smtClean="0"/>
          </a:p>
          <a:p>
            <a:pPr algn="ctr"/>
            <a:endParaRPr lang="en-US"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7772400" cy="1143000"/>
          </a:xfrm>
        </p:spPr>
        <p:txBody>
          <a:bodyPr anchor="ctr">
            <a:normAutofit/>
          </a:bodyPr>
          <a:lstStyle/>
          <a:p>
            <a:pPr algn="ctr"/>
            <a:r>
              <a:rPr lang="en-US" sz="4400" b="1" dirty="0" smtClean="0"/>
              <a:t>Compassionate mind training</a:t>
            </a:r>
            <a:endParaRPr lang="en-US" sz="4400" b="1" dirty="0"/>
          </a:p>
        </p:txBody>
      </p:sp>
      <p:sp>
        <p:nvSpPr>
          <p:cNvPr id="3" name="Content Placeholder 2"/>
          <p:cNvSpPr>
            <a:spLocks noGrp="1"/>
          </p:cNvSpPr>
          <p:nvPr>
            <p:ph sz="quarter" idx="1"/>
          </p:nvPr>
        </p:nvSpPr>
        <p:spPr>
          <a:xfrm>
            <a:off x="571472" y="1447800"/>
            <a:ext cx="8115328" cy="4572000"/>
          </a:xfrm>
        </p:spPr>
        <p:txBody>
          <a:bodyPr>
            <a:normAutofit/>
          </a:bodyPr>
          <a:lstStyle/>
          <a:p>
            <a:r>
              <a:rPr lang="en-US" sz="3200" dirty="0" smtClean="0"/>
              <a:t>Compassionate mind training is a newer development that can be integrated into behavioural activation with individuals who have chronic problems associated with shame, self-criticism or self-attacking. </a:t>
            </a:r>
            <a:endParaRPr lang="en-US" sz="3200" dirty="0" smtClean="0"/>
          </a:p>
          <a:p>
            <a:r>
              <a:rPr lang="en-US" sz="3200" dirty="0" smtClean="0"/>
              <a:t>Like behavioural activation, CMT is based on a functional analysis of the self-directed behaviour and teaches individuals to develop self compassion and soothing behaviours.</a:t>
            </a:r>
            <a:endParaRPr lang="en-US" sz="32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pPr algn="ctr"/>
            <a:r>
              <a:rPr lang="en-US" sz="4400" b="1" dirty="0" smtClean="0"/>
              <a:t>Acceptance and commitment therapy</a:t>
            </a:r>
            <a:endParaRPr lang="en-US" sz="4400" b="1" dirty="0"/>
          </a:p>
        </p:txBody>
      </p:sp>
      <p:sp>
        <p:nvSpPr>
          <p:cNvPr id="3" name="Content Placeholder 2"/>
          <p:cNvSpPr>
            <a:spLocks noGrp="1"/>
          </p:cNvSpPr>
          <p:nvPr>
            <p:ph sz="quarter" idx="1"/>
          </p:nvPr>
        </p:nvSpPr>
        <p:spPr/>
        <p:txBody>
          <a:bodyPr>
            <a:noAutofit/>
          </a:bodyPr>
          <a:lstStyle/>
          <a:p>
            <a:pPr algn="ctr">
              <a:buNone/>
            </a:pPr>
            <a:r>
              <a:rPr lang="en-US" sz="3200" dirty="0" smtClean="0"/>
              <a:t>Acceptance and commitment therapy is another newer development within the family of behavioural and cognitive psychotherapies and it has an increasing evidence base.</a:t>
            </a:r>
            <a:endParaRPr lang="en-US" sz="3200" dirty="0" smtClean="0"/>
          </a:p>
          <a:p>
            <a:pPr algn="ctr"/>
            <a:endParaRPr lang="en-US" sz="3200" dirty="0" smtClean="0"/>
          </a:p>
          <a:p>
            <a:pPr algn="ctr">
              <a:buNone/>
            </a:pPr>
            <a:r>
              <a:rPr lang="en-US" sz="3200" dirty="0" smtClean="0"/>
              <a:t>Its </a:t>
            </a:r>
            <a:r>
              <a:rPr lang="en-US" sz="3200" b="1" dirty="0" smtClean="0"/>
              <a:t>focus</a:t>
            </a:r>
            <a:r>
              <a:rPr lang="en-US" sz="3200" dirty="0" smtClean="0"/>
              <a:t> is on the way individuals perpetuate their difficulties through the language they use and on how they can learn to act in a valued direction despite their feelings. </a:t>
            </a:r>
            <a:endParaRPr lang="en-US" sz="32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b="1" dirty="0" smtClean="0"/>
              <a:t>The evidence base for behavioural activation </a:t>
            </a:r>
            <a:endParaRPr lang="en-US" b="1" dirty="0"/>
          </a:p>
        </p:txBody>
      </p:sp>
      <p:sp>
        <p:nvSpPr>
          <p:cNvPr id="3" name="Content Placeholder 2"/>
          <p:cNvSpPr>
            <a:spLocks noGrp="1"/>
          </p:cNvSpPr>
          <p:nvPr>
            <p:ph sz="quarter" idx="1"/>
          </p:nvPr>
        </p:nvSpPr>
        <p:spPr>
          <a:xfrm>
            <a:off x="928662" y="1643050"/>
            <a:ext cx="7772400" cy="4572000"/>
          </a:xfrm>
        </p:spPr>
        <p:txBody>
          <a:bodyPr>
            <a:normAutofit/>
          </a:bodyPr>
          <a:lstStyle/>
          <a:p>
            <a:r>
              <a:rPr lang="en-US" sz="2800" dirty="0" smtClean="0"/>
              <a:t>A key evaluation of behavioural activation as a treatment for depression occurred in a randomised controlled trial in which it was compared with standard CBT, an antidepressant (paroxetine) and a drug placebo in 214 out-patients .</a:t>
            </a:r>
            <a:endParaRPr lang="en-US" sz="2800" dirty="0" smtClean="0"/>
          </a:p>
          <a:p>
            <a:r>
              <a:rPr lang="en-US" sz="2800" dirty="0" smtClean="0"/>
              <a:t>Depression, therapist adherence, therapist competence, response and remission were measured. In the participants with more severe depression, behavioural activation was found to be as efficacious as paroxetine and more efficacious than CBT. </a:t>
            </a:r>
            <a:endParaRPr 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571480"/>
            <a:ext cx="8186766" cy="6072230"/>
          </a:xfrm>
        </p:spPr>
        <p:txBody>
          <a:bodyPr>
            <a:normAutofit/>
          </a:bodyPr>
          <a:lstStyle/>
          <a:p>
            <a:r>
              <a:rPr lang="en-US" sz="2800" dirty="0" smtClean="0"/>
              <a:t>Compared with paroxetine, behavioural activation brought a greater percentage of participants to remission and retained a greater percentage in treatment. </a:t>
            </a:r>
            <a:endParaRPr lang="en-US" sz="2800" dirty="0" smtClean="0"/>
          </a:p>
          <a:p>
            <a:r>
              <a:rPr lang="en-US" sz="2800" dirty="0" smtClean="0"/>
              <a:t>Thus, behavioural activation is effective across </a:t>
            </a:r>
            <a:r>
              <a:rPr lang="en-US" sz="2800" dirty="0" smtClean="0"/>
              <a:t>the low-intensity </a:t>
            </a:r>
            <a:r>
              <a:rPr lang="en-US" sz="2800" dirty="0" smtClean="0"/>
              <a:t>treatment for mild to moderate depression in the community up to intensive treatment for day patients and in-patients with severe </a:t>
            </a:r>
            <a:r>
              <a:rPr lang="en-US" sz="2800" dirty="0" smtClean="0"/>
              <a:t>depression and is suitable for </a:t>
            </a:r>
            <a:r>
              <a:rPr lang="en-US" sz="2800" dirty="0" smtClean="0"/>
              <a:t>use in stepped care. </a:t>
            </a:r>
            <a:endParaRPr lang="en-US" sz="2800" dirty="0" smtClean="0"/>
          </a:p>
          <a:p>
            <a:pPr algn="ctr">
              <a:buNone/>
            </a:pPr>
            <a:r>
              <a:rPr lang="en-US" sz="2800" dirty="0" smtClean="0">
                <a:solidFill>
                  <a:schemeClr val="accent2">
                    <a:lumMod val="75000"/>
                  </a:schemeClr>
                </a:solidFill>
              </a:rPr>
              <a:t>(</a:t>
            </a:r>
            <a:r>
              <a:rPr lang="en-US" sz="2800" dirty="0" smtClean="0">
                <a:solidFill>
                  <a:schemeClr val="accent2">
                    <a:lumMod val="75000"/>
                  </a:schemeClr>
                </a:solidFill>
              </a:rPr>
              <a:t>Stepped care is a way of using limited resources to greatest effect). </a:t>
            </a:r>
            <a:endParaRPr lang="en-US" sz="2800" dirty="0" smtClean="0">
              <a:solidFill>
                <a:schemeClr val="accent2">
                  <a:lumMod val="75000"/>
                </a:schemeClr>
              </a:solidFill>
            </a:endParaRPr>
          </a:p>
          <a:p>
            <a:r>
              <a:rPr lang="en-US" sz="2800" dirty="0" smtClean="0"/>
              <a:t>Another potentially fruitful possibility would be </a:t>
            </a:r>
            <a:r>
              <a:rPr lang="en-US" sz="2800" i="1" dirty="0" smtClean="0"/>
              <a:t>computerised behavioural activation </a:t>
            </a:r>
            <a:r>
              <a:rPr lang="en-US" sz="2800" dirty="0" smtClean="0"/>
              <a:t>with minimal support for mild depression. </a:t>
            </a:r>
            <a:endParaRPr lang="en-US" sz="2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b="1" dirty="0" smtClean="0"/>
              <a:t>Why choose behavioural activation?</a:t>
            </a:r>
            <a:endParaRPr lang="en-US" b="1" dirty="0"/>
          </a:p>
        </p:txBody>
      </p:sp>
      <p:sp>
        <p:nvSpPr>
          <p:cNvPr id="3" name="Content Placeholder 2"/>
          <p:cNvSpPr>
            <a:spLocks noGrp="1"/>
          </p:cNvSpPr>
          <p:nvPr>
            <p:ph sz="quarter" idx="1"/>
          </p:nvPr>
        </p:nvSpPr>
        <p:spPr>
          <a:xfrm>
            <a:off x="914400" y="1447800"/>
            <a:ext cx="7772400" cy="5124472"/>
          </a:xfrm>
        </p:spPr>
        <p:txBody>
          <a:bodyPr>
            <a:normAutofit fontScale="92500" lnSpcReduction="10000"/>
          </a:bodyPr>
          <a:lstStyle/>
          <a:p>
            <a:r>
              <a:rPr lang="en-US" sz="3200" dirty="0" smtClean="0"/>
              <a:t>It may be easier to train staff in its use .</a:t>
            </a:r>
            <a:endParaRPr lang="en-US" sz="3200" dirty="0" smtClean="0"/>
          </a:p>
          <a:p>
            <a:r>
              <a:rPr lang="en-US" sz="3200" dirty="0" smtClean="0"/>
              <a:t> It may have greater efficacy in severe depression.</a:t>
            </a:r>
            <a:endParaRPr lang="en-US" sz="3200" dirty="0" smtClean="0"/>
          </a:p>
          <a:p>
            <a:r>
              <a:rPr lang="en-US" sz="3200" dirty="0" smtClean="0"/>
              <a:t>Patients may find it more acceptable and it may be more cost-effective in the long term. </a:t>
            </a:r>
            <a:endParaRPr lang="en-US" sz="3200" dirty="0" smtClean="0"/>
          </a:p>
          <a:p>
            <a:endParaRPr lang="en-IN" dirty="0" smtClean="0"/>
          </a:p>
          <a:p>
            <a:endParaRPr lang="en-IN" dirty="0" smtClean="0"/>
          </a:p>
          <a:p>
            <a:pPr>
              <a:buNone/>
            </a:pPr>
            <a:endParaRPr lang="en-IN" b="1" dirty="0" smtClean="0">
              <a:solidFill>
                <a:schemeClr val="accent2">
                  <a:lumMod val="75000"/>
                </a:schemeClr>
              </a:solidFill>
            </a:endParaRPr>
          </a:p>
          <a:p>
            <a:pPr algn="ctr">
              <a:buNone/>
            </a:pPr>
            <a:r>
              <a:rPr lang="en-IN" b="1" dirty="0" smtClean="0">
                <a:solidFill>
                  <a:schemeClr val="accent2">
                    <a:lumMod val="75000"/>
                  </a:schemeClr>
                </a:solidFill>
              </a:rPr>
              <a:t>NOTE</a:t>
            </a:r>
            <a:r>
              <a:rPr lang="en-IN" dirty="0" smtClean="0">
                <a:solidFill>
                  <a:schemeClr val="accent2">
                    <a:lumMod val="75000"/>
                  </a:schemeClr>
                </a:solidFill>
              </a:rPr>
              <a:t> : </a:t>
            </a:r>
            <a:r>
              <a:rPr lang="en-US" dirty="0" smtClean="0">
                <a:solidFill>
                  <a:schemeClr val="accent2">
                    <a:lumMod val="75000"/>
                  </a:schemeClr>
                </a:solidFill>
              </a:rPr>
              <a:t>The priority for research is to determine the cost effectiveness of behavioural activation for both mild to moderate depression with low-intensity workers in stepped care and for severe depression either alone or in combination with antidepressant medication.</a:t>
            </a:r>
            <a:endParaRPr lang="en-US" dirty="0">
              <a:solidFill>
                <a:schemeClr val="accent2">
                  <a:lumMod val="75000"/>
                </a:schemeClr>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IN" b="1" dirty="0" smtClean="0"/>
              <a:t>References</a:t>
            </a:r>
            <a:endParaRPr lang="en-US" b="1" dirty="0"/>
          </a:p>
        </p:txBody>
      </p:sp>
      <p:sp>
        <p:nvSpPr>
          <p:cNvPr id="3" name="Content Placeholder 2"/>
          <p:cNvSpPr>
            <a:spLocks noGrp="1"/>
          </p:cNvSpPr>
          <p:nvPr>
            <p:ph sz="quarter" idx="1"/>
          </p:nvPr>
        </p:nvSpPr>
        <p:spPr/>
        <p:txBody>
          <a:bodyPr>
            <a:normAutofit/>
          </a:bodyPr>
          <a:lstStyle/>
          <a:p>
            <a:r>
              <a:rPr lang="en-US" sz="3200" dirty="0" smtClean="0">
                <a:hlinkClick r:id="rId1"/>
              </a:rPr>
              <a:t>http://www.veale.co.uk/wp-content/uploads/2010/10/60-BA-for-depression-.pdf</a:t>
            </a:r>
            <a:endParaRPr lang="en-US" sz="3200" dirty="0" smtClean="0"/>
          </a:p>
          <a:p>
            <a:r>
              <a:rPr lang="en-US" sz="3200" dirty="0" smtClean="0">
                <a:hlinkClick r:id="rId2"/>
              </a:rPr>
              <a:t>https://www.psychologytools.com/self-help/behavioral-activation/</a:t>
            </a:r>
            <a:endParaRPr lang="en-US" sz="3200" dirty="0" smtClean="0"/>
          </a:p>
          <a:p>
            <a:r>
              <a:rPr lang="en-US" sz="3200" dirty="0" smtClean="0">
                <a:hlinkClick r:id="rId3"/>
              </a:rPr>
              <a:t>https://theconversation.com/explainer-what-is-behavioural-activation-for-depression-62910</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Behavioural Activation aims at : </a:t>
            </a:r>
            <a:endParaRPr lang="en-US" b="1" dirty="0"/>
          </a:p>
        </p:txBody>
      </p:sp>
      <p:sp>
        <p:nvSpPr>
          <p:cNvPr id="3" name="Content Placeholder 2"/>
          <p:cNvSpPr>
            <a:spLocks noGrp="1"/>
          </p:cNvSpPr>
          <p:nvPr>
            <p:ph sz="quarter" idx="1"/>
          </p:nvPr>
        </p:nvSpPr>
        <p:spPr/>
        <p:txBody>
          <a:bodyPr anchor="ctr">
            <a:normAutofit/>
          </a:bodyPr>
          <a:lstStyle/>
          <a:p>
            <a:r>
              <a:rPr lang="en-US" sz="2800" dirty="0" smtClean="0"/>
              <a:t> increase engagement in adaptive activities (which often are those associated with the experience of pleasure or mastery),</a:t>
            </a:r>
            <a:endParaRPr lang="en-US" sz="2800" dirty="0" smtClean="0"/>
          </a:p>
          <a:p>
            <a:r>
              <a:rPr lang="en-US" sz="2800" dirty="0" smtClean="0"/>
              <a:t>decrease engagement in activities that maintain depression or increase risk for depression, and</a:t>
            </a:r>
            <a:endParaRPr lang="en-US" sz="2800" dirty="0" smtClean="0"/>
          </a:p>
          <a:p>
            <a:r>
              <a:rPr lang="en-US" sz="2800" dirty="0" smtClean="0"/>
              <a:t>solve problems that limit access to reward or that maintain or increase aversive control”</a:t>
            </a:r>
            <a:endParaRPr lang="en-US" sz="2800" dirty="0" smtClean="0"/>
          </a:p>
          <a:p>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Theory and rationale of behavioral activation</a:t>
            </a:r>
            <a:endParaRPr lang="en-US" b="1" dirty="0"/>
          </a:p>
        </p:txBody>
      </p:sp>
      <p:sp>
        <p:nvSpPr>
          <p:cNvPr id="3" name="Content Placeholder 2"/>
          <p:cNvSpPr>
            <a:spLocks noGrp="1"/>
          </p:cNvSpPr>
          <p:nvPr>
            <p:ph sz="quarter" idx="1"/>
          </p:nvPr>
        </p:nvSpPr>
        <p:spPr>
          <a:xfrm>
            <a:off x="785786" y="1447800"/>
            <a:ext cx="7901014" cy="5410200"/>
          </a:xfrm>
        </p:spPr>
        <p:txBody>
          <a:bodyPr>
            <a:normAutofit/>
          </a:bodyPr>
          <a:lstStyle/>
          <a:p>
            <a:pPr algn="just"/>
            <a:r>
              <a:rPr lang="en-US" dirty="0" smtClean="0"/>
              <a:t>Behavioral activation is a development of activity scheduling, which is a component of cognitive therapy. </a:t>
            </a:r>
            <a:endParaRPr lang="en-US" dirty="0" smtClean="0"/>
          </a:p>
          <a:p>
            <a:pPr algn="just"/>
            <a:r>
              <a:rPr lang="en-US" dirty="0" smtClean="0"/>
              <a:t>It has two primary focuses:</a:t>
            </a:r>
            <a:endParaRPr lang="en-US" dirty="0" smtClean="0"/>
          </a:p>
          <a:p>
            <a:pPr marL="777240" lvl="1" indent="-457200" algn="just">
              <a:buFont typeface="+mj-lt"/>
              <a:buAutoNum type="arabicPeriod"/>
            </a:pPr>
            <a:r>
              <a:rPr lang="en-US" dirty="0" smtClean="0"/>
              <a:t> the use of avoided activities as a guide for activity scheduling and</a:t>
            </a:r>
            <a:endParaRPr lang="en-US" dirty="0" smtClean="0"/>
          </a:p>
          <a:p>
            <a:pPr marL="777240" lvl="1" indent="-457200" algn="just">
              <a:buFont typeface="+mj-lt"/>
              <a:buAutoNum type="arabicPeriod"/>
            </a:pPr>
            <a:r>
              <a:rPr lang="en-US" dirty="0" smtClean="0"/>
              <a:t> functional analysis of cognitive processes that involve avoidance</a:t>
            </a:r>
            <a:endParaRPr lang="en-US" dirty="0" smtClean="0"/>
          </a:p>
          <a:p>
            <a:pPr marL="502920" indent="-457200" algn="just"/>
            <a:r>
              <a:rPr lang="en-US" dirty="0" smtClean="0"/>
              <a:t>Behavioural activation is grounded in learning theory and contextual functionalism.</a:t>
            </a:r>
            <a:endParaRPr lang="en-US" dirty="0" smtClean="0"/>
          </a:p>
          <a:p>
            <a:pPr marL="502920" indent="-457200" algn="just"/>
            <a:r>
              <a:rPr lang="en-US" dirty="0" smtClean="0"/>
              <a:t>The focus is on the whole event and variables that may influence the occurrence of unhelpful responses – both overt behaviour and cognitive processes.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IN" sz="4400" b="1" dirty="0" smtClean="0"/>
              <a:t>What it is not ?</a:t>
            </a:r>
            <a:endParaRPr lang="en-US" sz="4400" b="1" dirty="0"/>
          </a:p>
        </p:txBody>
      </p:sp>
      <p:sp>
        <p:nvSpPr>
          <p:cNvPr id="3" name="Content Placeholder 2"/>
          <p:cNvSpPr>
            <a:spLocks noGrp="1"/>
          </p:cNvSpPr>
          <p:nvPr>
            <p:ph sz="quarter" idx="1"/>
          </p:nvPr>
        </p:nvSpPr>
        <p:spPr/>
        <p:txBody>
          <a:bodyPr>
            <a:normAutofit/>
          </a:bodyPr>
          <a:lstStyle/>
          <a:p>
            <a:pPr algn="just"/>
            <a:r>
              <a:rPr lang="en-US" sz="3600" dirty="0" smtClean="0"/>
              <a:t>It is not about scheduling pleasant or satisfying events (as in the first stage of cognitive therapy). </a:t>
            </a:r>
            <a:endParaRPr lang="en-US" sz="3600" dirty="0" smtClean="0"/>
          </a:p>
          <a:p>
            <a:pPr algn="just"/>
            <a:endParaRPr lang="en-US" sz="3600" dirty="0" smtClean="0"/>
          </a:p>
          <a:p>
            <a:pPr algn="just"/>
            <a:r>
              <a:rPr lang="en-US" sz="3600" dirty="0" smtClean="0"/>
              <a:t>It </a:t>
            </a:r>
            <a:r>
              <a:rPr lang="en-US" sz="3600" dirty="0" smtClean="0"/>
              <a:t>does not focus on an internal cause of depression such as thoughts, inner conflicts or serotonergic dysfunction. </a:t>
            </a: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74638"/>
            <a:ext cx="7901014" cy="1143000"/>
          </a:xfrm>
        </p:spPr>
        <p:txBody>
          <a:bodyPr anchor="ctr"/>
          <a:lstStyle/>
          <a:p>
            <a:r>
              <a:rPr lang="en-US" dirty="0" smtClean="0"/>
              <a:t> </a:t>
            </a:r>
            <a:r>
              <a:rPr lang="en-US" b="1" dirty="0" smtClean="0"/>
              <a:t>It involves following steps:</a:t>
            </a:r>
            <a:endParaRPr lang="en-US" b="1" dirty="0"/>
          </a:p>
        </p:txBody>
      </p:sp>
      <p:sp>
        <p:nvSpPr>
          <p:cNvPr id="3" name="Content Placeholder 2"/>
          <p:cNvSpPr>
            <a:spLocks noGrp="1"/>
          </p:cNvSpPr>
          <p:nvPr>
            <p:ph sz="quarter" idx="1"/>
          </p:nvPr>
        </p:nvSpPr>
        <p:spPr>
          <a:xfrm>
            <a:off x="357158" y="1571612"/>
            <a:ext cx="8258204" cy="5624538"/>
          </a:xfrm>
        </p:spPr>
        <p:txBody>
          <a:bodyPr anchor="ctr">
            <a:noAutofit/>
          </a:bodyPr>
          <a:lstStyle/>
          <a:p>
            <a:r>
              <a:rPr lang="en-US" sz="3200" b="1" u="sng" dirty="0" smtClean="0">
                <a:solidFill>
                  <a:schemeClr val="accent2">
                    <a:lumMod val="75000"/>
                  </a:schemeClr>
                </a:solidFill>
              </a:rPr>
              <a:t>Assessment and Formulation :</a:t>
            </a:r>
            <a:r>
              <a:rPr lang="en-US" sz="3200" dirty="0" smtClean="0"/>
              <a:t> Learning about the vicious cycle of </a:t>
            </a:r>
            <a:r>
              <a:rPr lang="en-US" sz="3200" i="1" dirty="0" smtClean="0"/>
              <a:t>inactivity &gt; depression &gt; inactivity </a:t>
            </a:r>
            <a:r>
              <a:rPr lang="en-US" sz="3200" dirty="0" smtClean="0"/>
              <a:t>and understanding that we need to activate ourselves to feel better again</a:t>
            </a:r>
            <a:endParaRPr lang="en-US" sz="3200" dirty="0" smtClean="0"/>
          </a:p>
          <a:p>
            <a:r>
              <a:rPr lang="en-US" sz="3200" b="1" u="sng" dirty="0" smtClean="0">
                <a:solidFill>
                  <a:schemeClr val="accent2">
                    <a:lumMod val="75000"/>
                  </a:schemeClr>
                </a:solidFill>
              </a:rPr>
              <a:t>Monitoring our daily activities</a:t>
            </a:r>
            <a:r>
              <a:rPr lang="en-US" sz="3200" dirty="0" smtClean="0"/>
              <a:t> to understand the relationships between our activity and our mood</a:t>
            </a:r>
            <a:endParaRPr lang="en-US" sz="3200" dirty="0" smtClean="0"/>
          </a:p>
          <a:p>
            <a:r>
              <a:rPr lang="en-US" sz="3200" dirty="0" smtClean="0"/>
              <a:t>Identifying our </a:t>
            </a:r>
            <a:r>
              <a:rPr lang="en-US" sz="3200" b="1" u="sng" dirty="0" smtClean="0">
                <a:solidFill>
                  <a:schemeClr val="accent2">
                    <a:lumMod val="75000"/>
                  </a:schemeClr>
                </a:solidFill>
              </a:rPr>
              <a:t>values and goals </a:t>
            </a:r>
            <a:r>
              <a:rPr lang="en-US" sz="3200" dirty="0" smtClean="0"/>
              <a:t>(working out what really matters to us)</a:t>
            </a:r>
            <a:endParaRPr lang="en-US" sz="3200" dirty="0" smtClean="0"/>
          </a:p>
          <a:p>
            <a:pPr>
              <a:buNone/>
            </a:pPr>
            <a:br>
              <a:rPr lang="en-US" sz="3200" dirty="0" smtClean="0"/>
            </a:br>
            <a:endParaRPr lang="en-US"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0</TotalTime>
  <Words>17546</Words>
  <Application>WPS Presentation</Application>
  <PresentationFormat>On-screen Show (4:3)</PresentationFormat>
  <Paragraphs>334</Paragraphs>
  <Slides>56</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56</vt:i4>
      </vt:variant>
    </vt:vector>
  </HeadingPairs>
  <TitlesOfParts>
    <vt:vector size="67" baseType="lpstr">
      <vt:lpstr>Arial</vt:lpstr>
      <vt:lpstr>SimSun</vt:lpstr>
      <vt:lpstr>Wingdings</vt:lpstr>
      <vt:lpstr>Wingdings 2</vt:lpstr>
      <vt:lpstr>Copperplate Gothic Bold</vt:lpstr>
      <vt:lpstr>Perpetua</vt:lpstr>
      <vt:lpstr>Microsoft YaHei</vt:lpstr>
      <vt:lpstr>Arial Unicode MS</vt:lpstr>
      <vt:lpstr>Franklin Gothic Book</vt:lpstr>
      <vt:lpstr>Calibri</vt:lpstr>
      <vt:lpstr>Equity</vt:lpstr>
      <vt:lpstr>Behavioural Activation Therapy</vt:lpstr>
      <vt:lpstr>PowerPoint 演示文稿</vt:lpstr>
      <vt:lpstr>The relationship between what  we do and how we feel</vt:lpstr>
      <vt:lpstr>The reverse is true too!!</vt:lpstr>
      <vt:lpstr>What is Behavioral Activation?</vt:lpstr>
      <vt:lpstr>Behavioural Activation aims at : </vt:lpstr>
      <vt:lpstr>Theory and rationale of behavioral activation</vt:lpstr>
      <vt:lpstr>What it is not ?</vt:lpstr>
      <vt:lpstr> It involves following steps:</vt:lpstr>
      <vt:lpstr>Continued…</vt:lpstr>
      <vt:lpstr>This guide will walk you through all of the essential steps to get you started with behavioral activation.</vt:lpstr>
      <vt:lpstr>Assessment and formulation </vt:lpstr>
      <vt:lpstr>Example of Formulation</vt:lpstr>
      <vt:lpstr>Examples of avoidance in depression</vt:lpstr>
      <vt:lpstr>Continued…</vt:lpstr>
      <vt:lpstr>Activity monitoring: recording what you do and how you feel ??</vt:lpstr>
      <vt:lpstr>PowerPoint 演示文稿</vt:lpstr>
      <vt:lpstr>Reviewing your activity monitoring : learning about the association between activity and your mood</vt:lpstr>
      <vt:lpstr>The questions can be:</vt:lpstr>
      <vt:lpstr>Now the patient is supposed to make a list of activities which helped him/her to feel good  or bad. This list is used in the later steps.</vt:lpstr>
      <vt:lpstr>Values: thinking about what matters to you deep down</vt:lpstr>
      <vt:lpstr>Values versus Goals</vt:lpstr>
      <vt:lpstr>The domains below are valued by some people.</vt:lpstr>
      <vt:lpstr>PowerPoint 演示文稿</vt:lpstr>
      <vt:lpstr>The Valued Living Questionnaire is a useful instrument for helping individuals identify their valued directions like the following :</vt:lpstr>
      <vt:lpstr>Goals</vt:lpstr>
      <vt:lpstr>Structure</vt:lpstr>
      <vt:lpstr>Continued….</vt:lpstr>
      <vt:lpstr>Continued…</vt:lpstr>
      <vt:lpstr>Simple activation: planning and engaging in valued activity</vt:lpstr>
      <vt:lpstr>Good places to get some activation targets for activity plan</vt:lpstr>
      <vt:lpstr>Continued….</vt:lpstr>
      <vt:lpstr>Activities menu</vt:lpstr>
      <vt:lpstr>PowerPoint 演示文稿</vt:lpstr>
      <vt:lpstr>An Example of Activity Scheduling </vt:lpstr>
      <vt:lpstr>What does one do with cognitions?</vt:lpstr>
      <vt:lpstr>Continued… </vt:lpstr>
      <vt:lpstr>Cognitive fusion describes the way in which thoughts or images from the past become fused with reality, and information about the world is obtained from this revised internal reality.</vt:lpstr>
      <vt:lpstr>Continued…</vt:lpstr>
      <vt:lpstr>Metaphorical Parking LOT</vt:lpstr>
      <vt:lpstr>Goal and Aim of Cognitive Fusion </vt:lpstr>
      <vt:lpstr>Obstacles to activity scheduling</vt:lpstr>
      <vt:lpstr>PowerPoint 演示文稿</vt:lpstr>
      <vt:lpstr>Other approaches consistent with behavioural activation</vt:lpstr>
      <vt:lpstr>Exercise and healthy eating</vt:lpstr>
      <vt:lpstr>PowerPoint 演示文稿</vt:lpstr>
      <vt:lpstr>Problem-solving therapy</vt:lpstr>
      <vt:lpstr>Sleep management</vt:lpstr>
      <vt:lpstr>Counseling</vt:lpstr>
      <vt:lpstr>Family or couples therapy</vt:lpstr>
      <vt:lpstr>Compassionate mind training</vt:lpstr>
      <vt:lpstr>Acceptance and commitment therapy</vt:lpstr>
      <vt:lpstr>The evidence base for behavioural activation </vt:lpstr>
      <vt:lpstr>PowerPoint 演示文稿</vt:lpstr>
      <vt:lpstr>Why choose behavioural activation?</vt:lpstr>
      <vt:lpstr>References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RCC</cp:lastModifiedBy>
  <cp:revision>36</cp:revision>
  <dcterms:created xsi:type="dcterms:W3CDTF">2020-07-03T06:43:00Z</dcterms:created>
  <dcterms:modified xsi:type="dcterms:W3CDTF">2021-10-14T11:53:11Z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426E5FF8176747D8BB254289D295427A</vt:lpwstr>
  </property>
  <property fmtid="{D5CDD505-2E9C-101B-9397-08002B2CF9AE}" pid="3" name="KSOProductBuildVer">
    <vt:lpwstr>1033-11.2.0.10323</vt:lpwstr>
  </property>
</Properties>
</file>