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57" r:id="rId3"/>
    <p:sldId id="259" r:id="rId4"/>
    <p:sldId id="260" r:id="rId5"/>
    <p:sldId id="261" r:id="rId6"/>
    <p:sldId id="262" r:id="rId7"/>
    <p:sldId id="258" r:id="rId8"/>
    <p:sldId id="263" r:id="rId9"/>
    <p:sldId id="264" r:id="rId10"/>
    <p:sldId id="266" r:id="rId11"/>
    <p:sldId id="267" r:id="rId12"/>
    <p:sldId id="268" r:id="rId13"/>
    <p:sldId id="269" r:id="rId14"/>
    <p:sldId id="265"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13BC21-C562-490F-AE9F-1DD5675D207F}" type="datetimeFigureOut">
              <a:rPr lang="en-IN" smtClean="0"/>
              <a:pPr/>
              <a:t>23-01-2021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5E9460-15AF-4896-A371-2109D5EB6565}" type="slidenum">
              <a:rPr lang="en-IN" smtClean="0"/>
              <a:pPr/>
              <a:t>‹#›</a:t>
            </a:fld>
            <a:endParaRPr lang="en-IN"/>
          </a:p>
        </p:txBody>
      </p:sp>
    </p:spTree>
    <p:extLst>
      <p:ext uri="{BB962C8B-B14F-4D97-AF65-F5344CB8AC3E}">
        <p14:creationId xmlns:p14="http://schemas.microsoft.com/office/powerpoint/2010/main" xmlns="" val="1766890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13BC21-C562-490F-AE9F-1DD5675D207F}" type="datetimeFigureOut">
              <a:rPr lang="en-IN" smtClean="0"/>
              <a:pPr/>
              <a:t>23-01-2021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5E9460-15AF-4896-A371-2109D5EB6565}" type="slidenum">
              <a:rPr lang="en-IN" smtClean="0"/>
              <a:pPr/>
              <a:t>‹#›</a:t>
            </a:fld>
            <a:endParaRPr lang="en-IN"/>
          </a:p>
        </p:txBody>
      </p:sp>
    </p:spTree>
    <p:extLst>
      <p:ext uri="{BB962C8B-B14F-4D97-AF65-F5344CB8AC3E}">
        <p14:creationId xmlns:p14="http://schemas.microsoft.com/office/powerpoint/2010/main" xmlns="" val="1344414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13BC21-C562-490F-AE9F-1DD5675D207F}" type="datetimeFigureOut">
              <a:rPr lang="en-IN" smtClean="0"/>
              <a:pPr/>
              <a:t>23-01-2021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5E9460-15AF-4896-A371-2109D5EB6565}"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065418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13BC21-C562-490F-AE9F-1DD5675D207F}" type="datetimeFigureOut">
              <a:rPr lang="en-IN" smtClean="0"/>
              <a:pPr/>
              <a:t>23-01-2021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5E9460-15AF-4896-A371-2109D5EB6565}" type="slidenum">
              <a:rPr lang="en-IN" smtClean="0"/>
              <a:pPr/>
              <a:t>‹#›</a:t>
            </a:fld>
            <a:endParaRPr lang="en-IN"/>
          </a:p>
        </p:txBody>
      </p:sp>
    </p:spTree>
    <p:extLst>
      <p:ext uri="{BB962C8B-B14F-4D97-AF65-F5344CB8AC3E}">
        <p14:creationId xmlns:p14="http://schemas.microsoft.com/office/powerpoint/2010/main" xmlns="" val="2129522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13BC21-C562-490F-AE9F-1DD5675D207F}" type="datetimeFigureOut">
              <a:rPr lang="en-IN" smtClean="0"/>
              <a:pPr/>
              <a:t>23-01-2021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5E9460-15AF-4896-A371-2109D5EB6565}"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203005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13BC21-C562-490F-AE9F-1DD5675D207F}" type="datetimeFigureOut">
              <a:rPr lang="en-IN" smtClean="0"/>
              <a:pPr/>
              <a:t>23-01-2021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5E9460-15AF-4896-A371-2109D5EB6565}" type="slidenum">
              <a:rPr lang="en-IN" smtClean="0"/>
              <a:pPr/>
              <a:t>‹#›</a:t>
            </a:fld>
            <a:endParaRPr lang="en-IN"/>
          </a:p>
        </p:txBody>
      </p:sp>
    </p:spTree>
    <p:extLst>
      <p:ext uri="{BB962C8B-B14F-4D97-AF65-F5344CB8AC3E}">
        <p14:creationId xmlns:p14="http://schemas.microsoft.com/office/powerpoint/2010/main" xmlns="" val="15728569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13BC21-C562-490F-AE9F-1DD5675D207F}" type="datetimeFigureOut">
              <a:rPr lang="en-IN" smtClean="0"/>
              <a:pPr/>
              <a:t>23-01-2021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5E9460-15AF-4896-A371-2109D5EB6565}" type="slidenum">
              <a:rPr lang="en-IN" smtClean="0"/>
              <a:pPr/>
              <a:t>‹#›</a:t>
            </a:fld>
            <a:endParaRPr lang="en-IN"/>
          </a:p>
        </p:txBody>
      </p:sp>
    </p:spTree>
    <p:extLst>
      <p:ext uri="{BB962C8B-B14F-4D97-AF65-F5344CB8AC3E}">
        <p14:creationId xmlns:p14="http://schemas.microsoft.com/office/powerpoint/2010/main" xmlns="" val="3507353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13BC21-C562-490F-AE9F-1DD5675D207F}" type="datetimeFigureOut">
              <a:rPr lang="en-IN" smtClean="0"/>
              <a:pPr/>
              <a:t>23-01-2021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5E9460-15AF-4896-A371-2109D5EB6565}" type="slidenum">
              <a:rPr lang="en-IN" smtClean="0"/>
              <a:pPr/>
              <a:t>‹#›</a:t>
            </a:fld>
            <a:endParaRPr lang="en-IN"/>
          </a:p>
        </p:txBody>
      </p:sp>
    </p:spTree>
    <p:extLst>
      <p:ext uri="{BB962C8B-B14F-4D97-AF65-F5344CB8AC3E}">
        <p14:creationId xmlns:p14="http://schemas.microsoft.com/office/powerpoint/2010/main" xmlns="" val="2543166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13BC21-C562-490F-AE9F-1DD5675D207F}" type="datetimeFigureOut">
              <a:rPr lang="en-IN" smtClean="0"/>
              <a:pPr/>
              <a:t>23-01-2021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5E9460-15AF-4896-A371-2109D5EB6565}" type="slidenum">
              <a:rPr lang="en-IN" smtClean="0"/>
              <a:pPr/>
              <a:t>‹#›</a:t>
            </a:fld>
            <a:endParaRPr lang="en-IN"/>
          </a:p>
        </p:txBody>
      </p:sp>
    </p:spTree>
    <p:extLst>
      <p:ext uri="{BB962C8B-B14F-4D97-AF65-F5344CB8AC3E}">
        <p14:creationId xmlns:p14="http://schemas.microsoft.com/office/powerpoint/2010/main" xmlns="" val="4239261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13BC21-C562-490F-AE9F-1DD5675D207F}" type="datetimeFigureOut">
              <a:rPr lang="en-IN" smtClean="0"/>
              <a:pPr/>
              <a:t>23-01-2021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5E9460-15AF-4896-A371-2109D5EB6565}" type="slidenum">
              <a:rPr lang="en-IN" smtClean="0"/>
              <a:pPr/>
              <a:t>‹#›</a:t>
            </a:fld>
            <a:endParaRPr lang="en-IN"/>
          </a:p>
        </p:txBody>
      </p:sp>
    </p:spTree>
    <p:extLst>
      <p:ext uri="{BB962C8B-B14F-4D97-AF65-F5344CB8AC3E}">
        <p14:creationId xmlns:p14="http://schemas.microsoft.com/office/powerpoint/2010/main" xmlns="" val="4259688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13BC21-C562-490F-AE9F-1DD5675D207F}" type="datetimeFigureOut">
              <a:rPr lang="en-IN" smtClean="0"/>
              <a:pPr/>
              <a:t>23-01-2021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75E9460-15AF-4896-A371-2109D5EB6565}" type="slidenum">
              <a:rPr lang="en-IN" smtClean="0"/>
              <a:pPr/>
              <a:t>‹#›</a:t>
            </a:fld>
            <a:endParaRPr lang="en-IN"/>
          </a:p>
        </p:txBody>
      </p:sp>
    </p:spTree>
    <p:extLst>
      <p:ext uri="{BB962C8B-B14F-4D97-AF65-F5344CB8AC3E}">
        <p14:creationId xmlns:p14="http://schemas.microsoft.com/office/powerpoint/2010/main" xmlns="" val="2799612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13BC21-C562-490F-AE9F-1DD5675D207F}" type="datetimeFigureOut">
              <a:rPr lang="en-IN" smtClean="0"/>
              <a:pPr/>
              <a:t>23-01-2021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75E9460-15AF-4896-A371-2109D5EB6565}" type="slidenum">
              <a:rPr lang="en-IN" smtClean="0"/>
              <a:pPr/>
              <a:t>‹#›</a:t>
            </a:fld>
            <a:endParaRPr lang="en-IN"/>
          </a:p>
        </p:txBody>
      </p:sp>
    </p:spTree>
    <p:extLst>
      <p:ext uri="{BB962C8B-B14F-4D97-AF65-F5344CB8AC3E}">
        <p14:creationId xmlns:p14="http://schemas.microsoft.com/office/powerpoint/2010/main" xmlns="" val="2752883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13BC21-C562-490F-AE9F-1DD5675D207F}" type="datetimeFigureOut">
              <a:rPr lang="en-IN" smtClean="0"/>
              <a:pPr/>
              <a:t>23-01-2021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75E9460-15AF-4896-A371-2109D5EB6565}" type="slidenum">
              <a:rPr lang="en-IN" smtClean="0"/>
              <a:pPr/>
              <a:t>‹#›</a:t>
            </a:fld>
            <a:endParaRPr lang="en-IN"/>
          </a:p>
        </p:txBody>
      </p:sp>
    </p:spTree>
    <p:extLst>
      <p:ext uri="{BB962C8B-B14F-4D97-AF65-F5344CB8AC3E}">
        <p14:creationId xmlns:p14="http://schemas.microsoft.com/office/powerpoint/2010/main" xmlns="" val="1529050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13BC21-C562-490F-AE9F-1DD5675D207F}" type="datetimeFigureOut">
              <a:rPr lang="en-IN" smtClean="0"/>
              <a:pPr/>
              <a:t>23-01-2021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75E9460-15AF-4896-A371-2109D5EB6565}" type="slidenum">
              <a:rPr lang="en-IN" smtClean="0"/>
              <a:pPr/>
              <a:t>‹#›</a:t>
            </a:fld>
            <a:endParaRPr lang="en-IN"/>
          </a:p>
        </p:txBody>
      </p:sp>
    </p:spTree>
    <p:extLst>
      <p:ext uri="{BB962C8B-B14F-4D97-AF65-F5344CB8AC3E}">
        <p14:creationId xmlns:p14="http://schemas.microsoft.com/office/powerpoint/2010/main" xmlns="" val="4068820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13BC21-C562-490F-AE9F-1DD5675D207F}" type="datetimeFigureOut">
              <a:rPr lang="en-IN" smtClean="0"/>
              <a:pPr/>
              <a:t>23-01-2021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75E9460-15AF-4896-A371-2109D5EB6565}" type="slidenum">
              <a:rPr lang="en-IN" smtClean="0"/>
              <a:pPr/>
              <a:t>‹#›</a:t>
            </a:fld>
            <a:endParaRPr lang="en-IN"/>
          </a:p>
        </p:txBody>
      </p:sp>
    </p:spTree>
    <p:extLst>
      <p:ext uri="{BB962C8B-B14F-4D97-AF65-F5344CB8AC3E}">
        <p14:creationId xmlns:p14="http://schemas.microsoft.com/office/powerpoint/2010/main" xmlns="" val="3805112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13BC21-C562-490F-AE9F-1DD5675D207F}" type="datetimeFigureOut">
              <a:rPr lang="en-IN" smtClean="0"/>
              <a:pPr/>
              <a:t>23-01-2021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75E9460-15AF-4896-A371-2109D5EB6565}" type="slidenum">
              <a:rPr lang="en-IN" smtClean="0"/>
              <a:pPr/>
              <a:t>‹#›</a:t>
            </a:fld>
            <a:endParaRPr lang="en-IN"/>
          </a:p>
        </p:txBody>
      </p:sp>
    </p:spTree>
    <p:extLst>
      <p:ext uri="{BB962C8B-B14F-4D97-AF65-F5344CB8AC3E}">
        <p14:creationId xmlns:p14="http://schemas.microsoft.com/office/powerpoint/2010/main" xmlns="" val="3940259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E13BC21-C562-490F-AE9F-1DD5675D207F}" type="datetimeFigureOut">
              <a:rPr lang="en-IN" smtClean="0"/>
              <a:pPr/>
              <a:t>23-01-2021</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075E9460-15AF-4896-A371-2109D5EB6565}" type="slidenum">
              <a:rPr lang="en-IN" smtClean="0"/>
              <a:pPr/>
              <a:t>‹#›</a:t>
            </a:fld>
            <a:endParaRPr lang="en-IN"/>
          </a:p>
        </p:txBody>
      </p:sp>
    </p:spTree>
    <p:extLst>
      <p:ext uri="{BB962C8B-B14F-4D97-AF65-F5344CB8AC3E}">
        <p14:creationId xmlns:p14="http://schemas.microsoft.com/office/powerpoint/2010/main" xmlns="" val="173096863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info@emotionoflife.com"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FF6FE1-4AE1-48C6-BB7F-EF475FA67A0E}"/>
              </a:ext>
            </a:extLst>
          </p:cNvPr>
          <p:cNvSpPr>
            <a:spLocks noGrp="1"/>
          </p:cNvSpPr>
          <p:nvPr>
            <p:ph type="ctrTitle"/>
          </p:nvPr>
        </p:nvSpPr>
        <p:spPr>
          <a:xfrm>
            <a:off x="1507067" y="656949"/>
            <a:ext cx="7766936" cy="1882066"/>
          </a:xfrm>
        </p:spPr>
        <p:txBody>
          <a:bodyPr/>
          <a:lstStyle/>
          <a:p>
            <a:pPr algn="ctr"/>
            <a:r>
              <a:rPr lang="en-US" b="1" dirty="0">
                <a:solidFill>
                  <a:srgbClr val="7030A0"/>
                </a:solidFill>
              </a:rPr>
              <a:t>Psychodynamic therapy</a:t>
            </a:r>
            <a:endParaRPr lang="en-IN" b="1" dirty="0">
              <a:solidFill>
                <a:srgbClr val="7030A0"/>
              </a:solidFill>
            </a:endParaRPr>
          </a:p>
        </p:txBody>
      </p:sp>
      <p:sp>
        <p:nvSpPr>
          <p:cNvPr id="3" name="Subtitle 2">
            <a:extLst>
              <a:ext uri="{FF2B5EF4-FFF2-40B4-BE49-F238E27FC236}">
                <a16:creationId xmlns:a16="http://schemas.microsoft.com/office/drawing/2014/main" xmlns="" id="{ACEA1246-0840-46E8-9284-DD48B7381B3E}"/>
              </a:ext>
            </a:extLst>
          </p:cNvPr>
          <p:cNvSpPr>
            <a:spLocks noGrp="1"/>
          </p:cNvSpPr>
          <p:nvPr>
            <p:ph type="subTitle" idx="1"/>
          </p:nvPr>
        </p:nvSpPr>
        <p:spPr>
          <a:xfrm>
            <a:off x="1507067" y="2956265"/>
            <a:ext cx="7766936" cy="2191468"/>
          </a:xfrm>
        </p:spPr>
        <p:txBody>
          <a:bodyPr>
            <a:normAutofit/>
          </a:bodyPr>
          <a:lstStyle/>
          <a:p>
            <a:pPr algn="r"/>
            <a:r>
              <a:rPr lang="en-US" dirty="0" smtClean="0">
                <a:solidFill>
                  <a:schemeClr val="tx1"/>
                </a:solidFill>
              </a:rPr>
              <a:t>Prepare and Created by </a:t>
            </a:r>
            <a:r>
              <a:rPr lang="en-US" dirty="0" err="1" smtClean="0">
                <a:solidFill>
                  <a:schemeClr val="tx1"/>
                </a:solidFill>
              </a:rPr>
              <a:t>Annjala</a:t>
            </a:r>
            <a:r>
              <a:rPr lang="en-US" dirty="0" smtClean="0">
                <a:solidFill>
                  <a:schemeClr val="tx1"/>
                </a:solidFill>
              </a:rPr>
              <a:t> </a:t>
            </a:r>
            <a:r>
              <a:rPr lang="en-US" dirty="0">
                <a:solidFill>
                  <a:schemeClr val="tx1"/>
                </a:solidFill>
              </a:rPr>
              <a:t>Moni Mathews</a:t>
            </a:r>
          </a:p>
          <a:p>
            <a:pPr algn="r"/>
            <a:r>
              <a:rPr lang="en-US" dirty="0" smtClean="0">
                <a:solidFill>
                  <a:schemeClr val="tx1"/>
                </a:solidFill>
              </a:rPr>
              <a:t>Intern </a:t>
            </a:r>
            <a:r>
              <a:rPr lang="en-US" dirty="0">
                <a:solidFill>
                  <a:schemeClr val="tx1"/>
                </a:solidFill>
              </a:rPr>
              <a:t>at </a:t>
            </a:r>
            <a:r>
              <a:rPr lang="en-US" dirty="0" smtClean="0">
                <a:solidFill>
                  <a:schemeClr val="tx1"/>
                </a:solidFill>
              </a:rPr>
              <a:t>Emotion </a:t>
            </a:r>
            <a:r>
              <a:rPr lang="en-US" dirty="0">
                <a:solidFill>
                  <a:schemeClr val="tx1"/>
                </a:solidFill>
              </a:rPr>
              <a:t>of life</a:t>
            </a:r>
          </a:p>
          <a:p>
            <a:pPr algn="r"/>
            <a:r>
              <a:rPr lang="en-US" dirty="0">
                <a:solidFill>
                  <a:schemeClr val="tx1"/>
                </a:solidFill>
              </a:rPr>
              <a:t>Under the guidance of: Shyam </a:t>
            </a:r>
            <a:r>
              <a:rPr lang="en-US" dirty="0" smtClean="0">
                <a:solidFill>
                  <a:schemeClr val="tx1"/>
                </a:solidFill>
              </a:rPr>
              <a:t>Gupta</a:t>
            </a:r>
            <a:endParaRPr lang="en-US" dirty="0">
              <a:solidFill>
                <a:schemeClr val="tx1"/>
              </a:solidFill>
            </a:endParaRPr>
          </a:p>
        </p:txBody>
      </p:sp>
    </p:spTree>
    <p:extLst>
      <p:ext uri="{BB962C8B-B14F-4D97-AF65-F5344CB8AC3E}">
        <p14:creationId xmlns:p14="http://schemas.microsoft.com/office/powerpoint/2010/main" xmlns="" val="1652170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253F12-9679-4DD3-A630-4AF1F168F320}"/>
              </a:ext>
            </a:extLst>
          </p:cNvPr>
          <p:cNvSpPr>
            <a:spLocks noGrp="1"/>
          </p:cNvSpPr>
          <p:nvPr>
            <p:ph type="title"/>
          </p:nvPr>
        </p:nvSpPr>
        <p:spPr/>
        <p:txBody>
          <a:bodyPr/>
          <a:lstStyle/>
          <a:p>
            <a:pPr algn="ctr"/>
            <a:r>
              <a:rPr lang="en-US" b="1" dirty="0">
                <a:solidFill>
                  <a:schemeClr val="accent3"/>
                </a:solidFill>
              </a:rPr>
              <a:t>Tools and techniques in psychodynamic therapy</a:t>
            </a:r>
            <a:endParaRPr lang="en-IN" b="1" dirty="0">
              <a:solidFill>
                <a:schemeClr val="accent3"/>
              </a:solidFill>
            </a:endParaRPr>
          </a:p>
        </p:txBody>
      </p:sp>
      <p:sp>
        <p:nvSpPr>
          <p:cNvPr id="3" name="Content Placeholder 2">
            <a:extLst>
              <a:ext uri="{FF2B5EF4-FFF2-40B4-BE49-F238E27FC236}">
                <a16:creationId xmlns:a16="http://schemas.microsoft.com/office/drawing/2014/main" xmlns="" id="{E8491FE4-95DA-4BC9-BBAF-B59E5CEF0C6C}"/>
              </a:ext>
            </a:extLst>
          </p:cNvPr>
          <p:cNvSpPr>
            <a:spLocks noGrp="1"/>
          </p:cNvSpPr>
          <p:nvPr>
            <p:ph idx="1"/>
          </p:nvPr>
        </p:nvSpPr>
        <p:spPr/>
        <p:txBody>
          <a:bodyPr>
            <a:normAutofit lnSpcReduction="10000"/>
          </a:bodyPr>
          <a:lstStyle/>
          <a:p>
            <a:r>
              <a:rPr lang="en-IN" sz="2800" b="1" i="0" dirty="0">
                <a:solidFill>
                  <a:srgbClr val="2A2A2A"/>
                </a:solidFill>
                <a:effectLst/>
                <a:latin typeface="+mj-lt"/>
              </a:rPr>
              <a:t>Psychodynamic Diagnostic Manual (PDM)- </a:t>
            </a:r>
            <a:r>
              <a:rPr lang="en-IN" sz="2800" i="0" dirty="0">
                <a:solidFill>
                  <a:srgbClr val="2A2A2A"/>
                </a:solidFill>
                <a:effectLst/>
                <a:latin typeface="+mj-lt"/>
              </a:rPr>
              <a:t>Those therapist who follow psychodynamic therapy uses this manual in order to diagnose and to treat clients.</a:t>
            </a:r>
          </a:p>
          <a:p>
            <a:r>
              <a:rPr lang="en-IN" sz="2800" b="1" i="0" dirty="0">
                <a:solidFill>
                  <a:srgbClr val="2A2A2A"/>
                </a:solidFill>
                <a:effectLst/>
                <a:latin typeface="lato"/>
              </a:rPr>
              <a:t> </a:t>
            </a:r>
            <a:r>
              <a:rPr lang="en-IN" sz="2800" b="1" i="0" dirty="0">
                <a:solidFill>
                  <a:srgbClr val="2A2A2A"/>
                </a:solidFill>
                <a:effectLst/>
                <a:latin typeface="+mj-lt"/>
              </a:rPr>
              <a:t>Rorschach Inkblots- </a:t>
            </a:r>
            <a:r>
              <a:rPr lang="en-IN" sz="2800" dirty="0">
                <a:solidFill>
                  <a:srgbClr val="2A2A2A"/>
                </a:solidFill>
                <a:latin typeface="+mj-lt"/>
              </a:rPr>
              <a:t>Clients will be shown ink blot cards where they will interpret those cards and the therapist is able to understand </a:t>
            </a:r>
            <a:r>
              <a:rPr lang="en-IN" sz="2800" dirty="0" smtClean="0">
                <a:solidFill>
                  <a:srgbClr val="2A2A2A"/>
                </a:solidFill>
                <a:latin typeface="+mj-lt"/>
              </a:rPr>
              <a:t>inner ongoing thoughts &amp; cognitive structure, and other psychopathology related with client life</a:t>
            </a:r>
            <a:r>
              <a:rPr lang="en-IN" sz="2800" dirty="0">
                <a:solidFill>
                  <a:srgbClr val="2A2A2A"/>
                </a:solidFill>
                <a:latin typeface="+mj-lt"/>
              </a:rPr>
              <a:t>.</a:t>
            </a:r>
            <a:endParaRPr lang="en-IN" sz="2800" b="1" i="0" dirty="0">
              <a:solidFill>
                <a:srgbClr val="2A2A2A"/>
              </a:solidFill>
              <a:effectLst/>
              <a:latin typeface="+mj-lt"/>
            </a:endParaRPr>
          </a:p>
          <a:p>
            <a:endParaRPr lang="en-IN" b="1" i="0" dirty="0">
              <a:solidFill>
                <a:srgbClr val="2A2A2A"/>
              </a:solidFill>
              <a:effectLst/>
              <a:latin typeface="+mj-lt"/>
            </a:endParaRPr>
          </a:p>
          <a:p>
            <a:endParaRPr lang="en-IN" b="1" dirty="0"/>
          </a:p>
        </p:txBody>
      </p:sp>
    </p:spTree>
    <p:extLst>
      <p:ext uri="{BB962C8B-B14F-4D97-AF65-F5344CB8AC3E}">
        <p14:creationId xmlns:p14="http://schemas.microsoft.com/office/powerpoint/2010/main" xmlns="" val="343053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6C849D2-D2B6-4FC5-9AD3-F359D97243E4}"/>
              </a:ext>
            </a:extLst>
          </p:cNvPr>
          <p:cNvSpPr>
            <a:spLocks noGrp="1"/>
          </p:cNvSpPr>
          <p:nvPr>
            <p:ph idx="1"/>
          </p:nvPr>
        </p:nvSpPr>
        <p:spPr>
          <a:xfrm>
            <a:off x="677334" y="976545"/>
            <a:ext cx="8596668" cy="5064818"/>
          </a:xfrm>
        </p:spPr>
        <p:txBody>
          <a:bodyPr>
            <a:normAutofit lnSpcReduction="10000"/>
          </a:bodyPr>
          <a:lstStyle/>
          <a:p>
            <a:pPr algn="l"/>
            <a:r>
              <a:rPr lang="en-US" sz="2800" b="1" i="0" dirty="0">
                <a:solidFill>
                  <a:srgbClr val="2A2A2A"/>
                </a:solidFill>
                <a:effectLst/>
              </a:rPr>
              <a:t>Freudian Slip- </a:t>
            </a:r>
            <a:r>
              <a:rPr lang="en-US" sz="2800" b="0" i="0" dirty="0">
                <a:solidFill>
                  <a:srgbClr val="2A2A2A"/>
                </a:solidFill>
                <a:effectLst/>
              </a:rPr>
              <a:t>These slips refer to instances when the client mean to say one thing but accidentally let “slip” another, specifically when deeper meaning can be attributed to this slip.</a:t>
            </a:r>
          </a:p>
          <a:p>
            <a:r>
              <a:rPr lang="en-IN" sz="2800" b="1" i="0" dirty="0">
                <a:solidFill>
                  <a:srgbClr val="2A2A2A"/>
                </a:solidFill>
                <a:effectLst/>
              </a:rPr>
              <a:t>Free Association- </a:t>
            </a:r>
            <a:r>
              <a:rPr lang="en-IN" sz="2800" i="0" dirty="0">
                <a:solidFill>
                  <a:srgbClr val="2A2A2A"/>
                </a:solidFill>
                <a:effectLst/>
              </a:rPr>
              <a:t>This is where the client is allowed to talk freely.</a:t>
            </a:r>
          </a:p>
          <a:p>
            <a:r>
              <a:rPr lang="en-IN" sz="2800" b="1" i="0" dirty="0">
                <a:solidFill>
                  <a:srgbClr val="2A2A2A"/>
                </a:solidFill>
                <a:effectLst/>
              </a:rPr>
              <a:t>Dream Analysis- </a:t>
            </a:r>
            <a:r>
              <a:rPr lang="en-US" sz="2800" b="0" i="0" dirty="0">
                <a:solidFill>
                  <a:srgbClr val="2A2A2A"/>
                </a:solidFill>
                <a:effectLst/>
              </a:rPr>
              <a:t>Dream analysis is undertaken by discussing the client’s dreams in detail. The therapist will guide the client through this discussion, asking questions and prodding the client to remember and describe the dream in as much detail as possible.</a:t>
            </a:r>
            <a:endParaRPr lang="en-IN" sz="2800" b="1" i="0" dirty="0">
              <a:solidFill>
                <a:srgbClr val="2A2A2A"/>
              </a:solidFill>
              <a:effectLst/>
            </a:endParaRPr>
          </a:p>
          <a:p>
            <a:endParaRPr lang="en-IN" dirty="0"/>
          </a:p>
        </p:txBody>
      </p:sp>
    </p:spTree>
    <p:extLst>
      <p:ext uri="{BB962C8B-B14F-4D97-AF65-F5344CB8AC3E}">
        <p14:creationId xmlns:p14="http://schemas.microsoft.com/office/powerpoint/2010/main" xmlns="" val="245119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175CC7-F915-4B60-92EF-A1B820ED2AA9}"/>
              </a:ext>
            </a:extLst>
          </p:cNvPr>
          <p:cNvSpPr>
            <a:spLocks noGrp="1"/>
          </p:cNvSpPr>
          <p:nvPr>
            <p:ph type="title"/>
          </p:nvPr>
        </p:nvSpPr>
        <p:spPr/>
        <p:txBody>
          <a:bodyPr/>
          <a:lstStyle/>
          <a:p>
            <a:pPr algn="ctr"/>
            <a:r>
              <a:rPr lang="en-US" b="1" dirty="0">
                <a:solidFill>
                  <a:srgbClr val="00B0F0"/>
                </a:solidFill>
              </a:rPr>
              <a:t>Psychodynamic therapy is suited for:</a:t>
            </a:r>
            <a:endParaRPr lang="en-IN" b="1" dirty="0">
              <a:solidFill>
                <a:srgbClr val="00B0F0"/>
              </a:solidFill>
            </a:endParaRPr>
          </a:p>
        </p:txBody>
      </p:sp>
      <p:sp>
        <p:nvSpPr>
          <p:cNvPr id="3" name="Content Placeholder 2">
            <a:extLst>
              <a:ext uri="{FF2B5EF4-FFF2-40B4-BE49-F238E27FC236}">
                <a16:creationId xmlns:a16="http://schemas.microsoft.com/office/drawing/2014/main" xmlns="" id="{F2E32C3A-ECC0-41BA-A057-263DCFA516BA}"/>
              </a:ext>
            </a:extLst>
          </p:cNvPr>
          <p:cNvSpPr>
            <a:spLocks noGrp="1"/>
          </p:cNvSpPr>
          <p:nvPr>
            <p:ph idx="1"/>
          </p:nvPr>
        </p:nvSpPr>
        <p:spPr/>
        <p:txBody>
          <a:bodyPr/>
          <a:lstStyle/>
          <a:p>
            <a:pPr algn="l">
              <a:buFont typeface="Arial" panose="020B0604020202020204" pitchFamily="34" charset="0"/>
              <a:buChar char="•"/>
            </a:pPr>
            <a:r>
              <a:rPr lang="en-IN" sz="2000" dirty="0">
                <a:solidFill>
                  <a:srgbClr val="231F20"/>
                </a:solidFill>
              </a:rPr>
              <a:t>A</a:t>
            </a:r>
            <a:r>
              <a:rPr lang="en-IN" sz="2000" b="0" i="0" dirty="0">
                <a:solidFill>
                  <a:srgbClr val="231F20"/>
                </a:solidFill>
                <a:effectLst/>
              </a:rPr>
              <a:t>nxiety</a:t>
            </a:r>
          </a:p>
          <a:p>
            <a:pPr algn="l">
              <a:buFont typeface="Arial" panose="020B0604020202020204" pitchFamily="34" charset="0"/>
              <a:buChar char="•"/>
            </a:pPr>
            <a:r>
              <a:rPr lang="en-IN" sz="2000" dirty="0">
                <a:solidFill>
                  <a:srgbClr val="231F20"/>
                </a:solidFill>
              </a:rPr>
              <a:t>P</a:t>
            </a:r>
            <a:r>
              <a:rPr lang="en-IN" sz="2000" b="0" i="0" dirty="0">
                <a:solidFill>
                  <a:srgbClr val="231F20"/>
                </a:solidFill>
                <a:effectLst/>
              </a:rPr>
              <a:t>anic disorders</a:t>
            </a:r>
          </a:p>
          <a:p>
            <a:pPr algn="l">
              <a:buFont typeface="Arial" panose="020B0604020202020204" pitchFamily="34" charset="0"/>
              <a:buChar char="•"/>
            </a:pPr>
            <a:r>
              <a:rPr lang="en-IN" sz="2000" dirty="0">
                <a:solidFill>
                  <a:srgbClr val="231F20"/>
                </a:solidFill>
              </a:rPr>
              <a:t>P</a:t>
            </a:r>
            <a:r>
              <a:rPr lang="en-IN" sz="2000" b="0" i="0" dirty="0">
                <a:solidFill>
                  <a:srgbClr val="231F20"/>
                </a:solidFill>
                <a:effectLst/>
              </a:rPr>
              <a:t>ost-traumatic stress disorder</a:t>
            </a:r>
          </a:p>
          <a:p>
            <a:pPr algn="l">
              <a:buFont typeface="Arial" panose="020B0604020202020204" pitchFamily="34" charset="0"/>
              <a:buChar char="•"/>
            </a:pPr>
            <a:r>
              <a:rPr lang="en-IN" sz="2000" dirty="0">
                <a:solidFill>
                  <a:srgbClr val="231F20"/>
                </a:solidFill>
              </a:rPr>
              <a:t>P</a:t>
            </a:r>
            <a:r>
              <a:rPr lang="en-IN" sz="2000" b="0" i="0" dirty="0">
                <a:solidFill>
                  <a:srgbClr val="231F20"/>
                </a:solidFill>
                <a:effectLst/>
              </a:rPr>
              <a:t>ersonality disorders, such as borderline personality disorder</a:t>
            </a:r>
          </a:p>
          <a:p>
            <a:pPr algn="l">
              <a:buFont typeface="Arial" panose="020B0604020202020204" pitchFamily="34" charset="0"/>
              <a:buChar char="•"/>
            </a:pPr>
            <a:r>
              <a:rPr lang="en-IN" sz="2000" dirty="0">
                <a:solidFill>
                  <a:srgbClr val="231F20"/>
                </a:solidFill>
              </a:rPr>
              <a:t>S</a:t>
            </a:r>
            <a:r>
              <a:rPr lang="en-IN" sz="2000" b="0" i="0" dirty="0">
                <a:solidFill>
                  <a:srgbClr val="231F20"/>
                </a:solidFill>
                <a:effectLst/>
              </a:rPr>
              <a:t>tress-related physical ailments</a:t>
            </a:r>
          </a:p>
          <a:p>
            <a:pPr algn="l">
              <a:buFont typeface="Arial" panose="020B0604020202020204" pitchFamily="34" charset="0"/>
              <a:buChar char="•"/>
            </a:pPr>
            <a:r>
              <a:rPr lang="en-IN" sz="2000" dirty="0">
                <a:solidFill>
                  <a:srgbClr val="231F20"/>
                </a:solidFill>
              </a:rPr>
              <a:t>P</a:t>
            </a:r>
            <a:r>
              <a:rPr lang="en-IN" sz="2000" b="0" i="0" dirty="0">
                <a:solidFill>
                  <a:srgbClr val="231F20"/>
                </a:solidFill>
                <a:effectLst/>
              </a:rPr>
              <a:t>hysical symptoms that lack a physical basis</a:t>
            </a:r>
          </a:p>
          <a:p>
            <a:pPr algn="l">
              <a:buFont typeface="Arial" panose="020B0604020202020204" pitchFamily="34" charset="0"/>
              <a:buChar char="•"/>
            </a:pPr>
            <a:r>
              <a:rPr lang="en-IN" sz="2000" dirty="0">
                <a:solidFill>
                  <a:srgbClr val="231F20"/>
                </a:solidFill>
              </a:rPr>
              <a:t>P</a:t>
            </a:r>
            <a:r>
              <a:rPr lang="en-IN" sz="2000" b="0" i="0" dirty="0">
                <a:solidFill>
                  <a:srgbClr val="231F20"/>
                </a:solidFill>
                <a:effectLst/>
              </a:rPr>
              <a:t>ersistent feelings of isolation and loneliness</a:t>
            </a:r>
          </a:p>
          <a:p>
            <a:pPr algn="l">
              <a:buFont typeface="Arial" panose="020B0604020202020204" pitchFamily="34" charset="0"/>
              <a:buChar char="•"/>
            </a:pPr>
            <a:r>
              <a:rPr lang="en-IN" sz="2000" dirty="0">
                <a:solidFill>
                  <a:srgbClr val="231F20"/>
                </a:solidFill>
              </a:rPr>
              <a:t>P</a:t>
            </a:r>
            <a:r>
              <a:rPr lang="en-IN" sz="2000" b="0" i="0" dirty="0">
                <a:solidFill>
                  <a:srgbClr val="231F20"/>
                </a:solidFill>
                <a:effectLst/>
              </a:rPr>
              <a:t>rolonged sadness</a:t>
            </a:r>
          </a:p>
          <a:p>
            <a:pPr algn="l">
              <a:buFont typeface="Arial" panose="020B0604020202020204" pitchFamily="34" charset="0"/>
              <a:buChar char="•"/>
            </a:pPr>
            <a:r>
              <a:rPr lang="en-IN" sz="2000" dirty="0">
                <a:solidFill>
                  <a:srgbClr val="231F20"/>
                </a:solidFill>
              </a:rPr>
              <a:t>S</a:t>
            </a:r>
            <a:r>
              <a:rPr lang="en-IN" sz="2000" b="0" i="0" dirty="0">
                <a:solidFill>
                  <a:srgbClr val="231F20"/>
                </a:solidFill>
                <a:effectLst/>
              </a:rPr>
              <a:t>exual difficulties</a:t>
            </a:r>
          </a:p>
          <a:p>
            <a:endParaRPr lang="en-IN" dirty="0"/>
          </a:p>
        </p:txBody>
      </p:sp>
    </p:spTree>
    <p:extLst>
      <p:ext uri="{BB962C8B-B14F-4D97-AF65-F5344CB8AC3E}">
        <p14:creationId xmlns:p14="http://schemas.microsoft.com/office/powerpoint/2010/main" xmlns="" val="2975744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B19FD4-21CB-4FEB-874D-F99E087984A0}"/>
              </a:ext>
            </a:extLst>
          </p:cNvPr>
          <p:cNvSpPr>
            <a:spLocks noGrp="1"/>
          </p:cNvSpPr>
          <p:nvPr>
            <p:ph type="title"/>
          </p:nvPr>
        </p:nvSpPr>
        <p:spPr/>
        <p:txBody>
          <a:bodyPr/>
          <a:lstStyle/>
          <a:p>
            <a:pPr algn="ctr"/>
            <a:r>
              <a:rPr lang="en-US" b="1" dirty="0">
                <a:solidFill>
                  <a:srgbClr val="92D050"/>
                </a:solidFill>
              </a:rPr>
              <a:t>Some of the benefits or other goals of psychodynamic therapy</a:t>
            </a:r>
            <a:endParaRPr lang="en-IN" b="1" dirty="0">
              <a:solidFill>
                <a:srgbClr val="92D050"/>
              </a:solidFill>
            </a:endParaRPr>
          </a:p>
        </p:txBody>
      </p:sp>
      <p:sp>
        <p:nvSpPr>
          <p:cNvPr id="3" name="Content Placeholder 2">
            <a:extLst>
              <a:ext uri="{FF2B5EF4-FFF2-40B4-BE49-F238E27FC236}">
                <a16:creationId xmlns:a16="http://schemas.microsoft.com/office/drawing/2014/main" xmlns="" id="{527B05DA-4847-41DD-8F5F-693D057404B7}"/>
              </a:ext>
            </a:extLst>
          </p:cNvPr>
          <p:cNvSpPr>
            <a:spLocks noGrp="1"/>
          </p:cNvSpPr>
          <p:nvPr>
            <p:ph idx="1"/>
          </p:nvPr>
        </p:nvSpPr>
        <p:spPr/>
        <p:txBody>
          <a:bodyPr>
            <a:normAutofit lnSpcReduction="10000"/>
          </a:bodyPr>
          <a:lstStyle/>
          <a:p>
            <a:pPr algn="l">
              <a:buFont typeface="Arial" panose="020B0604020202020204" pitchFamily="34" charset="0"/>
              <a:buChar char="•"/>
            </a:pPr>
            <a:r>
              <a:rPr lang="en-US" sz="2400" b="0" i="0" dirty="0">
                <a:solidFill>
                  <a:srgbClr val="212529"/>
                </a:solidFill>
                <a:effectLst/>
              </a:rPr>
              <a:t>Increasing self esteem</a:t>
            </a:r>
          </a:p>
          <a:p>
            <a:pPr algn="l">
              <a:buFont typeface="Arial" panose="020B0604020202020204" pitchFamily="34" charset="0"/>
              <a:buChar char="•"/>
            </a:pPr>
            <a:r>
              <a:rPr lang="en-US" sz="2400" b="0" i="0" dirty="0">
                <a:solidFill>
                  <a:srgbClr val="212529"/>
                </a:solidFill>
                <a:effectLst/>
              </a:rPr>
              <a:t>Developing the ability to have more satisfying relationships</a:t>
            </a:r>
          </a:p>
          <a:p>
            <a:pPr algn="l">
              <a:buFont typeface="Arial" panose="020B0604020202020204" pitchFamily="34" charset="0"/>
              <a:buChar char="•"/>
            </a:pPr>
            <a:r>
              <a:rPr lang="en-US" sz="2400" b="0" i="0" dirty="0">
                <a:solidFill>
                  <a:srgbClr val="212529"/>
                </a:solidFill>
                <a:effectLst/>
              </a:rPr>
              <a:t>Increasing confidence in personal abilities</a:t>
            </a:r>
          </a:p>
          <a:p>
            <a:pPr algn="l">
              <a:buFont typeface="Arial" panose="020B0604020202020204" pitchFamily="34" charset="0"/>
              <a:buChar char="•"/>
            </a:pPr>
            <a:r>
              <a:rPr lang="en-US" sz="2400" b="0" i="0" dirty="0">
                <a:solidFill>
                  <a:srgbClr val="212529"/>
                </a:solidFill>
                <a:effectLst/>
              </a:rPr>
              <a:t>Increasing understanding of self and others</a:t>
            </a:r>
          </a:p>
          <a:p>
            <a:pPr algn="l">
              <a:buFont typeface="Arial" panose="020B0604020202020204" pitchFamily="34" charset="0"/>
              <a:buChar char="•"/>
            </a:pPr>
            <a:r>
              <a:rPr lang="en-US" sz="2400" b="0" i="0" dirty="0">
                <a:solidFill>
                  <a:srgbClr val="212529"/>
                </a:solidFill>
                <a:effectLst/>
              </a:rPr>
              <a:t>Recognition and toleration of a wider range of emotions</a:t>
            </a:r>
          </a:p>
          <a:p>
            <a:pPr algn="l">
              <a:buFont typeface="Arial" panose="020B0604020202020204" pitchFamily="34" charset="0"/>
              <a:buChar char="•"/>
            </a:pPr>
            <a:r>
              <a:rPr lang="en-US" sz="2400" b="0" i="0" dirty="0">
                <a:solidFill>
                  <a:srgbClr val="212529"/>
                </a:solidFill>
                <a:effectLst/>
              </a:rPr>
              <a:t>Gradually becoming more able to face issues and difficulties</a:t>
            </a:r>
          </a:p>
          <a:p>
            <a:pPr algn="l">
              <a:buFont typeface="Arial" panose="020B0604020202020204" pitchFamily="34" charset="0"/>
              <a:buChar char="•"/>
            </a:pPr>
            <a:r>
              <a:rPr lang="en-US" sz="2400" b="0" i="0" dirty="0">
                <a:solidFill>
                  <a:srgbClr val="212529"/>
                </a:solidFill>
                <a:effectLst/>
              </a:rPr>
              <a:t>Benefits that endure and increase with time</a:t>
            </a:r>
          </a:p>
          <a:p>
            <a:endParaRPr lang="en-IN" dirty="0"/>
          </a:p>
        </p:txBody>
      </p:sp>
    </p:spTree>
    <p:extLst>
      <p:ext uri="{BB962C8B-B14F-4D97-AF65-F5344CB8AC3E}">
        <p14:creationId xmlns:p14="http://schemas.microsoft.com/office/powerpoint/2010/main" xmlns="" val="1139930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782668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065246"/>
          </a:xfrm>
        </p:spPr>
        <p:txBody>
          <a:bodyPr/>
          <a:lstStyle/>
          <a:p>
            <a:endParaRPr lang="en-US" dirty="0"/>
          </a:p>
        </p:txBody>
      </p:sp>
      <p:sp>
        <p:nvSpPr>
          <p:cNvPr id="3" name="Text Placeholder 2"/>
          <p:cNvSpPr>
            <a:spLocks noGrp="1"/>
          </p:cNvSpPr>
          <p:nvPr>
            <p:ph type="body" idx="1"/>
          </p:nvPr>
        </p:nvSpPr>
        <p:spPr>
          <a:xfrm>
            <a:off x="677335" y="4127863"/>
            <a:ext cx="8596668" cy="1913499"/>
          </a:xfrm>
        </p:spPr>
        <p:txBody>
          <a:bodyPr/>
          <a:lstStyle/>
          <a:p>
            <a:pPr algn="ctr"/>
            <a:endParaRPr lang="en-US" dirty="0" smtClean="0">
              <a:solidFill>
                <a:schemeClr val="tx1"/>
              </a:solidFill>
            </a:endParaRPr>
          </a:p>
          <a:p>
            <a:pPr algn="ctr"/>
            <a:r>
              <a:rPr lang="en-US" dirty="0" smtClean="0">
                <a:solidFill>
                  <a:schemeClr val="tx1"/>
                </a:solidFill>
              </a:rPr>
              <a:t>Call for any further detail:9368503416/7678694626</a:t>
            </a:r>
            <a:endParaRPr lang="en-US" dirty="0" smtClean="0">
              <a:solidFill>
                <a:schemeClr val="tx1"/>
              </a:solidFill>
            </a:endParaRPr>
          </a:p>
          <a:p>
            <a:pPr algn="ctr"/>
            <a:r>
              <a:rPr lang="en-US" dirty="0" smtClean="0">
                <a:solidFill>
                  <a:schemeClr val="tx1"/>
                </a:solidFill>
              </a:rPr>
              <a:t>Email us your query : </a:t>
            </a:r>
            <a:r>
              <a:rPr lang="en-US" dirty="0" smtClean="0">
                <a:solidFill>
                  <a:schemeClr val="tx1"/>
                </a:solidFill>
                <a:hlinkClick r:id="rId2">
                  <a:extLst>
                    <a:ext uri="{A12FA001-AC4F-418D-AE19-62706E023703}">
                      <ahyp:hlinkClr xmlns="" xmlns:ahyp="http://schemas.microsoft.com/office/drawing/2018/hyperlinkcolor" xmlns:lc="http://schemas.openxmlformats.org/drawingml/2006/lockedCanvas" val="tx"/>
                    </a:ext>
                  </a:extLst>
                </a:hlinkClick>
              </a:rPr>
              <a:t>info@emotionoflife.com</a:t>
            </a:r>
            <a:endParaRPr lang="en-US" dirty="0" smtClean="0">
              <a:solidFill>
                <a:schemeClr val="tx1"/>
              </a:solidFill>
            </a:endParaRPr>
          </a:p>
          <a:p>
            <a:pPr algn="ctr"/>
            <a:r>
              <a:rPr lang="en-US" dirty="0" smtClean="0">
                <a:solidFill>
                  <a:schemeClr val="tx1"/>
                </a:solidFill>
              </a:rPr>
              <a:t>Visit out website</a:t>
            </a:r>
            <a:r>
              <a:rPr lang="en-US" dirty="0" smtClean="0">
                <a:solidFill>
                  <a:schemeClr val="tx1"/>
                </a:solidFill>
              </a:rPr>
              <a:t>: www.emotionoflife.com</a:t>
            </a:r>
          </a:p>
          <a:p>
            <a:pPr algn="ctr"/>
            <a:endParaRPr lang="en-IN" dirty="0" smtClean="0"/>
          </a:p>
          <a:p>
            <a:endParaRPr lang="en-US" dirty="0"/>
          </a:p>
        </p:txBody>
      </p:sp>
      <p:pic>
        <p:nvPicPr>
          <p:cNvPr id="4" name="Picture 3">
            <a:extLst>
              <a:ext uri="{FF2B5EF4-FFF2-40B4-BE49-F238E27FC236}">
                <a16:creationId xmlns:a16="http://schemas.microsoft.com/office/drawing/2014/main" xmlns="" id="{BA792386-AB61-465F-8CBF-E8E73CECDEC7}"/>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44583" y="1972491"/>
            <a:ext cx="6358092" cy="201168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9A7B8-2359-4E7C-9555-41DB0AB6035F}"/>
              </a:ext>
            </a:extLst>
          </p:cNvPr>
          <p:cNvSpPr>
            <a:spLocks noGrp="1"/>
          </p:cNvSpPr>
          <p:nvPr>
            <p:ph type="title"/>
          </p:nvPr>
        </p:nvSpPr>
        <p:spPr/>
        <p:txBody>
          <a:bodyPr/>
          <a:lstStyle/>
          <a:p>
            <a:pPr algn="ctr"/>
            <a:r>
              <a:rPr lang="en-US" b="1" dirty="0">
                <a:solidFill>
                  <a:schemeClr val="accent4"/>
                </a:solidFill>
              </a:rPr>
              <a:t>Introduction to psychodynamic therapy</a:t>
            </a:r>
            <a:endParaRPr lang="en-IN" b="1" dirty="0">
              <a:solidFill>
                <a:schemeClr val="accent4"/>
              </a:solidFill>
            </a:endParaRPr>
          </a:p>
        </p:txBody>
      </p:sp>
      <p:sp>
        <p:nvSpPr>
          <p:cNvPr id="3" name="Content Placeholder 2">
            <a:extLst>
              <a:ext uri="{FF2B5EF4-FFF2-40B4-BE49-F238E27FC236}">
                <a16:creationId xmlns:a16="http://schemas.microsoft.com/office/drawing/2014/main" xmlns="" id="{155F4CF3-9C95-4FD1-9928-28ED3C230A0E}"/>
              </a:ext>
            </a:extLst>
          </p:cNvPr>
          <p:cNvSpPr>
            <a:spLocks noGrp="1"/>
          </p:cNvSpPr>
          <p:nvPr>
            <p:ph idx="1"/>
          </p:nvPr>
        </p:nvSpPr>
        <p:spPr/>
        <p:txBody>
          <a:bodyPr/>
          <a:lstStyle/>
          <a:p>
            <a:r>
              <a:rPr lang="en-US" sz="3200" b="0" i="0" dirty="0">
                <a:solidFill>
                  <a:srgbClr val="2A2A2A"/>
                </a:solidFill>
                <a:effectLst/>
                <a:latin typeface="lora"/>
              </a:rPr>
              <a:t>Psychodynamic therapy involves the interpretation of mental and emotional processes rather than focusing on behavior.</a:t>
            </a:r>
          </a:p>
          <a:p>
            <a:r>
              <a:rPr lang="en-US" sz="3200" b="0" i="0" dirty="0">
                <a:solidFill>
                  <a:srgbClr val="2A2A2A"/>
                </a:solidFill>
                <a:effectLst/>
                <a:latin typeface="lora"/>
              </a:rPr>
              <a:t>Psychodynamic therapists attempt to help clients find patterns in their</a:t>
            </a:r>
            <a:r>
              <a:rPr lang="en-US" sz="3200" i="0" dirty="0">
                <a:solidFill>
                  <a:schemeClr val="tx1"/>
                </a:solidFill>
                <a:effectLst/>
                <a:latin typeface="lora"/>
              </a:rPr>
              <a:t> emotions</a:t>
            </a:r>
            <a:r>
              <a:rPr lang="en-US" sz="3200" b="0" i="0" dirty="0">
                <a:solidFill>
                  <a:srgbClr val="2A2A2A"/>
                </a:solidFill>
                <a:effectLst/>
                <a:latin typeface="lora"/>
              </a:rPr>
              <a:t>, thoughts, and beliefs in order to gain insight into their current self.</a:t>
            </a:r>
          </a:p>
          <a:p>
            <a:endParaRPr lang="en-IN" dirty="0"/>
          </a:p>
        </p:txBody>
      </p:sp>
    </p:spTree>
    <p:extLst>
      <p:ext uri="{BB962C8B-B14F-4D97-AF65-F5344CB8AC3E}">
        <p14:creationId xmlns:p14="http://schemas.microsoft.com/office/powerpoint/2010/main" xmlns="" val="87785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A6A790-DCBE-4246-8119-48EC030E8210}"/>
              </a:ext>
            </a:extLst>
          </p:cNvPr>
          <p:cNvSpPr>
            <a:spLocks noGrp="1"/>
          </p:cNvSpPr>
          <p:nvPr>
            <p:ph type="title"/>
          </p:nvPr>
        </p:nvSpPr>
        <p:spPr/>
        <p:txBody>
          <a:bodyPr>
            <a:normAutofit fontScale="90000"/>
          </a:bodyPr>
          <a:lstStyle/>
          <a:p>
            <a:r>
              <a:rPr lang="en-US" dirty="0">
                <a:solidFill>
                  <a:schemeClr val="tx1"/>
                </a:solidFill>
              </a:rPr>
              <a:t>Psychodynamic therapy has it’s root on psychodynamic theory.</a:t>
            </a:r>
            <a:r>
              <a:rPr lang="en-US" dirty="0"/>
              <a:t/>
            </a:r>
            <a:br>
              <a:rPr lang="en-US" dirty="0"/>
            </a:br>
            <a:endParaRPr lang="en-IN" dirty="0"/>
          </a:p>
        </p:txBody>
      </p:sp>
      <p:sp>
        <p:nvSpPr>
          <p:cNvPr id="3" name="Content Placeholder 2">
            <a:extLst>
              <a:ext uri="{FF2B5EF4-FFF2-40B4-BE49-F238E27FC236}">
                <a16:creationId xmlns:a16="http://schemas.microsoft.com/office/drawing/2014/main" xmlns="" id="{F1392C40-9F5B-49B9-AF87-4E7E06856212}"/>
              </a:ext>
            </a:extLst>
          </p:cNvPr>
          <p:cNvSpPr>
            <a:spLocks noGrp="1"/>
          </p:cNvSpPr>
          <p:nvPr>
            <p:ph idx="1"/>
          </p:nvPr>
        </p:nvSpPr>
        <p:spPr/>
        <p:txBody>
          <a:bodyPr>
            <a:normAutofit fontScale="70000" lnSpcReduction="20000"/>
          </a:bodyPr>
          <a:lstStyle/>
          <a:p>
            <a:r>
              <a:rPr lang="en-US" sz="3300" dirty="0"/>
              <a:t>Sigmund Freud’s name comes to mind when we hear this theory.</a:t>
            </a:r>
          </a:p>
          <a:p>
            <a:r>
              <a:rPr lang="en-IN" sz="3300" dirty="0"/>
              <a:t>He proposed that human mind is composed of three components:</a:t>
            </a:r>
          </a:p>
          <a:p>
            <a:pPr algn="l">
              <a:buFont typeface="+mj-lt"/>
              <a:buAutoNum type="arabicPeriod"/>
            </a:pPr>
            <a:r>
              <a:rPr lang="en-US" sz="3300" b="0" i="0" dirty="0">
                <a:solidFill>
                  <a:srgbClr val="2A2A2A"/>
                </a:solidFill>
                <a:effectLst/>
                <a:latin typeface="lora"/>
              </a:rPr>
              <a:t>The id, which consists of instinct and forms the basis of the unconscious mind;</a:t>
            </a:r>
          </a:p>
          <a:p>
            <a:pPr algn="l">
              <a:buFont typeface="+mj-lt"/>
              <a:buAutoNum type="arabicPeriod"/>
            </a:pPr>
            <a:r>
              <a:rPr lang="en-US" sz="3300" b="0" i="0" dirty="0">
                <a:solidFill>
                  <a:srgbClr val="2A2A2A"/>
                </a:solidFill>
                <a:effectLst/>
                <a:latin typeface="lora"/>
              </a:rPr>
              <a:t>The superego, or moral component that houses our beliefs of right and wrong;</a:t>
            </a:r>
          </a:p>
          <a:p>
            <a:pPr algn="l">
              <a:buFont typeface="+mj-lt"/>
              <a:buAutoNum type="arabicPeriod"/>
            </a:pPr>
            <a:r>
              <a:rPr lang="en-US" sz="3300" b="0" i="0" dirty="0">
                <a:solidFill>
                  <a:srgbClr val="2A2A2A"/>
                </a:solidFill>
                <a:effectLst/>
                <a:latin typeface="lora"/>
              </a:rPr>
              <a:t>The ego, the mediator between the animal instinct of the id and the enlightened moral thought of the superego</a:t>
            </a:r>
          </a:p>
          <a:p>
            <a:endParaRPr lang="en-US" dirty="0"/>
          </a:p>
        </p:txBody>
      </p:sp>
    </p:spTree>
    <p:extLst>
      <p:ext uri="{BB962C8B-B14F-4D97-AF65-F5344CB8AC3E}">
        <p14:creationId xmlns:p14="http://schemas.microsoft.com/office/powerpoint/2010/main" xmlns="" val="510146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7A57DE2-F104-4ACE-B645-BE0D36404380}"/>
              </a:ext>
            </a:extLst>
          </p:cNvPr>
          <p:cNvSpPr>
            <a:spLocks noGrp="1"/>
          </p:cNvSpPr>
          <p:nvPr>
            <p:ph idx="1"/>
          </p:nvPr>
        </p:nvSpPr>
        <p:spPr>
          <a:xfrm>
            <a:off x="677335" y="1562471"/>
            <a:ext cx="7019606" cy="4478892"/>
          </a:xfrm>
        </p:spPr>
        <p:txBody>
          <a:bodyPr>
            <a:normAutofit/>
          </a:bodyPr>
          <a:lstStyle/>
          <a:p>
            <a:pPr marL="0" indent="0">
              <a:buNone/>
            </a:pPr>
            <a:r>
              <a:rPr lang="en-US" sz="2400" dirty="0"/>
              <a:t>Freud also said about the three levels of mind such as: </a:t>
            </a:r>
          </a:p>
          <a:p>
            <a:r>
              <a:rPr lang="en-US" sz="2400" dirty="0"/>
              <a:t>Conscious- is where the current thoughts are involved, </a:t>
            </a:r>
          </a:p>
          <a:p>
            <a:r>
              <a:rPr lang="en-US" sz="2400" dirty="0"/>
              <a:t>The pre-conscious- is where the previous or stored information's are there which can be easily brought to mind </a:t>
            </a:r>
          </a:p>
          <a:p>
            <a:r>
              <a:rPr lang="en-US" sz="2400" dirty="0"/>
              <a:t>The unconscious- is where those unpleasant memories which the person don’t want to think of is being suppressed.</a:t>
            </a:r>
          </a:p>
        </p:txBody>
      </p:sp>
    </p:spTree>
    <p:extLst>
      <p:ext uri="{BB962C8B-B14F-4D97-AF65-F5344CB8AC3E}">
        <p14:creationId xmlns:p14="http://schemas.microsoft.com/office/powerpoint/2010/main" xmlns="" val="1994941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83E269-2F3D-4F95-9F3A-DB23E0BC7D32}"/>
              </a:ext>
            </a:extLst>
          </p:cNvPr>
          <p:cNvSpPr>
            <a:spLocks noGrp="1"/>
          </p:cNvSpPr>
          <p:nvPr>
            <p:ph type="title"/>
          </p:nvPr>
        </p:nvSpPr>
        <p:spPr/>
        <p:txBody>
          <a:bodyPr>
            <a:normAutofit fontScale="90000"/>
          </a:bodyPr>
          <a:lstStyle/>
          <a:p>
            <a:r>
              <a:rPr lang="en-US" dirty="0">
                <a:solidFill>
                  <a:schemeClr val="tx1"/>
                </a:solidFill>
              </a:rPr>
              <a:t>Even though psychodynamic approached developed a lot it still has some resemblance with Freud’s ideas:</a:t>
            </a:r>
            <a:endParaRPr lang="en-IN" dirty="0">
              <a:solidFill>
                <a:schemeClr val="tx1"/>
              </a:solidFill>
            </a:endParaRPr>
          </a:p>
        </p:txBody>
      </p:sp>
      <p:sp>
        <p:nvSpPr>
          <p:cNvPr id="3" name="Content Placeholder 2">
            <a:extLst>
              <a:ext uri="{FF2B5EF4-FFF2-40B4-BE49-F238E27FC236}">
                <a16:creationId xmlns:a16="http://schemas.microsoft.com/office/drawing/2014/main" xmlns="" id="{2AC809EE-6874-427E-8E15-FF099C4351E3}"/>
              </a:ext>
            </a:extLst>
          </p:cNvPr>
          <p:cNvSpPr>
            <a:spLocks noGrp="1"/>
          </p:cNvSpPr>
          <p:nvPr>
            <p:ph idx="1"/>
          </p:nvPr>
        </p:nvSpPr>
        <p:spPr/>
        <p:txBody>
          <a:bodyPr>
            <a:normAutofit fontScale="92500"/>
          </a:bodyPr>
          <a:lstStyle/>
          <a:p>
            <a:pPr algn="l">
              <a:buFont typeface="Arial" panose="020B0604020202020204" pitchFamily="34" charset="0"/>
              <a:buChar char="•"/>
            </a:pPr>
            <a:r>
              <a:rPr lang="en-US" sz="2800" b="0" i="0" dirty="0">
                <a:solidFill>
                  <a:srgbClr val="2A2A2A"/>
                </a:solidFill>
                <a:effectLst/>
                <a:latin typeface="lora"/>
              </a:rPr>
              <a:t>The unconscious mind is one of the most powerful drivers of human behavior and emotion;</a:t>
            </a:r>
          </a:p>
          <a:p>
            <a:pPr algn="l">
              <a:buFont typeface="Arial" panose="020B0604020202020204" pitchFamily="34" charset="0"/>
              <a:buChar char="•"/>
            </a:pPr>
            <a:r>
              <a:rPr lang="en-US" sz="2800" b="0" i="0" dirty="0">
                <a:solidFill>
                  <a:srgbClr val="2A2A2A"/>
                </a:solidFill>
                <a:effectLst/>
                <a:latin typeface="lora"/>
              </a:rPr>
              <a:t>No behavior is without cause—all behavior is determined</a:t>
            </a:r>
          </a:p>
          <a:p>
            <a:pPr algn="l">
              <a:buFont typeface="Arial" panose="020B0604020202020204" pitchFamily="34" charset="0"/>
              <a:buChar char="•"/>
            </a:pPr>
            <a:r>
              <a:rPr lang="en-US" sz="2800" b="0" i="0" dirty="0">
                <a:solidFill>
                  <a:srgbClr val="2A2A2A"/>
                </a:solidFill>
                <a:effectLst/>
                <a:latin typeface="lora"/>
              </a:rPr>
              <a:t>Childhood experiences imposes a significant influence on thoughts, emotions, and behavior as an adult;</a:t>
            </a:r>
          </a:p>
          <a:p>
            <a:pPr algn="l">
              <a:buFont typeface="Arial" panose="020B0604020202020204" pitchFamily="34" charset="0"/>
              <a:buChar char="•"/>
            </a:pPr>
            <a:r>
              <a:rPr lang="en-US" sz="2800" b="0" i="0" dirty="0">
                <a:solidFill>
                  <a:srgbClr val="2A2A2A"/>
                </a:solidFill>
                <a:effectLst/>
                <a:latin typeface="lora"/>
              </a:rPr>
              <a:t>Important conflicts during childhood development shape our overall personality as adults</a:t>
            </a:r>
          </a:p>
          <a:p>
            <a:endParaRPr lang="en-IN" dirty="0"/>
          </a:p>
        </p:txBody>
      </p:sp>
    </p:spTree>
    <p:extLst>
      <p:ext uri="{BB962C8B-B14F-4D97-AF65-F5344CB8AC3E}">
        <p14:creationId xmlns:p14="http://schemas.microsoft.com/office/powerpoint/2010/main" xmlns="" val="622064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25215C-CD3C-4511-952A-8FF650DDBCD8}"/>
              </a:ext>
            </a:extLst>
          </p:cNvPr>
          <p:cNvSpPr>
            <a:spLocks noGrp="1"/>
          </p:cNvSpPr>
          <p:nvPr>
            <p:ph type="title"/>
          </p:nvPr>
        </p:nvSpPr>
        <p:spPr/>
        <p:txBody>
          <a:bodyPr/>
          <a:lstStyle/>
          <a:p>
            <a:pPr algn="ctr"/>
            <a:r>
              <a:rPr lang="en-US" b="1" dirty="0">
                <a:solidFill>
                  <a:srgbClr val="C00000"/>
                </a:solidFill>
              </a:rPr>
              <a:t>Role of psychodynamic approach</a:t>
            </a:r>
            <a:endParaRPr lang="en-IN" b="1" dirty="0">
              <a:solidFill>
                <a:srgbClr val="C00000"/>
              </a:solidFill>
            </a:endParaRPr>
          </a:p>
        </p:txBody>
      </p:sp>
      <p:sp>
        <p:nvSpPr>
          <p:cNvPr id="3" name="Content Placeholder 2">
            <a:extLst>
              <a:ext uri="{FF2B5EF4-FFF2-40B4-BE49-F238E27FC236}">
                <a16:creationId xmlns:a16="http://schemas.microsoft.com/office/drawing/2014/main" xmlns="" id="{6CEF6D3A-D351-44B7-9912-913F0D163D37}"/>
              </a:ext>
            </a:extLst>
          </p:cNvPr>
          <p:cNvSpPr>
            <a:spLocks noGrp="1"/>
          </p:cNvSpPr>
          <p:nvPr>
            <p:ph idx="1"/>
          </p:nvPr>
        </p:nvSpPr>
        <p:spPr/>
        <p:txBody>
          <a:bodyPr>
            <a:noAutofit/>
          </a:bodyPr>
          <a:lstStyle/>
          <a:p>
            <a:r>
              <a:rPr lang="en-US" sz="2800" dirty="0"/>
              <a:t>The therapist encourages the client to talk about the emotions they feel and also helps the client to understand and identify repeated patterns in their thoughts, etc.</a:t>
            </a:r>
          </a:p>
          <a:p>
            <a:r>
              <a:rPr lang="en-US" sz="2800" dirty="0"/>
              <a:t>The therapist helps the client to talk about their childhood experiences, that is., their past.</a:t>
            </a:r>
          </a:p>
          <a:p>
            <a:r>
              <a:rPr lang="en-US" sz="2800" b="0" i="0" dirty="0">
                <a:solidFill>
                  <a:srgbClr val="2A2A2A"/>
                </a:solidFill>
                <a:effectLst/>
                <a:latin typeface="lora"/>
              </a:rPr>
              <a:t>The therapist observes how the client interacts within the therapeutic relationship and add their own insight into the client’s relationship habits to the discussion.</a:t>
            </a:r>
            <a:r>
              <a:rPr lang="en-US" sz="2800" dirty="0"/>
              <a:t> </a:t>
            </a:r>
            <a:endParaRPr lang="en-IN" sz="2800" dirty="0"/>
          </a:p>
        </p:txBody>
      </p:sp>
    </p:spTree>
    <p:extLst>
      <p:ext uri="{BB962C8B-B14F-4D97-AF65-F5344CB8AC3E}">
        <p14:creationId xmlns:p14="http://schemas.microsoft.com/office/powerpoint/2010/main" xmlns="" val="924614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ED321B-2796-49FC-91AF-A5AE9C511670}"/>
              </a:ext>
            </a:extLst>
          </p:cNvPr>
          <p:cNvSpPr>
            <a:spLocks noGrp="1"/>
          </p:cNvSpPr>
          <p:nvPr>
            <p:ph type="title"/>
          </p:nvPr>
        </p:nvSpPr>
        <p:spPr/>
        <p:txBody>
          <a:bodyPr/>
          <a:lstStyle/>
          <a:p>
            <a:pPr algn="ctr"/>
            <a:r>
              <a:rPr lang="en-US" b="1" dirty="0">
                <a:solidFill>
                  <a:srgbClr val="92D050"/>
                </a:solidFill>
              </a:rPr>
              <a:t>Goals of psychodynamic therapy</a:t>
            </a:r>
            <a:endParaRPr lang="en-IN" b="1" dirty="0">
              <a:solidFill>
                <a:srgbClr val="92D050"/>
              </a:solidFill>
            </a:endParaRPr>
          </a:p>
        </p:txBody>
      </p:sp>
      <p:sp>
        <p:nvSpPr>
          <p:cNvPr id="3" name="Content Placeholder 2">
            <a:extLst>
              <a:ext uri="{FF2B5EF4-FFF2-40B4-BE49-F238E27FC236}">
                <a16:creationId xmlns:a16="http://schemas.microsoft.com/office/drawing/2014/main" xmlns="" id="{9749F764-7408-40E7-9648-92A2A573845B}"/>
              </a:ext>
            </a:extLst>
          </p:cNvPr>
          <p:cNvSpPr>
            <a:spLocks noGrp="1"/>
          </p:cNvSpPr>
          <p:nvPr>
            <p:ph idx="1"/>
          </p:nvPr>
        </p:nvSpPr>
        <p:spPr/>
        <p:txBody>
          <a:bodyPr>
            <a:normAutofit/>
          </a:bodyPr>
          <a:lstStyle/>
          <a:p>
            <a:pPr marL="0" indent="0">
              <a:buNone/>
            </a:pPr>
            <a:r>
              <a:rPr lang="en-US" sz="3200" b="0" i="0" dirty="0">
                <a:solidFill>
                  <a:srgbClr val="2A2A2A"/>
                </a:solidFill>
                <a:effectLst/>
                <a:latin typeface="lora"/>
              </a:rPr>
              <a:t>The goals of psychodynamic therapy are :</a:t>
            </a:r>
          </a:p>
          <a:p>
            <a:r>
              <a:rPr lang="en-US" sz="3200" b="0" i="0" dirty="0">
                <a:solidFill>
                  <a:srgbClr val="2A2A2A"/>
                </a:solidFill>
                <a:effectLst/>
                <a:latin typeface="lora"/>
              </a:rPr>
              <a:t>(1) enhance the client’s self-awareness and </a:t>
            </a:r>
          </a:p>
          <a:p>
            <a:r>
              <a:rPr lang="en-US" sz="3200" b="0" i="0" dirty="0">
                <a:solidFill>
                  <a:srgbClr val="2A2A2A"/>
                </a:solidFill>
                <a:effectLst/>
                <a:latin typeface="lora"/>
              </a:rPr>
              <a:t>(2) foster understanding of the client’s thoughts, feelings, and beliefs in relation to their past experiences, especially his or her experiences as a child.</a:t>
            </a:r>
            <a:endParaRPr lang="en-IN" sz="3200" dirty="0"/>
          </a:p>
        </p:txBody>
      </p:sp>
    </p:spTree>
    <p:extLst>
      <p:ext uri="{BB962C8B-B14F-4D97-AF65-F5344CB8AC3E}">
        <p14:creationId xmlns:p14="http://schemas.microsoft.com/office/powerpoint/2010/main" xmlns="" val="2561860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F723C5-56F4-4B4E-9CEF-891B2228F6A6}"/>
              </a:ext>
            </a:extLst>
          </p:cNvPr>
          <p:cNvSpPr>
            <a:spLocks noGrp="1"/>
          </p:cNvSpPr>
          <p:nvPr>
            <p:ph type="title"/>
          </p:nvPr>
        </p:nvSpPr>
        <p:spPr/>
        <p:txBody>
          <a:bodyPr/>
          <a:lstStyle/>
          <a:p>
            <a:pPr algn="ctr"/>
            <a:r>
              <a:rPr lang="en-US" b="1" dirty="0">
                <a:solidFill>
                  <a:srgbClr val="0070C0"/>
                </a:solidFill>
              </a:rPr>
              <a:t>Types of psychodynamic therapy</a:t>
            </a:r>
            <a:endParaRPr lang="en-IN" b="1" dirty="0">
              <a:solidFill>
                <a:srgbClr val="0070C0"/>
              </a:solidFill>
            </a:endParaRPr>
          </a:p>
        </p:txBody>
      </p:sp>
      <p:sp>
        <p:nvSpPr>
          <p:cNvPr id="3" name="Content Placeholder 2">
            <a:extLst>
              <a:ext uri="{FF2B5EF4-FFF2-40B4-BE49-F238E27FC236}">
                <a16:creationId xmlns:a16="http://schemas.microsoft.com/office/drawing/2014/main" xmlns="" id="{C5805016-5649-41ED-85A5-6EF25DFE1B86}"/>
              </a:ext>
            </a:extLst>
          </p:cNvPr>
          <p:cNvSpPr>
            <a:spLocks noGrp="1"/>
          </p:cNvSpPr>
          <p:nvPr>
            <p:ph idx="1"/>
          </p:nvPr>
        </p:nvSpPr>
        <p:spPr/>
        <p:txBody>
          <a:bodyPr>
            <a:normAutofit lnSpcReduction="10000"/>
          </a:bodyPr>
          <a:lstStyle/>
          <a:p>
            <a:r>
              <a:rPr lang="en-US" sz="2000" b="1" dirty="0"/>
              <a:t>Brief psychodynamic therapy- </a:t>
            </a:r>
            <a:r>
              <a:rPr lang="en-US" sz="2000" dirty="0"/>
              <a:t>This type of therapy occurs over a few sessions or even just one session. This is usually helpful for clients who has some specific problem and needs to overcome that. It has been helpful for situations like:</a:t>
            </a:r>
          </a:p>
          <a:p>
            <a:pPr algn="l">
              <a:buFont typeface="Arial" panose="020B0604020202020204" pitchFamily="34" charset="0"/>
              <a:buChar char="•"/>
            </a:pPr>
            <a:r>
              <a:rPr lang="en-US" sz="2000" b="1" dirty="0"/>
              <a:t> </a:t>
            </a:r>
            <a:r>
              <a:rPr lang="en-US" sz="2000" b="1" dirty="0" smtClean="0"/>
              <a:t>Physical abuse case </a:t>
            </a:r>
            <a:endParaRPr lang="en-US" sz="2000" b="0" i="0" dirty="0">
              <a:solidFill>
                <a:srgbClr val="2A2A2A"/>
              </a:solidFill>
              <a:effectLst/>
            </a:endParaRPr>
          </a:p>
          <a:p>
            <a:pPr algn="l">
              <a:buFont typeface="Arial" panose="020B0604020202020204" pitchFamily="34" charset="0"/>
              <a:buChar char="•"/>
            </a:pPr>
            <a:r>
              <a:rPr lang="en-US" sz="2000" b="0" i="0" dirty="0">
                <a:solidFill>
                  <a:srgbClr val="2A2A2A"/>
                </a:solidFill>
                <a:effectLst/>
              </a:rPr>
              <a:t>Accident (traffic, physical injury, etc.);</a:t>
            </a:r>
          </a:p>
          <a:p>
            <a:pPr algn="l">
              <a:buFont typeface="Arial" panose="020B0604020202020204" pitchFamily="34" charset="0"/>
              <a:buChar char="•"/>
            </a:pPr>
            <a:r>
              <a:rPr lang="en-US" sz="2000" b="0" i="0" dirty="0">
                <a:solidFill>
                  <a:srgbClr val="2A2A2A"/>
                </a:solidFill>
                <a:effectLst/>
              </a:rPr>
              <a:t>Act of terrorism;</a:t>
            </a:r>
          </a:p>
          <a:p>
            <a:pPr algn="l">
              <a:buFont typeface="Arial" panose="020B0604020202020204" pitchFamily="34" charset="0"/>
              <a:buChar char="•"/>
            </a:pPr>
            <a:r>
              <a:rPr lang="en-US" sz="2000" b="0" i="0" dirty="0">
                <a:solidFill>
                  <a:srgbClr val="2A2A2A"/>
                </a:solidFill>
                <a:effectLst/>
              </a:rPr>
              <a:t>Acute psychological disturbances (like anxiety or depression</a:t>
            </a:r>
            <a:r>
              <a:rPr lang="en-US" sz="2000" b="0" i="0" dirty="0" smtClean="0">
                <a:solidFill>
                  <a:srgbClr val="2A2A2A"/>
                </a:solidFill>
                <a:effectLst/>
              </a:rPr>
              <a:t>);</a:t>
            </a:r>
          </a:p>
          <a:p>
            <a:pPr algn="l">
              <a:buFont typeface="Arial" panose="020B0604020202020204" pitchFamily="34" charset="0"/>
              <a:buChar char="•"/>
            </a:pPr>
            <a:r>
              <a:rPr lang="en-US" sz="2000" dirty="0" smtClean="0">
                <a:solidFill>
                  <a:srgbClr val="2A2A2A"/>
                </a:solidFill>
              </a:rPr>
              <a:t>Obsessive Compulsive Disorder Management </a:t>
            </a:r>
            <a:endParaRPr lang="en-US" sz="2000" b="0" i="0" dirty="0">
              <a:solidFill>
                <a:srgbClr val="2A2A2A"/>
              </a:solidFill>
              <a:effectLst/>
            </a:endParaRPr>
          </a:p>
          <a:p>
            <a:pPr algn="l">
              <a:buFont typeface="Arial" panose="020B0604020202020204" pitchFamily="34" charset="0"/>
              <a:buChar char="•"/>
            </a:pPr>
            <a:r>
              <a:rPr lang="en-US" sz="2000" b="0" i="0" dirty="0">
                <a:solidFill>
                  <a:srgbClr val="2A2A2A"/>
                </a:solidFill>
                <a:effectLst/>
              </a:rPr>
              <a:t>Traumatic family event (discovery of a secret, divorce, etc.).</a:t>
            </a:r>
          </a:p>
          <a:p>
            <a:pPr marL="0" indent="0">
              <a:buNone/>
            </a:pPr>
            <a:endParaRPr lang="en-IN" b="1" dirty="0"/>
          </a:p>
        </p:txBody>
      </p:sp>
    </p:spTree>
    <p:extLst>
      <p:ext uri="{BB962C8B-B14F-4D97-AF65-F5344CB8AC3E}">
        <p14:creationId xmlns:p14="http://schemas.microsoft.com/office/powerpoint/2010/main" xmlns="" val="3524174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07B56F3-118C-4F79-87F0-71983E9219F4}"/>
              </a:ext>
            </a:extLst>
          </p:cNvPr>
          <p:cNvSpPr>
            <a:spLocks noGrp="1"/>
          </p:cNvSpPr>
          <p:nvPr>
            <p:ph idx="1"/>
          </p:nvPr>
        </p:nvSpPr>
        <p:spPr>
          <a:xfrm>
            <a:off x="677334" y="639193"/>
            <a:ext cx="8596668" cy="5402170"/>
          </a:xfrm>
        </p:spPr>
        <p:txBody>
          <a:bodyPr/>
          <a:lstStyle/>
          <a:p>
            <a:r>
              <a:rPr lang="en-IN" b="1" i="0" dirty="0">
                <a:solidFill>
                  <a:srgbClr val="2A2A2A"/>
                </a:solidFill>
                <a:effectLst/>
              </a:rPr>
              <a:t> </a:t>
            </a:r>
            <a:r>
              <a:rPr lang="en-IN" sz="2400" b="1" i="0" dirty="0">
                <a:solidFill>
                  <a:srgbClr val="2A2A2A"/>
                </a:solidFill>
                <a:effectLst/>
              </a:rPr>
              <a:t>Psychodynamic Family Therapy- </a:t>
            </a:r>
            <a:r>
              <a:rPr lang="en-IN" sz="2400" i="0" dirty="0">
                <a:solidFill>
                  <a:srgbClr val="2A2A2A"/>
                </a:solidFill>
                <a:effectLst/>
              </a:rPr>
              <a:t>Along with the therapist the other people who are involved in this are two adults in a romantic relationships, parents, siblings, etc. This is usually a relatively longer and looks at the chronic problems in the family.</a:t>
            </a:r>
          </a:p>
          <a:p>
            <a:endParaRPr lang="en-IN" sz="2400" b="1" i="0" dirty="0">
              <a:solidFill>
                <a:srgbClr val="2A2A2A"/>
              </a:solidFill>
              <a:effectLst/>
              <a:latin typeface="+mj-lt"/>
            </a:endParaRPr>
          </a:p>
          <a:p>
            <a:r>
              <a:rPr lang="en-IN" sz="2400" b="1" i="0" dirty="0">
                <a:solidFill>
                  <a:srgbClr val="2A2A2A"/>
                </a:solidFill>
                <a:effectLst/>
                <a:latin typeface="+mj-lt"/>
              </a:rPr>
              <a:t>Psychodynamic Art / Music Therapy- </a:t>
            </a:r>
            <a:r>
              <a:rPr lang="en-IN" sz="2400" i="0" dirty="0">
                <a:solidFill>
                  <a:srgbClr val="2A2A2A"/>
                </a:solidFill>
                <a:effectLst/>
              </a:rPr>
              <a:t>This therapy</a:t>
            </a:r>
            <a:r>
              <a:rPr lang="en-IN" sz="2400" b="1" i="0" dirty="0">
                <a:solidFill>
                  <a:srgbClr val="2A2A2A"/>
                </a:solidFill>
                <a:effectLst/>
              </a:rPr>
              <a:t> </a:t>
            </a:r>
            <a:r>
              <a:rPr lang="en-US" sz="2400" b="0" i="0" dirty="0">
                <a:solidFill>
                  <a:srgbClr val="2A2A2A"/>
                </a:solidFill>
                <a:effectLst/>
              </a:rPr>
              <a:t>involves the expression of feelings and emotions through art or music. Using art or music the therapist or client forms a better form of understanding and this is helpful for those who are shy and are finding it difficu</a:t>
            </a:r>
            <a:r>
              <a:rPr lang="en-US" sz="2400" dirty="0">
                <a:solidFill>
                  <a:srgbClr val="2A2A2A"/>
                </a:solidFill>
              </a:rPr>
              <a:t>lt to express their ideas.</a:t>
            </a:r>
            <a:endParaRPr lang="en-IN" sz="2400" b="1" i="0" dirty="0">
              <a:solidFill>
                <a:srgbClr val="2A2A2A"/>
              </a:solidFill>
              <a:effectLst/>
            </a:endParaRPr>
          </a:p>
          <a:p>
            <a:endParaRPr lang="en-IN" b="1" i="0" dirty="0">
              <a:solidFill>
                <a:srgbClr val="2A2A2A"/>
              </a:solidFill>
              <a:effectLst/>
            </a:endParaRPr>
          </a:p>
          <a:p>
            <a:endParaRPr lang="en-IN" dirty="0"/>
          </a:p>
        </p:txBody>
      </p:sp>
    </p:spTree>
    <p:extLst>
      <p:ext uri="{BB962C8B-B14F-4D97-AF65-F5344CB8AC3E}">
        <p14:creationId xmlns:p14="http://schemas.microsoft.com/office/powerpoint/2010/main" xmlns="" val="24026402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TM02900688[[fn=Facet]]</Template>
  <TotalTime>105</TotalTime>
  <Words>787</Words>
  <Application>Microsoft Office PowerPoint</Application>
  <PresentationFormat>Custom</PresentationFormat>
  <Paragraphs>69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Facet</vt:lpstr>
      <vt:lpstr>Psychodynamic therapy</vt:lpstr>
      <vt:lpstr>Introduction to psychodynamic therapy</vt:lpstr>
      <vt:lpstr>Psychodynamic therapy has it’s root on psychodynamic theory. </vt:lpstr>
      <vt:lpstr>Slide 4</vt:lpstr>
      <vt:lpstr>Even though psychodynamic approached developed a lot it still has some resemblance with Freud’s ideas:</vt:lpstr>
      <vt:lpstr>Role of psychodynamic approach</vt:lpstr>
      <vt:lpstr>Goals of psychodynamic therapy</vt:lpstr>
      <vt:lpstr>Types of psychodynamic therapy</vt:lpstr>
      <vt:lpstr>Slide 9</vt:lpstr>
      <vt:lpstr>Tools and techniques in psychodynamic therapy</vt:lpstr>
      <vt:lpstr>Slide 11</vt:lpstr>
      <vt:lpstr>Psychodynamic therapy is suited for:</vt:lpstr>
      <vt:lpstr>Some of the benefits or other goals of psychodynamic therapy</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Annjala Mathews</dc:creator>
  <cp:lastModifiedBy>RCC</cp:lastModifiedBy>
  <cp:revision>17</cp:revision>
  <dcterms:created xsi:type="dcterms:W3CDTF">2021-01-19T10:07:09Z</dcterms:created>
  <dcterms:modified xsi:type="dcterms:W3CDTF">2021-01-22T23:50:37Z</dcterms:modified>
</cp:coreProperties>
</file>