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notesMasterIdLst>
    <p:notesMasterId r:id="rId29"/>
  </p:notesMasterIdLst>
  <p:sldIdLst>
    <p:sldId id="256" r:id="rId2"/>
    <p:sldId id="257" r:id="rId3"/>
    <p:sldId id="259" r:id="rId4"/>
    <p:sldId id="258" r:id="rId5"/>
    <p:sldId id="261" r:id="rId6"/>
    <p:sldId id="262" r:id="rId7"/>
    <p:sldId id="265" r:id="rId8"/>
    <p:sldId id="264" r:id="rId9"/>
    <p:sldId id="260" r:id="rId10"/>
    <p:sldId id="266" r:id="rId11"/>
    <p:sldId id="263" r:id="rId12"/>
    <p:sldId id="267" r:id="rId13"/>
    <p:sldId id="270" r:id="rId14"/>
    <p:sldId id="269" r:id="rId15"/>
    <p:sldId id="272" r:id="rId16"/>
    <p:sldId id="279" r:id="rId17"/>
    <p:sldId id="271" r:id="rId18"/>
    <p:sldId id="273" r:id="rId19"/>
    <p:sldId id="274" r:id="rId20"/>
    <p:sldId id="276" r:id="rId21"/>
    <p:sldId id="275" r:id="rId22"/>
    <p:sldId id="277" r:id="rId23"/>
    <p:sldId id="278" r:id="rId24"/>
    <p:sldId id="281" r:id="rId25"/>
    <p:sldId id="268" r:id="rId26"/>
    <p:sldId id="280"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arohi Raorane" initials="AR" lastIdx="1" clrIdx="0">
    <p:extLst>
      <p:ext uri="{19B8F6BF-5375-455C-9EA6-DF929625EA0E}">
        <p15:presenceInfo xmlns:p15="http://schemas.microsoft.com/office/powerpoint/2012/main" userId="f56bc3be86f0dce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1"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127952-7597-4A99-AA81-07B7F0A31D86}" type="datetimeFigureOut">
              <a:rPr lang="en-US" smtClean="0"/>
              <a:t>10/2/2020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C99D6D-D7B8-4B55-8DD6-8146D33C6604}" type="slidenum">
              <a:rPr lang="en-US" smtClean="0"/>
              <a:t>‹#›</a:t>
            </a:fld>
            <a:endParaRPr lang="en-US"/>
          </a:p>
        </p:txBody>
      </p:sp>
    </p:spTree>
    <p:extLst>
      <p:ext uri="{BB962C8B-B14F-4D97-AF65-F5344CB8AC3E}">
        <p14:creationId xmlns:p14="http://schemas.microsoft.com/office/powerpoint/2010/main" val="3307047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C99D6D-D7B8-4B55-8DD6-8146D33C6604}" type="slidenum">
              <a:rPr lang="en-US" smtClean="0"/>
              <a:t>5</a:t>
            </a:fld>
            <a:endParaRPr lang="en-US"/>
          </a:p>
        </p:txBody>
      </p:sp>
    </p:spTree>
    <p:extLst>
      <p:ext uri="{BB962C8B-B14F-4D97-AF65-F5344CB8AC3E}">
        <p14:creationId xmlns:p14="http://schemas.microsoft.com/office/powerpoint/2010/main" val="4213688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30BE4336-AD31-499F-BA03-B64B6AC429ED}" type="datetimeFigureOut">
              <a:rPr lang="en-US" smtClean="0"/>
              <a:t>10/2/2020</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DACE366B-EBCD-402F-8F36-F5FBDB13095E}" type="slidenum">
              <a:rPr lang="en-US" smtClean="0"/>
              <a:t>‹#›</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74410596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BE4336-AD31-499F-BA03-B64B6AC429ED}" type="datetimeFigureOut">
              <a:rPr lang="en-US" smtClean="0"/>
              <a:t>10/2/2020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CE366B-EBCD-402F-8F36-F5FBDB13095E}" type="slidenum">
              <a:rPr lang="en-US" smtClean="0"/>
              <a:t>‹#›</a:t>
            </a:fld>
            <a:endParaRPr lang="en-US"/>
          </a:p>
        </p:txBody>
      </p:sp>
    </p:spTree>
    <p:extLst>
      <p:ext uri="{BB962C8B-B14F-4D97-AF65-F5344CB8AC3E}">
        <p14:creationId xmlns:p14="http://schemas.microsoft.com/office/powerpoint/2010/main" val="1816729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BE4336-AD31-499F-BA03-B64B6AC429ED}" type="datetimeFigureOut">
              <a:rPr lang="en-US" smtClean="0"/>
              <a:t>10/2/2020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CE366B-EBCD-402F-8F36-F5FBDB13095E}" type="slidenum">
              <a:rPr lang="en-US" smtClean="0"/>
              <a:t>‹#›</a:t>
            </a:fld>
            <a:endParaRPr lang="en-US"/>
          </a:p>
        </p:txBody>
      </p:sp>
    </p:spTree>
    <p:extLst>
      <p:ext uri="{BB962C8B-B14F-4D97-AF65-F5344CB8AC3E}">
        <p14:creationId xmlns:p14="http://schemas.microsoft.com/office/powerpoint/2010/main" val="3535288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BE4336-AD31-499F-BA03-B64B6AC429ED}" type="datetimeFigureOut">
              <a:rPr lang="en-US" smtClean="0"/>
              <a:t>10/2/2020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CE366B-EBCD-402F-8F36-F5FBDB13095E}" type="slidenum">
              <a:rPr lang="en-US" smtClean="0"/>
              <a:t>‹#›</a:t>
            </a:fld>
            <a:endParaRPr lang="en-US"/>
          </a:p>
        </p:txBody>
      </p:sp>
    </p:spTree>
    <p:extLst>
      <p:ext uri="{BB962C8B-B14F-4D97-AF65-F5344CB8AC3E}">
        <p14:creationId xmlns:p14="http://schemas.microsoft.com/office/powerpoint/2010/main" val="338228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30BE4336-AD31-499F-BA03-B64B6AC429ED}" type="datetimeFigureOut">
              <a:rPr lang="en-US" smtClean="0"/>
              <a:t>10/2/2020</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DACE366B-EBCD-402F-8F36-F5FBDB13095E}" type="slidenum">
              <a:rPr lang="en-US" smtClean="0"/>
              <a:t>‹#›</a:t>
            </a:fld>
            <a:endParaRPr 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9837437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0BE4336-AD31-499F-BA03-B64B6AC429ED}" type="datetimeFigureOut">
              <a:rPr lang="en-US" smtClean="0"/>
              <a:t>10/2/2020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CE366B-EBCD-402F-8F36-F5FBDB13095E}" type="slidenum">
              <a:rPr lang="en-US" smtClean="0"/>
              <a:t>‹#›</a:t>
            </a:fld>
            <a:endParaRPr lang="en-US"/>
          </a:p>
        </p:txBody>
      </p:sp>
    </p:spTree>
    <p:extLst>
      <p:ext uri="{BB962C8B-B14F-4D97-AF65-F5344CB8AC3E}">
        <p14:creationId xmlns:p14="http://schemas.microsoft.com/office/powerpoint/2010/main" val="2704590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0BE4336-AD31-499F-BA03-B64B6AC429ED}" type="datetimeFigureOut">
              <a:rPr lang="en-US" smtClean="0"/>
              <a:t>10/2/2020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CE366B-EBCD-402F-8F36-F5FBDB13095E}" type="slidenum">
              <a:rPr lang="en-US" smtClean="0"/>
              <a:t>‹#›</a:t>
            </a:fld>
            <a:endParaRPr lang="en-US"/>
          </a:p>
        </p:txBody>
      </p:sp>
    </p:spTree>
    <p:extLst>
      <p:ext uri="{BB962C8B-B14F-4D97-AF65-F5344CB8AC3E}">
        <p14:creationId xmlns:p14="http://schemas.microsoft.com/office/powerpoint/2010/main" val="1456502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0BE4336-AD31-499F-BA03-B64B6AC429ED}" type="datetimeFigureOut">
              <a:rPr lang="en-US" smtClean="0"/>
              <a:t>10/2/2020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CE366B-EBCD-402F-8F36-F5FBDB13095E}" type="slidenum">
              <a:rPr lang="en-US" smtClean="0"/>
              <a:t>‹#›</a:t>
            </a:fld>
            <a:endParaRPr lang="en-US"/>
          </a:p>
        </p:txBody>
      </p:sp>
    </p:spTree>
    <p:extLst>
      <p:ext uri="{BB962C8B-B14F-4D97-AF65-F5344CB8AC3E}">
        <p14:creationId xmlns:p14="http://schemas.microsoft.com/office/powerpoint/2010/main" val="1427170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BE4336-AD31-499F-BA03-B64B6AC429ED}" type="datetimeFigureOut">
              <a:rPr lang="en-US" smtClean="0"/>
              <a:t>10/2/2020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CE366B-EBCD-402F-8F36-F5FBDB13095E}" type="slidenum">
              <a:rPr lang="en-US" smtClean="0"/>
              <a:t>‹#›</a:t>
            </a:fld>
            <a:endParaRPr lang="en-US"/>
          </a:p>
        </p:txBody>
      </p:sp>
    </p:spTree>
    <p:extLst>
      <p:ext uri="{BB962C8B-B14F-4D97-AF65-F5344CB8AC3E}">
        <p14:creationId xmlns:p14="http://schemas.microsoft.com/office/powerpoint/2010/main" val="1138606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30BE4336-AD31-499F-BA03-B64B6AC429ED}" type="datetimeFigureOut">
              <a:rPr lang="en-US" smtClean="0"/>
              <a:t>10/2/2020</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DACE366B-EBCD-402F-8F36-F5FBDB13095E}"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72639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30BE4336-AD31-499F-BA03-B64B6AC429ED}" type="datetimeFigureOut">
              <a:rPr lang="en-US" smtClean="0"/>
              <a:t>10/2/2020</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DACE366B-EBCD-402F-8F36-F5FBDB13095E}"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82093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30BE4336-AD31-499F-BA03-B64B6AC429ED}" type="datetimeFigureOut">
              <a:rPr lang="en-US" smtClean="0"/>
              <a:t>10/2/2020</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DACE366B-EBCD-402F-8F36-F5FBDB13095E}" type="slidenum">
              <a:rPr lang="en-US" smtClean="0"/>
              <a:t>‹#›</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85928334"/>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mailto:info@emotionoflife.in" TargetMode="External"/><Relationship Id="rId2" Type="http://schemas.openxmlformats.org/officeDocument/2006/relationships/hyperlink" Target="http://www.emotionoflife.in/"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B9A17-5DB1-45AD-9F23-9C7D81D01B75}"/>
              </a:ext>
            </a:extLst>
          </p:cNvPr>
          <p:cNvSpPr>
            <a:spLocks noGrp="1"/>
          </p:cNvSpPr>
          <p:nvPr>
            <p:ph type="title"/>
          </p:nvPr>
        </p:nvSpPr>
        <p:spPr>
          <a:xfrm>
            <a:off x="1097280" y="758952"/>
            <a:ext cx="10058400" cy="1143000"/>
          </a:xfrm>
        </p:spPr>
        <p:txBody>
          <a:bodyPr>
            <a:normAutofit/>
          </a:bodyPr>
          <a:lstStyle/>
          <a:p>
            <a:pPr algn="r"/>
            <a:r>
              <a:rPr lang="en-US" sz="3600" i="1" dirty="0">
                <a:solidFill>
                  <a:schemeClr val="accent1"/>
                </a:solidFill>
                <a:effectLst>
                  <a:outerShdw blurRad="38100" dist="38100" dir="2700000" algn="tl">
                    <a:srgbClr val="000000">
                      <a:alpha val="43137"/>
                    </a:srgbClr>
                  </a:outerShdw>
                </a:effectLst>
                <a:latin typeface="Century Schoolbook" panose="02040604050505020304" pitchFamily="18" charset="0"/>
              </a:rPr>
              <a:t>Rational Emotive Behaviour Therapy - REBT</a:t>
            </a:r>
          </a:p>
        </p:txBody>
      </p:sp>
      <p:sp>
        <p:nvSpPr>
          <p:cNvPr id="3" name="Subtitle 2">
            <a:extLst>
              <a:ext uri="{FF2B5EF4-FFF2-40B4-BE49-F238E27FC236}">
                <a16:creationId xmlns:a16="http://schemas.microsoft.com/office/drawing/2014/main" id="{514BAFDE-3234-4781-9F5C-8DB7B84CE7E8}"/>
              </a:ext>
            </a:extLst>
          </p:cNvPr>
          <p:cNvSpPr>
            <a:spLocks noGrp="1"/>
          </p:cNvSpPr>
          <p:nvPr>
            <p:ph type="body" idx="1"/>
          </p:nvPr>
        </p:nvSpPr>
        <p:spPr>
          <a:xfrm>
            <a:off x="765025" y="4216327"/>
            <a:ext cx="9612971" cy="1406259"/>
          </a:xfrm>
          <a:solidFill>
            <a:schemeClr val="bg2"/>
          </a:solidFill>
        </p:spPr>
        <p:txBody>
          <a:bodyPr>
            <a:noAutofit/>
          </a:bodyPr>
          <a:lstStyle/>
          <a:p>
            <a:r>
              <a:rPr lang="en-US" sz="2000" dirty="0">
                <a:solidFill>
                  <a:schemeClr val="tx1"/>
                </a:solidFill>
                <a:latin typeface="Century Schoolbook" panose="02040604050505020304" pitchFamily="18" charset="0"/>
              </a:rPr>
              <a:t>Created by: </a:t>
            </a:r>
          </a:p>
          <a:p>
            <a:r>
              <a:rPr lang="en-US" sz="2000" dirty="0">
                <a:solidFill>
                  <a:schemeClr val="tx1"/>
                </a:solidFill>
                <a:latin typeface="Century Schoolbook" panose="02040604050505020304" pitchFamily="18" charset="0"/>
              </a:rPr>
              <a:t>Ms. Aarohi Raorane</a:t>
            </a:r>
          </a:p>
          <a:p>
            <a:r>
              <a:rPr lang="en-US" sz="2000" dirty="0">
                <a:solidFill>
                  <a:schemeClr val="tx1"/>
                </a:solidFill>
                <a:latin typeface="Century Schoolbook" panose="02040604050505020304" pitchFamily="18" charset="0"/>
              </a:rPr>
              <a:t> Psychologist</a:t>
            </a:r>
          </a:p>
          <a:p>
            <a:r>
              <a:rPr lang="en-US" sz="2000" dirty="0">
                <a:solidFill>
                  <a:schemeClr val="tx1"/>
                </a:solidFill>
                <a:latin typeface="Century Schoolbook" panose="02040604050505020304" pitchFamily="18" charset="0"/>
              </a:rPr>
              <a:t>Emotion of life</a:t>
            </a:r>
          </a:p>
        </p:txBody>
      </p:sp>
    </p:spTree>
    <p:extLst>
      <p:ext uri="{BB962C8B-B14F-4D97-AF65-F5344CB8AC3E}">
        <p14:creationId xmlns:p14="http://schemas.microsoft.com/office/powerpoint/2010/main" val="2657674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C9E3A-CF6F-490C-883A-0F08EAB2392C}"/>
              </a:ext>
            </a:extLst>
          </p:cNvPr>
          <p:cNvSpPr>
            <a:spLocks noGrp="1"/>
          </p:cNvSpPr>
          <p:nvPr>
            <p:ph type="title"/>
          </p:nvPr>
        </p:nvSpPr>
        <p:spPr>
          <a:xfrm>
            <a:off x="1158240" y="309880"/>
            <a:ext cx="10281920" cy="797560"/>
          </a:xfrm>
        </p:spPr>
        <p:txBody>
          <a:bodyPr/>
          <a:lstStyle/>
          <a:p>
            <a:r>
              <a:rPr lang="en-US" dirty="0"/>
              <a:t>Irrational Beliefs</a:t>
            </a:r>
          </a:p>
        </p:txBody>
      </p:sp>
      <p:sp>
        <p:nvSpPr>
          <p:cNvPr id="3" name="Content Placeholder 2">
            <a:extLst>
              <a:ext uri="{FF2B5EF4-FFF2-40B4-BE49-F238E27FC236}">
                <a16:creationId xmlns:a16="http://schemas.microsoft.com/office/drawing/2014/main" id="{C6B8D31B-80AC-4DB5-86D6-40828E5465B4}"/>
              </a:ext>
            </a:extLst>
          </p:cNvPr>
          <p:cNvSpPr>
            <a:spLocks noGrp="1"/>
          </p:cNvSpPr>
          <p:nvPr>
            <p:ph idx="1"/>
          </p:nvPr>
        </p:nvSpPr>
        <p:spPr>
          <a:xfrm>
            <a:off x="1026160" y="1005840"/>
            <a:ext cx="10414000" cy="5542280"/>
          </a:xfrm>
        </p:spPr>
        <p:txBody>
          <a:bodyPr/>
          <a:lstStyle/>
          <a:p>
            <a:r>
              <a:rPr lang="en-US" dirty="0"/>
              <a:t>There are four types of Irrational Beliefs</a:t>
            </a:r>
          </a:p>
          <a:p>
            <a:pPr marL="457200" indent="-457200" algn="l">
              <a:buFont typeface="+mj-lt"/>
              <a:buAutoNum type="arabicPeriod"/>
            </a:pPr>
            <a:r>
              <a:rPr lang="en-US" b="1" i="0" dirty="0">
                <a:solidFill>
                  <a:srgbClr val="4C4C4C"/>
                </a:solidFill>
                <a:effectLst/>
              </a:rPr>
              <a:t>Demands</a:t>
            </a:r>
            <a:r>
              <a:rPr lang="en-US" b="0" i="0" dirty="0">
                <a:solidFill>
                  <a:srgbClr val="4C4C4C"/>
                </a:solidFill>
                <a:effectLst/>
              </a:rPr>
              <a:t>: These are the primary Irrational belief. They often feature phrases such as must, absolute </a:t>
            </a:r>
            <a:r>
              <a:rPr lang="en-US" b="0" i="0" dirty="0" err="1">
                <a:solidFill>
                  <a:srgbClr val="4C4C4C"/>
                </a:solidFill>
                <a:effectLst/>
              </a:rPr>
              <a:t>shoulds</a:t>
            </a:r>
            <a:r>
              <a:rPr lang="en-US" b="0" i="0" dirty="0">
                <a:solidFill>
                  <a:srgbClr val="4C4C4C"/>
                </a:solidFill>
                <a:effectLst/>
              </a:rPr>
              <a:t>, have to, need and ought. Example: I would love to succeed and therefore I have to!</a:t>
            </a:r>
          </a:p>
          <a:p>
            <a:pPr marL="457200" indent="-457200" algn="l">
              <a:buFont typeface="+mj-lt"/>
              <a:buAutoNum type="arabicPeriod"/>
            </a:pPr>
            <a:r>
              <a:rPr lang="en-US" b="1" i="0" dirty="0" err="1">
                <a:solidFill>
                  <a:srgbClr val="4C4C4C"/>
                </a:solidFill>
                <a:effectLst/>
              </a:rPr>
              <a:t>Awfulising</a:t>
            </a:r>
            <a:r>
              <a:rPr lang="en-US" b="0" i="0" dirty="0">
                <a:solidFill>
                  <a:srgbClr val="4C4C4C"/>
                </a:solidFill>
                <a:effectLst/>
              </a:rPr>
              <a:t>: In REBT awful is defined as anything that is evaluated as being worse than 100% bad. Example: If I don't succeed in my presentation is will be awful!</a:t>
            </a:r>
          </a:p>
          <a:p>
            <a:pPr marL="457200" indent="-457200" algn="l">
              <a:buFont typeface="+mj-lt"/>
              <a:buAutoNum type="arabicPeriod"/>
            </a:pPr>
            <a:r>
              <a:rPr lang="en-US" b="1" i="0" dirty="0">
                <a:solidFill>
                  <a:srgbClr val="4C4C4C"/>
                </a:solidFill>
                <a:effectLst/>
              </a:rPr>
              <a:t>Low Frustration Tolerance (LFT):</a:t>
            </a:r>
            <a:r>
              <a:rPr lang="en-US" b="0" i="0" dirty="0">
                <a:solidFill>
                  <a:srgbClr val="4C4C4C"/>
                </a:solidFill>
                <a:effectLst/>
              </a:rPr>
              <a:t> Otherwise known as I-can't-stand-it-itis, LFT beliefs feature an acknowledgement of a struggle and an assertion that the struggle is truly unbearable or cannot be stood. Example: If people are rude to me I cannot stand it!</a:t>
            </a:r>
          </a:p>
          <a:p>
            <a:pPr marL="457200" indent="-457200" algn="l">
              <a:buFont typeface="+mj-lt"/>
              <a:buAutoNum type="arabicPeriod"/>
            </a:pPr>
            <a:r>
              <a:rPr lang="en-US" b="1" i="0" dirty="0">
                <a:solidFill>
                  <a:srgbClr val="4C4C4C"/>
                </a:solidFill>
                <a:effectLst/>
              </a:rPr>
              <a:t>Conditional Self (other, life) Acceptance</a:t>
            </a:r>
            <a:r>
              <a:rPr lang="en-US" b="0" i="0" dirty="0">
                <a:solidFill>
                  <a:srgbClr val="4C4C4C"/>
                </a:solidFill>
                <a:effectLst/>
              </a:rPr>
              <a:t>: Otherwise known as self-downing, this is where we define our self based on one aspect. Example: If I fail at something important to me then I am a failure! It is also called as global evaluation of self, others or world. </a:t>
            </a:r>
          </a:p>
          <a:p>
            <a:pPr marL="0" indent="0">
              <a:buNone/>
            </a:pPr>
            <a:endParaRPr lang="en-US" dirty="0"/>
          </a:p>
        </p:txBody>
      </p:sp>
    </p:spTree>
    <p:extLst>
      <p:ext uri="{BB962C8B-B14F-4D97-AF65-F5344CB8AC3E}">
        <p14:creationId xmlns:p14="http://schemas.microsoft.com/office/powerpoint/2010/main" val="2535995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DC9E3A-CF6F-490C-883A-0F08EAB2392C}"/>
              </a:ext>
            </a:extLst>
          </p:cNvPr>
          <p:cNvSpPr>
            <a:spLocks noGrp="1"/>
          </p:cNvSpPr>
          <p:nvPr>
            <p:ph type="title"/>
          </p:nvPr>
        </p:nvSpPr>
        <p:spPr>
          <a:xfrm>
            <a:off x="1158240" y="309880"/>
            <a:ext cx="10281920" cy="797560"/>
          </a:xfrm>
        </p:spPr>
        <p:txBody>
          <a:bodyPr/>
          <a:lstStyle/>
          <a:p>
            <a:r>
              <a:rPr lang="en-US" dirty="0"/>
              <a:t>Rational Beliefs</a:t>
            </a:r>
          </a:p>
        </p:txBody>
      </p:sp>
      <p:sp>
        <p:nvSpPr>
          <p:cNvPr id="3" name="Content Placeholder 2">
            <a:extLst>
              <a:ext uri="{FF2B5EF4-FFF2-40B4-BE49-F238E27FC236}">
                <a16:creationId xmlns:a16="http://schemas.microsoft.com/office/drawing/2014/main" id="{C6B8D31B-80AC-4DB5-86D6-40828E5465B4}"/>
              </a:ext>
            </a:extLst>
          </p:cNvPr>
          <p:cNvSpPr>
            <a:spLocks noGrp="1"/>
          </p:cNvSpPr>
          <p:nvPr>
            <p:ph idx="1"/>
          </p:nvPr>
        </p:nvSpPr>
        <p:spPr>
          <a:xfrm>
            <a:off x="1026160" y="1005840"/>
            <a:ext cx="10414000" cy="5542280"/>
          </a:xfrm>
        </p:spPr>
        <p:txBody>
          <a:bodyPr/>
          <a:lstStyle/>
          <a:p>
            <a:r>
              <a:rPr lang="en-US" dirty="0"/>
              <a:t>There are four types of Rational Beliefs</a:t>
            </a:r>
          </a:p>
          <a:p>
            <a:pPr marL="457200" indent="-457200">
              <a:buFont typeface="+mj-lt"/>
              <a:buAutoNum type="arabicPeriod"/>
            </a:pPr>
            <a:r>
              <a:rPr lang="en-US" b="1" dirty="0"/>
              <a:t>Preferences</a:t>
            </a:r>
            <a:r>
              <a:rPr lang="en-US" dirty="0"/>
              <a:t> - </a:t>
            </a:r>
            <a:r>
              <a:rPr lang="en-US" b="0" i="0" dirty="0">
                <a:solidFill>
                  <a:srgbClr val="4C4C4C"/>
                </a:solidFill>
                <a:effectLst/>
              </a:rPr>
              <a:t>Rather than demanding, preferring is a much more helpful attitude to have about life. Example: I would love to succeed but I don't have to.</a:t>
            </a:r>
          </a:p>
          <a:p>
            <a:pPr marL="457200" indent="-457200" algn="l">
              <a:buFont typeface="+mj-lt"/>
              <a:buAutoNum type="arabicPeriod"/>
            </a:pPr>
            <a:r>
              <a:rPr lang="en-US" b="1" i="0" dirty="0">
                <a:solidFill>
                  <a:srgbClr val="4C4C4C"/>
                </a:solidFill>
                <a:effectLst/>
              </a:rPr>
              <a:t>Anti-</a:t>
            </a:r>
            <a:r>
              <a:rPr lang="en-US" b="1" i="0" dirty="0" err="1">
                <a:solidFill>
                  <a:srgbClr val="4C4C4C"/>
                </a:solidFill>
                <a:effectLst/>
              </a:rPr>
              <a:t>awfulising</a:t>
            </a:r>
            <a:r>
              <a:rPr lang="en-US" b="0" i="0" dirty="0">
                <a:solidFill>
                  <a:srgbClr val="4C4C4C"/>
                </a:solidFill>
                <a:effectLst/>
              </a:rPr>
              <a:t>: Nothing in this world could not be worse, and anti-</a:t>
            </a:r>
            <a:r>
              <a:rPr lang="en-US" b="0" i="0" dirty="0" err="1">
                <a:solidFill>
                  <a:srgbClr val="4C4C4C"/>
                </a:solidFill>
                <a:effectLst/>
              </a:rPr>
              <a:t>awfulising</a:t>
            </a:r>
            <a:r>
              <a:rPr lang="en-US" b="0" i="0" dirty="0">
                <a:solidFill>
                  <a:srgbClr val="4C4C4C"/>
                </a:solidFill>
                <a:effectLst/>
              </a:rPr>
              <a:t> beliefs reflect this. Example: If I don't succeed in my presentation, it may be bad but never truly awful!</a:t>
            </a:r>
          </a:p>
          <a:p>
            <a:pPr marL="457200" indent="-457200" algn="l">
              <a:buFont typeface="+mj-lt"/>
              <a:buAutoNum type="arabicPeriod"/>
            </a:pPr>
            <a:r>
              <a:rPr lang="en-US" b="1" i="0" dirty="0">
                <a:solidFill>
                  <a:srgbClr val="4C4C4C"/>
                </a:solidFill>
                <a:effectLst/>
              </a:rPr>
              <a:t>High Frustration Tolerance (HFT):</a:t>
            </a:r>
            <a:r>
              <a:rPr lang="en-US" b="0" i="0" dirty="0">
                <a:solidFill>
                  <a:srgbClr val="4C4C4C"/>
                </a:solidFill>
                <a:effectLst/>
              </a:rPr>
              <a:t> Usually, we tell ourselves we cannot stand something when in fact we do not like it (and we might dislike it very much indeed). HFT enables us to face difficulty with more courage and resilience. Example: If people are rude to me, I do not like it, but I can stand it and it would be worth the struggle.</a:t>
            </a:r>
          </a:p>
          <a:p>
            <a:pPr marL="457200" indent="-457200" algn="l">
              <a:buFont typeface="+mj-lt"/>
              <a:buAutoNum type="arabicPeriod"/>
            </a:pPr>
            <a:r>
              <a:rPr lang="en-US" b="1" i="0" dirty="0">
                <a:solidFill>
                  <a:srgbClr val="4C4C4C"/>
                </a:solidFill>
                <a:effectLst/>
              </a:rPr>
              <a:t>Unconditional Self (other, life) Acceptance:</a:t>
            </a:r>
            <a:r>
              <a:rPr lang="en-US" b="0" i="0" dirty="0">
                <a:solidFill>
                  <a:srgbClr val="4C4C4C"/>
                </a:solidFill>
                <a:effectLst/>
              </a:rPr>
              <a:t> We are far to complex to be rated in one aspect or dimension. In fact it is impossible to truly define a human being in any one way. We are better off rating our behaviour, not ourselves. Example: If I fail at something then I will have failed at an important thing to me, but that would never make me a failure I would be a fallible human being.</a:t>
            </a:r>
          </a:p>
          <a:p>
            <a:pPr marL="457200" indent="-457200">
              <a:buFont typeface="+mj-lt"/>
              <a:buAutoNum type="arabicPeriod"/>
            </a:pPr>
            <a:endParaRPr lang="en-US" dirty="0"/>
          </a:p>
        </p:txBody>
      </p:sp>
    </p:spTree>
    <p:extLst>
      <p:ext uri="{BB962C8B-B14F-4D97-AF65-F5344CB8AC3E}">
        <p14:creationId xmlns:p14="http://schemas.microsoft.com/office/powerpoint/2010/main" val="254203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6CFEB-4391-4065-B31D-AD6770B52D4C}"/>
              </a:ext>
            </a:extLst>
          </p:cNvPr>
          <p:cNvSpPr>
            <a:spLocks noGrp="1"/>
          </p:cNvSpPr>
          <p:nvPr>
            <p:ph type="title"/>
          </p:nvPr>
        </p:nvSpPr>
        <p:spPr>
          <a:xfrm>
            <a:off x="1026160" y="259080"/>
            <a:ext cx="10952480" cy="756920"/>
          </a:xfrm>
        </p:spPr>
        <p:txBody>
          <a:bodyPr/>
          <a:lstStyle/>
          <a:p>
            <a:r>
              <a:rPr lang="en-US" dirty="0"/>
              <a:t>The ABCDE model of REBT</a:t>
            </a:r>
          </a:p>
        </p:txBody>
      </p:sp>
      <p:pic>
        <p:nvPicPr>
          <p:cNvPr id="5" name="Content Placeholder 4">
            <a:extLst>
              <a:ext uri="{FF2B5EF4-FFF2-40B4-BE49-F238E27FC236}">
                <a16:creationId xmlns:a16="http://schemas.microsoft.com/office/drawing/2014/main" id="{81ECF88B-4286-46D0-A575-CF663BC2600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64640" y="1121804"/>
            <a:ext cx="10007600" cy="4862278"/>
          </a:xfrm>
        </p:spPr>
      </p:pic>
    </p:spTree>
    <p:extLst>
      <p:ext uri="{BB962C8B-B14F-4D97-AF65-F5344CB8AC3E}">
        <p14:creationId xmlns:p14="http://schemas.microsoft.com/office/powerpoint/2010/main" val="805712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2CC3CF6-4D66-4223-8271-FA0A3692AA92}"/>
              </a:ext>
            </a:extLst>
          </p:cNvPr>
          <p:cNvSpPr txBox="1"/>
          <p:nvPr/>
        </p:nvSpPr>
        <p:spPr>
          <a:xfrm>
            <a:off x="1615440" y="264161"/>
            <a:ext cx="9225280" cy="6109749"/>
          </a:xfrm>
          <a:prstGeom prst="rect">
            <a:avLst/>
          </a:prstGeom>
          <a:noFill/>
        </p:spPr>
        <p:txBody>
          <a:bodyPr wrap="square">
            <a:spAutoFit/>
          </a:bodyPr>
          <a:lstStyle/>
          <a:p>
            <a:pPr marL="0" marR="0" algn="just">
              <a:lnSpc>
                <a:spcPct val="107000"/>
              </a:lnSpc>
              <a:spcBef>
                <a:spcPts val="0"/>
              </a:spcBef>
              <a:spcAft>
                <a:spcPts val="800"/>
              </a:spcAft>
            </a:pPr>
            <a:r>
              <a:rPr lang="en-US" sz="2400" b="1" dirty="0">
                <a:effectLst/>
                <a:ea typeface="Calibri" panose="020F0502020204030204" pitchFamily="34" charset="0"/>
                <a:cs typeface="Mangal" panose="02040503050203030202" pitchFamily="18" charset="0"/>
              </a:rPr>
              <a:t>A</a:t>
            </a:r>
            <a:r>
              <a:rPr lang="en-US" sz="2400" dirty="0">
                <a:effectLst/>
                <a:ea typeface="Calibri" panose="020F0502020204030204" pitchFamily="34" charset="0"/>
                <a:cs typeface="Mangal" panose="02040503050203030202" pitchFamily="18" charset="0"/>
              </a:rPr>
              <a:t> is for the </a:t>
            </a:r>
            <a:r>
              <a:rPr lang="en-US" sz="2400" b="1" dirty="0">
                <a:solidFill>
                  <a:schemeClr val="accent1"/>
                </a:solidFill>
                <a:effectLst/>
                <a:ea typeface="Calibri" panose="020F0502020204030204" pitchFamily="34" charset="0"/>
                <a:cs typeface="Mangal" panose="02040503050203030202" pitchFamily="18" charset="0"/>
              </a:rPr>
              <a:t>Activating Event</a:t>
            </a:r>
            <a:r>
              <a:rPr lang="en-US" sz="2400" dirty="0">
                <a:solidFill>
                  <a:schemeClr val="accent1"/>
                </a:solidFill>
                <a:effectLst/>
                <a:ea typeface="Calibri" panose="020F0502020204030204" pitchFamily="34" charset="0"/>
                <a:cs typeface="Mangal" panose="02040503050203030202" pitchFamily="18" charset="0"/>
              </a:rPr>
              <a:t> </a:t>
            </a:r>
            <a:r>
              <a:rPr lang="en-US" sz="2400" dirty="0">
                <a:effectLst/>
                <a:ea typeface="Calibri" panose="020F0502020204030204" pitchFamily="34" charset="0"/>
                <a:cs typeface="Mangal" panose="02040503050203030202" pitchFamily="18" charset="0"/>
              </a:rPr>
              <a:t>i.e. the trigger; it is the situation which triggers our emotional responses and activates our irrational beliefs. </a:t>
            </a:r>
          </a:p>
          <a:p>
            <a:pPr marL="0" marR="0" algn="just">
              <a:lnSpc>
                <a:spcPct val="107000"/>
              </a:lnSpc>
              <a:spcBef>
                <a:spcPts val="0"/>
              </a:spcBef>
              <a:spcAft>
                <a:spcPts val="800"/>
              </a:spcAft>
            </a:pPr>
            <a:r>
              <a:rPr lang="en-US" sz="2400" b="1" dirty="0">
                <a:effectLst/>
                <a:ea typeface="Calibri" panose="020F0502020204030204" pitchFamily="34" charset="0"/>
                <a:cs typeface="Mangal" panose="02040503050203030202" pitchFamily="18" charset="0"/>
              </a:rPr>
              <a:t>B </a:t>
            </a:r>
            <a:r>
              <a:rPr lang="en-US" sz="2400" dirty="0">
                <a:effectLst/>
                <a:ea typeface="Calibri" panose="020F0502020204030204" pitchFamily="34" charset="0"/>
                <a:cs typeface="Mangal" panose="02040503050203030202" pitchFamily="18" charset="0"/>
              </a:rPr>
              <a:t>is for </a:t>
            </a:r>
            <a:r>
              <a:rPr lang="en-US" sz="2400" b="1" dirty="0">
                <a:solidFill>
                  <a:schemeClr val="bg2"/>
                </a:solidFill>
                <a:effectLst/>
                <a:ea typeface="Calibri" panose="020F0502020204030204" pitchFamily="34" charset="0"/>
                <a:cs typeface="Mangal" panose="02040503050203030202" pitchFamily="18" charset="0"/>
              </a:rPr>
              <a:t>Irrational Beliefs</a:t>
            </a:r>
            <a:r>
              <a:rPr lang="en-US" sz="2400" dirty="0">
                <a:solidFill>
                  <a:schemeClr val="bg2"/>
                </a:solidFill>
                <a:effectLst/>
                <a:ea typeface="Calibri" panose="020F0502020204030204" pitchFamily="34" charset="0"/>
                <a:cs typeface="Mangal" panose="02040503050203030202" pitchFamily="18" charset="0"/>
              </a:rPr>
              <a:t> </a:t>
            </a:r>
            <a:r>
              <a:rPr lang="en-US" sz="2400" dirty="0">
                <a:effectLst/>
                <a:ea typeface="Calibri" panose="020F0502020204030204" pitchFamily="34" charset="0"/>
                <a:cs typeface="Mangal" panose="02040503050203030202" pitchFamily="18" charset="0"/>
              </a:rPr>
              <a:t>at the core which are attached to our emotional and behavioural responses to the activating event. </a:t>
            </a:r>
            <a:r>
              <a:rPr lang="en-US" sz="2400" b="0" i="0" dirty="0">
                <a:solidFill>
                  <a:srgbClr val="231F20"/>
                </a:solidFill>
                <a:effectLst/>
              </a:rPr>
              <a:t>Irrational beliefs are  thoughts you might have about an event or situation.</a:t>
            </a:r>
            <a:endParaRPr lang="en-US" sz="2400" dirty="0">
              <a:effectLst/>
              <a:ea typeface="Calibri" panose="020F0502020204030204" pitchFamily="34" charset="0"/>
              <a:cs typeface="Mangal" panose="02040503050203030202" pitchFamily="18" charset="0"/>
            </a:endParaRPr>
          </a:p>
          <a:p>
            <a:pPr marL="0" marR="0" algn="just">
              <a:lnSpc>
                <a:spcPct val="107000"/>
              </a:lnSpc>
              <a:spcBef>
                <a:spcPts val="0"/>
              </a:spcBef>
              <a:spcAft>
                <a:spcPts val="800"/>
              </a:spcAft>
            </a:pPr>
            <a:r>
              <a:rPr lang="en-US" sz="2400" b="1" dirty="0">
                <a:effectLst/>
                <a:ea typeface="Calibri" panose="020F0502020204030204" pitchFamily="34" charset="0"/>
                <a:cs typeface="Mangal" panose="02040503050203030202" pitchFamily="18" charset="0"/>
              </a:rPr>
              <a:t>C</a:t>
            </a:r>
            <a:r>
              <a:rPr lang="en-US" sz="2400" dirty="0">
                <a:effectLst/>
                <a:ea typeface="Calibri" panose="020F0502020204030204" pitchFamily="34" charset="0"/>
                <a:cs typeface="Mangal" panose="02040503050203030202" pitchFamily="18" charset="0"/>
              </a:rPr>
              <a:t> is for </a:t>
            </a:r>
            <a:r>
              <a:rPr lang="en-US" sz="2400" b="1" dirty="0">
                <a:solidFill>
                  <a:schemeClr val="accent3"/>
                </a:solidFill>
                <a:effectLst/>
                <a:ea typeface="Calibri" panose="020F0502020204030204" pitchFamily="34" charset="0"/>
                <a:cs typeface="Mangal" panose="02040503050203030202" pitchFamily="18" charset="0"/>
              </a:rPr>
              <a:t>Consequences</a:t>
            </a:r>
            <a:r>
              <a:rPr lang="en-US" sz="2400" dirty="0">
                <a:effectLst/>
                <a:ea typeface="Calibri" panose="020F0502020204030204" pitchFamily="34" charset="0"/>
                <a:cs typeface="Mangal" panose="02040503050203030202" pitchFamily="18" charset="0"/>
              </a:rPr>
              <a:t> which are the result of activating events and irrational beliefs, there are two types of consequences; </a:t>
            </a:r>
          </a:p>
          <a:p>
            <a:pPr marL="0" marR="0" algn="just">
              <a:lnSpc>
                <a:spcPct val="107000"/>
              </a:lnSpc>
              <a:spcBef>
                <a:spcPts val="0"/>
              </a:spcBef>
              <a:spcAft>
                <a:spcPts val="800"/>
              </a:spcAft>
            </a:pPr>
            <a:r>
              <a:rPr lang="en-US" sz="2400" i="1" dirty="0">
                <a:effectLst>
                  <a:outerShdw blurRad="38100" dist="38100" dir="2700000" algn="tl">
                    <a:srgbClr val="000000">
                      <a:alpha val="43137"/>
                    </a:srgbClr>
                  </a:outerShdw>
                </a:effectLst>
                <a:ea typeface="Calibri" panose="020F0502020204030204" pitchFamily="34" charset="0"/>
                <a:cs typeface="Mangal" panose="02040503050203030202" pitchFamily="18" charset="0"/>
              </a:rPr>
              <a:t>1. Emotional consequences and 2. Behavioral consequences.   </a:t>
            </a:r>
          </a:p>
          <a:p>
            <a:pPr marL="0" marR="0" algn="just">
              <a:lnSpc>
                <a:spcPct val="107000"/>
              </a:lnSpc>
              <a:spcBef>
                <a:spcPts val="0"/>
              </a:spcBef>
              <a:spcAft>
                <a:spcPts val="800"/>
              </a:spcAft>
            </a:pPr>
            <a:r>
              <a:rPr lang="en-US" sz="2400" b="1" dirty="0">
                <a:effectLst/>
                <a:ea typeface="Calibri" panose="020F0502020204030204" pitchFamily="34" charset="0"/>
                <a:cs typeface="Mangal" panose="02040503050203030202" pitchFamily="18" charset="0"/>
              </a:rPr>
              <a:t>D </a:t>
            </a:r>
            <a:r>
              <a:rPr lang="en-US" sz="2400" dirty="0">
                <a:effectLst/>
                <a:ea typeface="Calibri" panose="020F0502020204030204" pitchFamily="34" charset="0"/>
                <a:cs typeface="Mangal" panose="02040503050203030202" pitchFamily="18" charset="0"/>
              </a:rPr>
              <a:t>is </a:t>
            </a:r>
            <a:r>
              <a:rPr lang="en-US" sz="2400" b="1" dirty="0">
                <a:solidFill>
                  <a:schemeClr val="accent4"/>
                </a:solidFill>
                <a:effectLst/>
                <a:ea typeface="Calibri" panose="020F0502020204030204" pitchFamily="34" charset="0"/>
                <a:cs typeface="Mangal" panose="02040503050203030202" pitchFamily="18" charset="0"/>
              </a:rPr>
              <a:t>Disputing</a:t>
            </a:r>
            <a:r>
              <a:rPr lang="en-US" sz="2400" b="1" dirty="0">
                <a:effectLst/>
                <a:ea typeface="Calibri" panose="020F0502020204030204" pitchFamily="34" charset="0"/>
                <a:cs typeface="Mangal" panose="02040503050203030202" pitchFamily="18" charset="0"/>
              </a:rPr>
              <a:t> </a:t>
            </a:r>
            <a:r>
              <a:rPr lang="en-US" sz="2400" dirty="0">
                <a:effectLst/>
                <a:ea typeface="Calibri" panose="020F0502020204030204" pitchFamily="34" charset="0"/>
                <a:cs typeface="Mangal" panose="02040503050203030202" pitchFamily="18" charset="0"/>
              </a:rPr>
              <a:t>which is basically an effort to dispute/change the irrational beliefs which in turn helps to change unhealthy negative emotion to healthy negative emotions. </a:t>
            </a:r>
          </a:p>
          <a:p>
            <a:pPr marL="0" marR="0" algn="just">
              <a:lnSpc>
                <a:spcPct val="107000"/>
              </a:lnSpc>
              <a:spcBef>
                <a:spcPts val="0"/>
              </a:spcBef>
              <a:spcAft>
                <a:spcPts val="800"/>
              </a:spcAft>
            </a:pPr>
            <a:r>
              <a:rPr lang="en-US" sz="2400" b="1" dirty="0">
                <a:effectLst/>
                <a:ea typeface="Calibri" panose="020F0502020204030204" pitchFamily="34" charset="0"/>
                <a:cs typeface="Mangal" panose="02040503050203030202" pitchFamily="18" charset="0"/>
              </a:rPr>
              <a:t>E</a:t>
            </a:r>
            <a:r>
              <a:rPr lang="en-US" sz="2400" dirty="0">
                <a:effectLst/>
                <a:ea typeface="Calibri" panose="020F0502020204030204" pitchFamily="34" charset="0"/>
                <a:cs typeface="Mangal" panose="02040503050203030202" pitchFamily="18" charset="0"/>
              </a:rPr>
              <a:t> is the New</a:t>
            </a:r>
            <a:r>
              <a:rPr lang="en-US" sz="2400" dirty="0">
                <a:solidFill>
                  <a:schemeClr val="accent2">
                    <a:lumMod val="75000"/>
                  </a:schemeClr>
                </a:solidFill>
                <a:effectLst/>
                <a:ea typeface="Calibri" panose="020F0502020204030204" pitchFamily="34" charset="0"/>
                <a:cs typeface="Mangal" panose="02040503050203030202" pitchFamily="18" charset="0"/>
              </a:rPr>
              <a:t> </a:t>
            </a:r>
            <a:r>
              <a:rPr lang="en-US" sz="2400" b="1" dirty="0">
                <a:solidFill>
                  <a:schemeClr val="accent2">
                    <a:lumMod val="75000"/>
                  </a:schemeClr>
                </a:solidFill>
                <a:effectLst/>
                <a:ea typeface="Calibri" panose="020F0502020204030204" pitchFamily="34" charset="0"/>
                <a:cs typeface="Mangal" panose="02040503050203030202" pitchFamily="18" charset="0"/>
              </a:rPr>
              <a:t>Effect</a:t>
            </a:r>
            <a:r>
              <a:rPr lang="en-US" sz="2400" dirty="0">
                <a:solidFill>
                  <a:schemeClr val="accent2">
                    <a:lumMod val="75000"/>
                  </a:schemeClr>
                </a:solidFill>
                <a:effectLst/>
                <a:ea typeface="Calibri" panose="020F0502020204030204" pitchFamily="34" charset="0"/>
                <a:cs typeface="Mangal" panose="02040503050203030202" pitchFamily="18" charset="0"/>
              </a:rPr>
              <a:t> </a:t>
            </a:r>
            <a:r>
              <a:rPr lang="en-US" sz="2400" dirty="0">
                <a:effectLst/>
                <a:ea typeface="Calibri" panose="020F0502020204030204" pitchFamily="34" charset="0"/>
                <a:cs typeface="Mangal" panose="02040503050203030202" pitchFamily="18" charset="0"/>
              </a:rPr>
              <a:t>i.e. the change that happens once you have replaced irrational beliefs with rational ones.</a:t>
            </a:r>
          </a:p>
        </p:txBody>
      </p:sp>
    </p:spTree>
    <p:extLst>
      <p:ext uri="{BB962C8B-B14F-4D97-AF65-F5344CB8AC3E}">
        <p14:creationId xmlns:p14="http://schemas.microsoft.com/office/powerpoint/2010/main" val="3694389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62B62-CA32-4DC5-B5E5-D0D0013AA284}"/>
              </a:ext>
            </a:extLst>
          </p:cNvPr>
          <p:cNvSpPr>
            <a:spLocks noGrp="1"/>
          </p:cNvSpPr>
          <p:nvPr>
            <p:ph type="title"/>
          </p:nvPr>
        </p:nvSpPr>
        <p:spPr>
          <a:xfrm>
            <a:off x="1016000" y="274320"/>
            <a:ext cx="10728960" cy="5882640"/>
          </a:xfrm>
        </p:spPr>
        <p:txBody>
          <a:bodyPr>
            <a:normAutofit/>
          </a:bodyPr>
          <a:lstStyle/>
          <a:p>
            <a:pPr marL="342900" indent="-342900">
              <a:buFont typeface="Wingdings" panose="05000000000000000000" pitchFamily="2" charset="2"/>
              <a:buChar char="§"/>
            </a:pPr>
            <a:r>
              <a:rPr lang="en-US" sz="2000" dirty="0">
                <a:effectLst/>
                <a:latin typeface="+mn-lt"/>
                <a:ea typeface="Calibri" panose="020F0502020204030204" pitchFamily="34" charset="0"/>
                <a:cs typeface="Mangal" panose="02040503050203030202" pitchFamily="18" charset="0"/>
              </a:rPr>
              <a:t>Goal of REBT is to identify unhealthy negative emotions and replace them with healthy negative emotions, this is done by identifying the C i.e. consequences (both behavioural and emotional) and examining the A- i.e. activating events and B i.e. irrational beliefs role in this and eventually changing irrational beliefs to rational beliefs. </a:t>
            </a:r>
            <a:br>
              <a:rPr lang="en-US" sz="2000" dirty="0">
                <a:effectLst/>
                <a:latin typeface="+mn-lt"/>
                <a:ea typeface="Calibri" panose="020F0502020204030204" pitchFamily="34" charset="0"/>
                <a:cs typeface="Mangal" panose="02040503050203030202" pitchFamily="18" charset="0"/>
              </a:rPr>
            </a:br>
            <a:br>
              <a:rPr lang="en-US" sz="2000" dirty="0">
                <a:effectLst/>
                <a:latin typeface="+mn-lt"/>
                <a:ea typeface="Calibri" panose="020F0502020204030204" pitchFamily="34" charset="0"/>
                <a:cs typeface="Mangal" panose="02040503050203030202" pitchFamily="18" charset="0"/>
              </a:rPr>
            </a:br>
            <a:br>
              <a:rPr lang="en-US" sz="2000" dirty="0">
                <a:effectLst/>
                <a:latin typeface="+mn-lt"/>
                <a:ea typeface="Calibri" panose="020F0502020204030204" pitchFamily="34" charset="0"/>
                <a:cs typeface="Mangal" panose="02040503050203030202" pitchFamily="18" charset="0"/>
              </a:rPr>
            </a:br>
            <a:br>
              <a:rPr lang="en-US" sz="2000" dirty="0">
                <a:effectLst/>
                <a:latin typeface="+mn-lt"/>
                <a:ea typeface="Calibri" panose="020F0502020204030204" pitchFamily="34" charset="0"/>
                <a:cs typeface="Mangal" panose="02040503050203030202" pitchFamily="18" charset="0"/>
              </a:rPr>
            </a:br>
            <a:br>
              <a:rPr lang="en-US" sz="2000" dirty="0">
                <a:effectLst/>
                <a:latin typeface="+mn-lt"/>
                <a:ea typeface="Calibri" panose="020F0502020204030204" pitchFamily="34" charset="0"/>
                <a:cs typeface="Mangal" panose="02040503050203030202" pitchFamily="18" charset="0"/>
              </a:rPr>
            </a:br>
            <a:endParaRPr lang="en-US" sz="2000" dirty="0">
              <a:latin typeface="+mn-lt"/>
            </a:endParaRPr>
          </a:p>
        </p:txBody>
      </p:sp>
      <p:pic>
        <p:nvPicPr>
          <p:cNvPr id="4" name="Picture 3">
            <a:extLst>
              <a:ext uri="{FF2B5EF4-FFF2-40B4-BE49-F238E27FC236}">
                <a16:creationId xmlns:a16="http://schemas.microsoft.com/office/drawing/2014/main" id="{86EF6D4F-6BE5-4DDA-B296-4E5860BDA57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1230" y="1990090"/>
            <a:ext cx="10858500" cy="3467100"/>
          </a:xfrm>
          <a:prstGeom prst="rect">
            <a:avLst/>
          </a:prstGeom>
        </p:spPr>
      </p:pic>
    </p:spTree>
    <p:extLst>
      <p:ext uri="{BB962C8B-B14F-4D97-AF65-F5344CB8AC3E}">
        <p14:creationId xmlns:p14="http://schemas.microsoft.com/office/powerpoint/2010/main" val="33900127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7EFC489-ADE5-4CF4-8216-2A107B313B4C}"/>
              </a:ext>
            </a:extLst>
          </p:cNvPr>
          <p:cNvSpPr>
            <a:spLocks noGrp="1"/>
          </p:cNvSpPr>
          <p:nvPr>
            <p:ph type="title"/>
          </p:nvPr>
        </p:nvSpPr>
        <p:spPr>
          <a:xfrm>
            <a:off x="1108788" y="40044"/>
            <a:ext cx="10778412" cy="950556"/>
          </a:xfrm>
        </p:spPr>
        <p:txBody>
          <a:bodyPr/>
          <a:lstStyle/>
          <a:p>
            <a:r>
              <a:rPr lang="en-US" dirty="0"/>
              <a:t>What questions to ask assess the ABC?</a:t>
            </a:r>
          </a:p>
        </p:txBody>
      </p:sp>
      <p:sp>
        <p:nvSpPr>
          <p:cNvPr id="4" name="Content Placeholder 3">
            <a:extLst>
              <a:ext uri="{FF2B5EF4-FFF2-40B4-BE49-F238E27FC236}">
                <a16:creationId xmlns:a16="http://schemas.microsoft.com/office/drawing/2014/main" id="{5F70B062-2C6A-4A12-8B01-DCDEC79B72FE}"/>
              </a:ext>
            </a:extLst>
          </p:cNvPr>
          <p:cNvSpPr>
            <a:spLocks noGrp="1"/>
          </p:cNvSpPr>
          <p:nvPr>
            <p:ph idx="1"/>
          </p:nvPr>
        </p:nvSpPr>
        <p:spPr>
          <a:xfrm>
            <a:off x="989045" y="867747"/>
            <a:ext cx="10963469" cy="5738325"/>
          </a:xfrm>
        </p:spPr>
        <p:txBody>
          <a:bodyPr/>
          <a:lstStyle/>
          <a:p>
            <a:r>
              <a:rPr lang="en-US" dirty="0"/>
              <a:t>To assess C, Emotional consequences- How were you feeling when (the mentioned event) happened?</a:t>
            </a:r>
          </a:p>
          <a:p>
            <a:r>
              <a:rPr lang="en-US" dirty="0"/>
              <a:t>To assess C, Behavioral consequences- What did you do when you were feeling (the mentioned emotion by the client) for e.g. What did you do when you were experiencing the emotion of anxiety? </a:t>
            </a:r>
          </a:p>
          <a:p>
            <a:r>
              <a:rPr lang="en-US" dirty="0"/>
              <a:t>To assess the “A” event – when did you first experience this feeling (the mentioned emotion by the client)? What was happening just before you experienced this emotion?</a:t>
            </a:r>
          </a:p>
          <a:p>
            <a:r>
              <a:rPr lang="en-US" dirty="0"/>
              <a:t>To assess the “B” Irrational beliefs- What were your thoughts when this happened (this – the mentioned event)</a:t>
            </a:r>
          </a:p>
          <a:p>
            <a:pPr marL="0" indent="0">
              <a:buNone/>
            </a:pPr>
            <a:endParaRPr lang="en-US" dirty="0"/>
          </a:p>
        </p:txBody>
      </p:sp>
    </p:spTree>
    <p:extLst>
      <p:ext uri="{BB962C8B-B14F-4D97-AF65-F5344CB8AC3E}">
        <p14:creationId xmlns:p14="http://schemas.microsoft.com/office/powerpoint/2010/main" val="2544281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39DC5F7-5EA7-4AC8-8BCF-7954CB5C1B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3500" y="738187"/>
            <a:ext cx="9525000" cy="5381625"/>
          </a:xfrm>
          <a:prstGeom prst="rect">
            <a:avLst/>
          </a:prstGeom>
        </p:spPr>
      </p:pic>
    </p:spTree>
    <p:extLst>
      <p:ext uri="{BB962C8B-B14F-4D97-AF65-F5344CB8AC3E}">
        <p14:creationId xmlns:p14="http://schemas.microsoft.com/office/powerpoint/2010/main" val="75691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1D2D0-DB66-4F65-B7BC-D44C7F2B4E7D}"/>
              </a:ext>
            </a:extLst>
          </p:cNvPr>
          <p:cNvSpPr>
            <a:spLocks noGrp="1"/>
          </p:cNvSpPr>
          <p:nvPr>
            <p:ph type="title"/>
          </p:nvPr>
        </p:nvSpPr>
        <p:spPr>
          <a:xfrm>
            <a:off x="1056640" y="254000"/>
            <a:ext cx="9916160" cy="985520"/>
          </a:xfrm>
        </p:spPr>
        <p:txBody>
          <a:bodyPr/>
          <a:lstStyle/>
          <a:p>
            <a:pPr algn="ctr"/>
            <a:r>
              <a:rPr lang="en-US" i="1" dirty="0">
                <a:effectLst>
                  <a:outerShdw blurRad="38100" dist="38100" dir="2700000" algn="tl">
                    <a:srgbClr val="000000">
                      <a:alpha val="43137"/>
                    </a:srgbClr>
                  </a:outerShdw>
                </a:effectLst>
                <a:latin typeface="Bell MT" panose="02020503060305020303" pitchFamily="18" charset="0"/>
              </a:rPr>
              <a:t>Disputing Irrational Beliefs</a:t>
            </a:r>
          </a:p>
        </p:txBody>
      </p:sp>
      <p:sp>
        <p:nvSpPr>
          <p:cNvPr id="3" name="Content Placeholder 2">
            <a:extLst>
              <a:ext uri="{FF2B5EF4-FFF2-40B4-BE49-F238E27FC236}">
                <a16:creationId xmlns:a16="http://schemas.microsoft.com/office/drawing/2014/main" id="{581E8152-23EC-4A9E-8D29-001C2A1EECF8}"/>
              </a:ext>
            </a:extLst>
          </p:cNvPr>
          <p:cNvSpPr>
            <a:spLocks noGrp="1"/>
          </p:cNvSpPr>
          <p:nvPr>
            <p:ph idx="1"/>
          </p:nvPr>
        </p:nvSpPr>
        <p:spPr>
          <a:xfrm>
            <a:off x="863600" y="995680"/>
            <a:ext cx="11186160" cy="5608320"/>
          </a:xfrm>
        </p:spPr>
        <p:txBody>
          <a:bodyPr/>
          <a:lstStyle/>
          <a:p>
            <a:r>
              <a:rPr lang="en-US" dirty="0"/>
              <a:t>Disputing is about challenging irrational beliefs and replacing it with rational beliefs by critically analyzing and examining their irrational beliefs, but it is important to keep in mind that while doing this the Client needs to realize him/herself that the beliefs that he/she is having is irrational</a:t>
            </a:r>
          </a:p>
          <a:p>
            <a:r>
              <a:rPr lang="en-US" dirty="0"/>
              <a:t>The process should be Elicitive and it is a process of self discovery for the client</a:t>
            </a:r>
          </a:p>
          <a:p>
            <a:r>
              <a:rPr lang="en-US" dirty="0">
                <a:effectLst/>
                <a:ea typeface="Times New Roman" panose="02020603050405020304" pitchFamily="18" charset="0"/>
              </a:rPr>
              <a:t>Disputing irrational beliefs is the primary method of REBT.  There are different kinds of disputations:</a:t>
            </a:r>
          </a:p>
          <a:p>
            <a:pPr marL="0" marR="0" indent="0">
              <a:spcBef>
                <a:spcPts val="0"/>
              </a:spcBef>
              <a:spcAft>
                <a:spcPts val="0"/>
              </a:spcAft>
              <a:buNone/>
            </a:pPr>
            <a:r>
              <a:rPr lang="en-US" dirty="0">
                <a:effectLst/>
                <a:ea typeface="Times New Roman" panose="02020603050405020304" pitchFamily="18" charset="0"/>
              </a:rPr>
              <a:t> </a:t>
            </a:r>
          </a:p>
          <a:p>
            <a:pPr marL="342900" marR="0" lvl="0" indent="-342900">
              <a:spcBef>
                <a:spcPts val="0"/>
              </a:spcBef>
              <a:spcAft>
                <a:spcPts val="0"/>
              </a:spcAft>
              <a:buFont typeface="+mj-lt"/>
              <a:buAutoNum type="arabicPeriod"/>
              <a:tabLst>
                <a:tab pos="685800" algn="l"/>
              </a:tabLst>
            </a:pPr>
            <a:r>
              <a:rPr lang="en-US" dirty="0">
                <a:effectLst/>
                <a:ea typeface="Times New Roman" panose="02020603050405020304" pitchFamily="18" charset="0"/>
              </a:rPr>
              <a:t>Functional disputes – questioning whether the belief helps accomplish desired goals.</a:t>
            </a:r>
          </a:p>
          <a:p>
            <a:pPr marL="342900" marR="0" lvl="0" indent="-342900">
              <a:spcBef>
                <a:spcPts val="0"/>
              </a:spcBef>
              <a:spcAft>
                <a:spcPts val="0"/>
              </a:spcAft>
              <a:buFont typeface="+mj-lt"/>
              <a:buAutoNum type="arabicPeriod"/>
              <a:tabLst>
                <a:tab pos="685800" algn="l"/>
              </a:tabLst>
            </a:pPr>
            <a:r>
              <a:rPr lang="en-US" dirty="0">
                <a:effectLst/>
                <a:ea typeface="Times New Roman" panose="02020603050405020304" pitchFamily="18" charset="0"/>
              </a:rPr>
              <a:t>Empirical disputes – questioning whether the “facts” are accurate.</a:t>
            </a:r>
          </a:p>
          <a:p>
            <a:pPr marL="342900" marR="0" lvl="0" indent="-342900">
              <a:spcBef>
                <a:spcPts val="0"/>
              </a:spcBef>
              <a:spcAft>
                <a:spcPts val="0"/>
              </a:spcAft>
              <a:buFont typeface="+mj-lt"/>
              <a:buAutoNum type="arabicPeriod"/>
              <a:tabLst>
                <a:tab pos="685800" algn="l"/>
              </a:tabLst>
            </a:pPr>
            <a:r>
              <a:rPr lang="en-US" dirty="0">
                <a:effectLst/>
                <a:ea typeface="Times New Roman" panose="02020603050405020304" pitchFamily="18" charset="0"/>
              </a:rPr>
              <a:t>Logical disputes – questioning the logic of thinking processes.</a:t>
            </a:r>
          </a:p>
          <a:p>
            <a:pPr marL="342900" marR="0" lvl="0" indent="-342900">
              <a:spcBef>
                <a:spcPts val="0"/>
              </a:spcBef>
              <a:spcAft>
                <a:spcPts val="0"/>
              </a:spcAft>
              <a:buFont typeface="+mj-lt"/>
              <a:buAutoNum type="arabicPeriod"/>
              <a:tabLst>
                <a:tab pos="685800" algn="l"/>
              </a:tabLst>
            </a:pPr>
            <a:r>
              <a:rPr lang="en-US" dirty="0">
                <a:effectLst/>
                <a:ea typeface="Times New Roman" panose="02020603050405020304" pitchFamily="18" charset="0"/>
              </a:rPr>
              <a:t>Philosophical disputes – (Which is not philosophical </a:t>
            </a:r>
            <a:r>
              <a:rPr lang="en-US" dirty="0">
                <a:ea typeface="Times New Roman" panose="02020603050405020304" pitchFamily="18" charset="0"/>
              </a:rPr>
              <a:t>in </a:t>
            </a:r>
            <a:r>
              <a:rPr lang="en-US" dirty="0">
                <a:effectLst/>
                <a:ea typeface="Times New Roman" panose="02020603050405020304" pitchFamily="18" charset="0"/>
              </a:rPr>
              <a:t>the technical sense) questioning whether despite dissatisfactions if some pleasure can be derived from life anyway.</a:t>
            </a:r>
          </a:p>
          <a:p>
            <a:pPr marL="342900" marR="0" lvl="0" indent="-342900">
              <a:spcBef>
                <a:spcPts val="0"/>
              </a:spcBef>
              <a:spcAft>
                <a:spcPts val="0"/>
              </a:spcAft>
              <a:buFont typeface="+mj-lt"/>
              <a:buAutoNum type="arabicPeriod"/>
              <a:tabLst>
                <a:tab pos="685800" algn="l"/>
              </a:tabLst>
            </a:pPr>
            <a:r>
              <a:rPr lang="en-US" dirty="0">
                <a:ea typeface="Times New Roman" panose="02020603050405020304" pitchFamily="18" charset="0"/>
              </a:rPr>
              <a:t>Alternative Dispute- questioning what can be another way of looking at the problem?</a:t>
            </a:r>
          </a:p>
          <a:p>
            <a:pPr marL="0" marR="0" lvl="0" indent="0">
              <a:spcBef>
                <a:spcPts val="0"/>
              </a:spcBef>
              <a:spcAft>
                <a:spcPts val="0"/>
              </a:spcAft>
              <a:buNone/>
              <a:tabLst>
                <a:tab pos="685800" algn="l"/>
              </a:tabLst>
            </a:pPr>
            <a:r>
              <a:rPr lang="en-US" dirty="0">
                <a:effectLst/>
                <a:ea typeface="Times New Roman" panose="02020603050405020304" pitchFamily="18" charset="0"/>
              </a:rPr>
              <a:t>Friend analogy- what woul</a:t>
            </a:r>
            <a:r>
              <a:rPr lang="en-US" dirty="0">
                <a:ea typeface="Times New Roman" panose="02020603050405020304" pitchFamily="18" charset="0"/>
              </a:rPr>
              <a:t>d you advice your friend If your friend was in a similar situation?</a:t>
            </a:r>
          </a:p>
          <a:p>
            <a:pPr marL="0" marR="0" lvl="0" indent="0">
              <a:spcBef>
                <a:spcPts val="0"/>
              </a:spcBef>
              <a:spcAft>
                <a:spcPts val="0"/>
              </a:spcAft>
              <a:buNone/>
              <a:tabLst>
                <a:tab pos="685800" algn="l"/>
              </a:tabLst>
            </a:pPr>
            <a:endParaRPr lang="en-US" dirty="0">
              <a:effectLst/>
              <a:ea typeface="Times New Roman" panose="02020603050405020304" pitchFamily="18" charset="0"/>
            </a:endParaRPr>
          </a:p>
          <a:p>
            <a:pPr marL="0" marR="0">
              <a:spcBef>
                <a:spcPts val="0"/>
              </a:spcBef>
              <a:spcAft>
                <a:spcPts val="0"/>
              </a:spcAft>
            </a:pPr>
            <a:endParaRPr lang="en-US" sz="2400" dirty="0">
              <a:effectLst/>
              <a:ea typeface="Times New Roman" panose="02020603050405020304" pitchFamily="18" charset="0"/>
            </a:endParaRPr>
          </a:p>
          <a:p>
            <a:pPr marL="0" indent="0">
              <a:buNone/>
            </a:pPr>
            <a:endParaRPr lang="en-US" dirty="0"/>
          </a:p>
          <a:p>
            <a:endParaRPr lang="en-US" dirty="0"/>
          </a:p>
        </p:txBody>
      </p:sp>
    </p:spTree>
    <p:extLst>
      <p:ext uri="{BB962C8B-B14F-4D97-AF65-F5344CB8AC3E}">
        <p14:creationId xmlns:p14="http://schemas.microsoft.com/office/powerpoint/2010/main" val="11022371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0BAF84A-E4E5-4D85-9DF4-01B03E555D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0625" y="590550"/>
            <a:ext cx="9810750" cy="5676900"/>
          </a:xfrm>
          <a:prstGeom prst="rect">
            <a:avLst/>
          </a:prstGeom>
        </p:spPr>
      </p:pic>
    </p:spTree>
    <p:extLst>
      <p:ext uri="{BB962C8B-B14F-4D97-AF65-F5344CB8AC3E}">
        <p14:creationId xmlns:p14="http://schemas.microsoft.com/office/powerpoint/2010/main" val="32276697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B12A8-EB57-484A-A2C4-E074BE694CF2}"/>
              </a:ext>
            </a:extLst>
          </p:cNvPr>
          <p:cNvSpPr>
            <a:spLocks noGrp="1"/>
          </p:cNvSpPr>
          <p:nvPr>
            <p:ph type="title"/>
          </p:nvPr>
        </p:nvSpPr>
        <p:spPr>
          <a:xfrm>
            <a:off x="1045029" y="248816"/>
            <a:ext cx="9601200" cy="741784"/>
          </a:xfrm>
        </p:spPr>
        <p:txBody>
          <a:bodyPr/>
          <a:lstStyle/>
          <a:p>
            <a:pPr algn="ctr"/>
            <a:r>
              <a:rPr lang="en-US" i="1" dirty="0">
                <a:effectLst>
                  <a:outerShdw blurRad="38100" dist="38100" dir="2700000" algn="tl">
                    <a:srgbClr val="000000">
                      <a:alpha val="43137"/>
                    </a:srgbClr>
                  </a:outerShdw>
                </a:effectLst>
                <a:latin typeface="Bell MT" panose="02020503060305020303" pitchFamily="18" charset="0"/>
              </a:rPr>
              <a:t>Styles of Disputing</a:t>
            </a:r>
          </a:p>
        </p:txBody>
      </p:sp>
      <p:sp>
        <p:nvSpPr>
          <p:cNvPr id="3" name="Content Placeholder 2">
            <a:extLst>
              <a:ext uri="{FF2B5EF4-FFF2-40B4-BE49-F238E27FC236}">
                <a16:creationId xmlns:a16="http://schemas.microsoft.com/office/drawing/2014/main" id="{DF6039E5-0A57-41FC-9DB6-875925F9D8C2}"/>
              </a:ext>
            </a:extLst>
          </p:cNvPr>
          <p:cNvSpPr>
            <a:spLocks noGrp="1"/>
          </p:cNvSpPr>
          <p:nvPr>
            <p:ph idx="1"/>
          </p:nvPr>
        </p:nvSpPr>
        <p:spPr>
          <a:xfrm>
            <a:off x="1045029" y="1427584"/>
            <a:ext cx="9927771" cy="4439816"/>
          </a:xfrm>
        </p:spPr>
        <p:txBody>
          <a:bodyPr/>
          <a:lstStyle/>
          <a:p>
            <a:pPr algn="l">
              <a:buFont typeface="+mj-lt"/>
              <a:buAutoNum type="arabicPeriod"/>
            </a:pPr>
            <a:r>
              <a:rPr lang="en-US" sz="2400" b="0" i="0" dirty="0">
                <a:solidFill>
                  <a:srgbClr val="333333"/>
                </a:solidFill>
                <a:effectLst/>
              </a:rPr>
              <a:t>A </a:t>
            </a:r>
            <a:r>
              <a:rPr lang="en-US" sz="2400" b="1" i="0" dirty="0">
                <a:solidFill>
                  <a:srgbClr val="333333"/>
                </a:solidFill>
                <a:effectLst/>
              </a:rPr>
              <a:t>didactic style </a:t>
            </a:r>
            <a:r>
              <a:rPr lang="en-US" sz="2400" b="0" i="0" dirty="0">
                <a:solidFill>
                  <a:srgbClr val="333333"/>
                </a:solidFill>
                <a:effectLst/>
              </a:rPr>
              <a:t>is explanatory, educational, and efficient but involves giving information rather than using dialogue.</a:t>
            </a:r>
          </a:p>
          <a:p>
            <a:pPr algn="l">
              <a:buFont typeface="+mj-lt"/>
              <a:buAutoNum type="arabicPeriod"/>
            </a:pPr>
            <a:r>
              <a:rPr lang="en-US" sz="2400" b="0" i="0" dirty="0">
                <a:solidFill>
                  <a:srgbClr val="333333"/>
                </a:solidFill>
                <a:effectLst/>
              </a:rPr>
              <a:t>A </a:t>
            </a:r>
            <a:r>
              <a:rPr lang="en-US" sz="2400" b="1" i="0" dirty="0">
                <a:solidFill>
                  <a:srgbClr val="333333"/>
                </a:solidFill>
                <a:effectLst/>
              </a:rPr>
              <a:t>Socratic style </a:t>
            </a:r>
            <a:r>
              <a:rPr lang="en-US" sz="2400" b="0" i="0" dirty="0">
                <a:solidFill>
                  <a:srgbClr val="333333"/>
                </a:solidFill>
                <a:effectLst/>
              </a:rPr>
              <a:t>involves using questions to promote client reasoning.</a:t>
            </a:r>
          </a:p>
          <a:p>
            <a:pPr algn="l">
              <a:buFont typeface="+mj-lt"/>
              <a:buAutoNum type="arabicPeriod"/>
            </a:pPr>
            <a:r>
              <a:rPr lang="en-US" sz="2400" b="0" i="0" dirty="0">
                <a:solidFill>
                  <a:srgbClr val="333333"/>
                </a:solidFill>
                <a:effectLst/>
              </a:rPr>
              <a:t>A </a:t>
            </a:r>
            <a:r>
              <a:rPr lang="en-US" sz="2400" b="1" i="0" dirty="0">
                <a:solidFill>
                  <a:srgbClr val="333333"/>
                </a:solidFill>
                <a:effectLst/>
              </a:rPr>
              <a:t>metaphorical style </a:t>
            </a:r>
            <a:r>
              <a:rPr lang="en-US" sz="2400" b="0" i="0" dirty="0">
                <a:solidFill>
                  <a:srgbClr val="333333"/>
                </a:solidFill>
                <a:effectLst/>
              </a:rPr>
              <a:t>uses analogies, especially from the client's own experience, to dispute beliefs.</a:t>
            </a:r>
          </a:p>
          <a:p>
            <a:pPr algn="l">
              <a:buFont typeface="+mj-lt"/>
              <a:buAutoNum type="arabicPeriod"/>
            </a:pPr>
            <a:r>
              <a:rPr lang="en-US" sz="2400" b="0" i="0" dirty="0">
                <a:solidFill>
                  <a:srgbClr val="333333"/>
                </a:solidFill>
                <a:effectLst/>
              </a:rPr>
              <a:t>A </a:t>
            </a:r>
            <a:r>
              <a:rPr lang="en-US" sz="2400" b="1" i="0" dirty="0">
                <a:solidFill>
                  <a:srgbClr val="333333"/>
                </a:solidFill>
                <a:effectLst/>
              </a:rPr>
              <a:t>humorous style </a:t>
            </a:r>
            <a:r>
              <a:rPr lang="en-US" sz="2400" b="0" i="0" dirty="0">
                <a:solidFill>
                  <a:srgbClr val="333333"/>
                </a:solidFill>
                <a:effectLst/>
              </a:rPr>
              <a:t>disputes the belief in a lighthearted way"</a:t>
            </a:r>
          </a:p>
          <a:p>
            <a:endParaRPr lang="en-US" dirty="0"/>
          </a:p>
        </p:txBody>
      </p:sp>
    </p:spTree>
    <p:extLst>
      <p:ext uri="{BB962C8B-B14F-4D97-AF65-F5344CB8AC3E}">
        <p14:creationId xmlns:p14="http://schemas.microsoft.com/office/powerpoint/2010/main" val="2867984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33F8C82-7A01-4BFD-A664-9756CC34A2DA}"/>
              </a:ext>
            </a:extLst>
          </p:cNvPr>
          <p:cNvSpPr>
            <a:spLocks noGrp="1"/>
          </p:cNvSpPr>
          <p:nvPr>
            <p:ph type="title"/>
          </p:nvPr>
        </p:nvSpPr>
        <p:spPr>
          <a:xfrm>
            <a:off x="1089498" y="257783"/>
            <a:ext cx="10797702" cy="812260"/>
          </a:xfrm>
        </p:spPr>
        <p:txBody>
          <a:bodyPr>
            <a:normAutofit/>
          </a:bodyPr>
          <a:lstStyle/>
          <a:p>
            <a:pPr algn="ctr"/>
            <a:r>
              <a:rPr lang="en-US" sz="4800" dirty="0">
                <a:effectLst>
                  <a:outerShdw blurRad="38100" dist="38100" dir="2700000" algn="tl">
                    <a:srgbClr val="000000">
                      <a:alpha val="43137"/>
                    </a:srgbClr>
                  </a:outerShdw>
                </a:effectLst>
                <a:latin typeface="Calibri Light" panose="020F0302020204030204" pitchFamily="34" charset="0"/>
                <a:cs typeface="Calibri Light" panose="020F0302020204030204" pitchFamily="34" charset="0"/>
              </a:rPr>
              <a:t>What is REBT?</a:t>
            </a:r>
          </a:p>
        </p:txBody>
      </p:sp>
      <p:sp>
        <p:nvSpPr>
          <p:cNvPr id="5" name="Content Placeholder 4">
            <a:extLst>
              <a:ext uri="{FF2B5EF4-FFF2-40B4-BE49-F238E27FC236}">
                <a16:creationId xmlns:a16="http://schemas.microsoft.com/office/drawing/2014/main" id="{77F03705-E4E3-4C99-A1E0-102C2D4AD05F}"/>
              </a:ext>
            </a:extLst>
          </p:cNvPr>
          <p:cNvSpPr>
            <a:spLocks noGrp="1"/>
          </p:cNvSpPr>
          <p:nvPr>
            <p:ph idx="1"/>
          </p:nvPr>
        </p:nvSpPr>
        <p:spPr>
          <a:xfrm>
            <a:off x="933061" y="942392"/>
            <a:ext cx="10954139" cy="5837787"/>
          </a:xfrm>
        </p:spPr>
        <p:txBody>
          <a:bodyPr>
            <a:normAutofit fontScale="92500" lnSpcReduction="20000"/>
          </a:bodyPr>
          <a:lstStyle/>
          <a:p>
            <a:r>
              <a:rPr lang="en-US" dirty="0"/>
              <a:t>Developed by Albert Ellis in early 1950s REBT is a therapeutic approach which focuses on your irrational beliefs and negative thought patterns and tries to change it to Rational Beliefs and thought patterns.</a:t>
            </a:r>
          </a:p>
          <a:p>
            <a:r>
              <a:rPr lang="en-US" dirty="0"/>
              <a:t>Ellis realized that people experience psychological disturbance not because of the events happening around them but because of how people perceive the events that happen around them. </a:t>
            </a:r>
          </a:p>
          <a:p>
            <a:r>
              <a:rPr lang="en-US" dirty="0"/>
              <a:t>He emphasized that what we think we also feel and behave</a:t>
            </a:r>
          </a:p>
          <a:p>
            <a:r>
              <a:rPr lang="en-US" dirty="0"/>
              <a:t>His work was influenced by a lot of Greek and Roman philosophers, Modern Philosophers like Immanuel Kant and Research Philosopher like Popper. </a:t>
            </a:r>
          </a:p>
          <a:p>
            <a:r>
              <a:rPr lang="en-US" dirty="0"/>
              <a:t>It takes more active-directive approach in a therapeutic setting</a:t>
            </a:r>
          </a:p>
          <a:p>
            <a:r>
              <a:rPr lang="en-US" dirty="0"/>
              <a:t>REBT takes an integrative approach i.e. it focuses on emotions, behaviors, feelings and operates in this framework</a:t>
            </a:r>
          </a:p>
          <a:p>
            <a:r>
              <a:rPr lang="en-US" dirty="0"/>
              <a:t>REBT is also has an eclectic approach i.e. it takes elements from various different forms of therapy like:</a:t>
            </a:r>
          </a:p>
          <a:p>
            <a:r>
              <a:rPr lang="en-US" sz="2100" b="0" i="0" dirty="0">
                <a:solidFill>
                  <a:srgbClr val="2A2A2A"/>
                </a:solidFill>
                <a:effectLst/>
              </a:rPr>
              <a:t>Unconscious motives and defense systems as Freudian do</a:t>
            </a:r>
          </a:p>
          <a:p>
            <a:r>
              <a:rPr lang="en-US" sz="2100" b="0" i="0" dirty="0">
                <a:solidFill>
                  <a:srgbClr val="2A2A2A"/>
                </a:solidFill>
                <a:effectLst/>
              </a:rPr>
              <a:t>Roger’s unconditional positive regard/ acceptance</a:t>
            </a:r>
          </a:p>
          <a:p>
            <a:r>
              <a:rPr lang="en-US" sz="2100" b="0" i="0" dirty="0">
                <a:solidFill>
                  <a:srgbClr val="2A2A2A"/>
                </a:solidFill>
                <a:effectLst/>
              </a:rPr>
              <a:t>Adler – encourages clients to change</a:t>
            </a:r>
          </a:p>
          <a:p>
            <a:r>
              <a:rPr lang="en-US" sz="2100" b="0" i="0" dirty="0">
                <a:solidFill>
                  <a:srgbClr val="2A2A2A"/>
                </a:solidFill>
                <a:effectLst/>
              </a:rPr>
              <a:t>Skinnerian’s and behaviorist – give Homework assignments, use operant conditioning, employ in vivo desensitization; a</a:t>
            </a:r>
            <a:r>
              <a:rPr lang="en-US" sz="2100" dirty="0">
                <a:solidFill>
                  <a:srgbClr val="2A2A2A"/>
                </a:solidFill>
              </a:rPr>
              <a:t>nd so on</a:t>
            </a:r>
            <a:endParaRPr lang="en-US" sz="2100" b="0" i="0" dirty="0">
              <a:solidFill>
                <a:srgbClr val="2A2A2A"/>
              </a:solidFill>
              <a:effectLst/>
            </a:endParaRPr>
          </a:p>
          <a:p>
            <a:endParaRPr lang="en-US" dirty="0"/>
          </a:p>
        </p:txBody>
      </p:sp>
    </p:spTree>
    <p:extLst>
      <p:ext uri="{BB962C8B-B14F-4D97-AF65-F5344CB8AC3E}">
        <p14:creationId xmlns:p14="http://schemas.microsoft.com/office/powerpoint/2010/main" val="27537526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B12A8-EB57-484A-A2C4-E074BE694CF2}"/>
              </a:ext>
            </a:extLst>
          </p:cNvPr>
          <p:cNvSpPr>
            <a:spLocks noGrp="1"/>
          </p:cNvSpPr>
          <p:nvPr>
            <p:ph type="title"/>
          </p:nvPr>
        </p:nvSpPr>
        <p:spPr>
          <a:xfrm>
            <a:off x="1045029" y="248816"/>
            <a:ext cx="9601200" cy="741784"/>
          </a:xfrm>
        </p:spPr>
        <p:txBody>
          <a:bodyPr/>
          <a:lstStyle/>
          <a:p>
            <a:pPr algn="ctr"/>
            <a:r>
              <a:rPr lang="en-US" i="1" dirty="0">
                <a:effectLst>
                  <a:outerShdw blurRad="38100" dist="38100" dir="2700000" algn="tl">
                    <a:srgbClr val="000000">
                      <a:alpha val="43137"/>
                    </a:srgbClr>
                  </a:outerShdw>
                </a:effectLst>
                <a:latin typeface="Bell MT" panose="02020503060305020303" pitchFamily="18" charset="0"/>
              </a:rPr>
              <a:t>Styles of Disputing</a:t>
            </a:r>
          </a:p>
        </p:txBody>
      </p:sp>
      <p:sp>
        <p:nvSpPr>
          <p:cNvPr id="3" name="Content Placeholder 2">
            <a:extLst>
              <a:ext uri="{FF2B5EF4-FFF2-40B4-BE49-F238E27FC236}">
                <a16:creationId xmlns:a16="http://schemas.microsoft.com/office/drawing/2014/main" id="{DF6039E5-0A57-41FC-9DB6-875925F9D8C2}"/>
              </a:ext>
            </a:extLst>
          </p:cNvPr>
          <p:cNvSpPr>
            <a:spLocks noGrp="1"/>
          </p:cNvSpPr>
          <p:nvPr>
            <p:ph idx="1"/>
          </p:nvPr>
        </p:nvSpPr>
        <p:spPr>
          <a:xfrm>
            <a:off x="1045029" y="1427584"/>
            <a:ext cx="9927771" cy="4439816"/>
          </a:xfrm>
        </p:spPr>
        <p:txBody>
          <a:bodyPr/>
          <a:lstStyle/>
          <a:p>
            <a:r>
              <a:rPr lang="en-US" sz="2400" i="1" dirty="0">
                <a:effectLst>
                  <a:outerShdw blurRad="38100" dist="38100" dir="2700000" algn="tl">
                    <a:srgbClr val="000000">
                      <a:alpha val="43137"/>
                    </a:srgbClr>
                  </a:outerShdw>
                </a:effectLst>
              </a:rPr>
              <a:t>Didactic Style:</a:t>
            </a:r>
          </a:p>
          <a:p>
            <a:pPr marL="0" indent="0">
              <a:buNone/>
            </a:pPr>
            <a:r>
              <a:rPr lang="en-US" sz="2800" dirty="0"/>
              <a:t>Didactic disputing involves therapists directly explaining to their clients that their irrational beliefs are inconsistent with reality, illogical and dysfunctional and why their alternative rational beliefs are, by contrast, consistent with reality, logical and functional. When using this disputing style, therapists are advised to check whether or not their clients  understand and agree with the points being made. The purpose of didactic disputing is client learning not just therapist teaching. </a:t>
            </a:r>
          </a:p>
        </p:txBody>
      </p:sp>
    </p:spTree>
    <p:extLst>
      <p:ext uri="{BB962C8B-B14F-4D97-AF65-F5344CB8AC3E}">
        <p14:creationId xmlns:p14="http://schemas.microsoft.com/office/powerpoint/2010/main" val="31345774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B12A8-EB57-484A-A2C4-E074BE694CF2}"/>
              </a:ext>
            </a:extLst>
          </p:cNvPr>
          <p:cNvSpPr>
            <a:spLocks noGrp="1"/>
          </p:cNvSpPr>
          <p:nvPr>
            <p:ph type="title"/>
          </p:nvPr>
        </p:nvSpPr>
        <p:spPr>
          <a:xfrm>
            <a:off x="1045029" y="248816"/>
            <a:ext cx="9601200" cy="741784"/>
          </a:xfrm>
        </p:spPr>
        <p:txBody>
          <a:bodyPr/>
          <a:lstStyle/>
          <a:p>
            <a:pPr algn="ctr"/>
            <a:r>
              <a:rPr lang="en-US" i="1" dirty="0">
                <a:effectLst>
                  <a:outerShdw blurRad="38100" dist="38100" dir="2700000" algn="tl">
                    <a:srgbClr val="000000">
                      <a:alpha val="43137"/>
                    </a:srgbClr>
                  </a:outerShdw>
                </a:effectLst>
                <a:latin typeface="Bell MT" panose="02020503060305020303" pitchFamily="18" charset="0"/>
              </a:rPr>
              <a:t>Styles of Disputing</a:t>
            </a:r>
          </a:p>
        </p:txBody>
      </p:sp>
      <p:sp>
        <p:nvSpPr>
          <p:cNvPr id="3" name="Content Placeholder 2">
            <a:extLst>
              <a:ext uri="{FF2B5EF4-FFF2-40B4-BE49-F238E27FC236}">
                <a16:creationId xmlns:a16="http://schemas.microsoft.com/office/drawing/2014/main" id="{DF6039E5-0A57-41FC-9DB6-875925F9D8C2}"/>
              </a:ext>
            </a:extLst>
          </p:cNvPr>
          <p:cNvSpPr>
            <a:spLocks noGrp="1"/>
          </p:cNvSpPr>
          <p:nvPr>
            <p:ph idx="1"/>
          </p:nvPr>
        </p:nvSpPr>
        <p:spPr>
          <a:xfrm>
            <a:off x="1045029" y="1427584"/>
            <a:ext cx="9927771" cy="4439816"/>
          </a:xfrm>
        </p:spPr>
        <p:txBody>
          <a:bodyPr/>
          <a:lstStyle/>
          <a:p>
            <a:r>
              <a:rPr lang="en-US" sz="2400" i="1" dirty="0">
                <a:effectLst>
                  <a:outerShdw blurRad="38100" dist="38100" dir="2700000" algn="tl">
                    <a:srgbClr val="000000">
                      <a:alpha val="43137"/>
                    </a:srgbClr>
                  </a:outerShdw>
                </a:effectLst>
              </a:rPr>
              <a:t>Socratic Style:</a:t>
            </a:r>
          </a:p>
          <a:p>
            <a:pPr marL="0" indent="0">
              <a:buNone/>
            </a:pPr>
            <a:r>
              <a:rPr lang="en-US" sz="2800" dirty="0"/>
              <a:t>Here therapists dispute their clients' irrational beliefs and help them to test out their newly constructed rational beliefs by asking them questions designed to make them think for themselves about the empirical and logical status of both sets of beliefs. When clients provide the incorrect answers to these open-ended questions their Socratic therapists follow up with more open-ended questions and this process continues until the clients are helped to arrive at the correct responses (correct, that is, according to REBT theory)</a:t>
            </a:r>
            <a:endParaRPr lang="en-US" sz="2800" i="1" dirty="0">
              <a:effectLst>
                <a:outerShdw blurRad="38100" dist="38100" dir="2700000" algn="tl">
                  <a:srgbClr val="000000">
                    <a:alpha val="43137"/>
                  </a:srgbClr>
                </a:outerShdw>
              </a:effectLst>
            </a:endParaRPr>
          </a:p>
          <a:p>
            <a:pPr marL="0" indent="0">
              <a:buNone/>
            </a:pPr>
            <a:endParaRPr lang="en-US" dirty="0"/>
          </a:p>
        </p:txBody>
      </p:sp>
    </p:spTree>
    <p:extLst>
      <p:ext uri="{BB962C8B-B14F-4D97-AF65-F5344CB8AC3E}">
        <p14:creationId xmlns:p14="http://schemas.microsoft.com/office/powerpoint/2010/main" val="18425509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B12A8-EB57-484A-A2C4-E074BE694CF2}"/>
              </a:ext>
            </a:extLst>
          </p:cNvPr>
          <p:cNvSpPr>
            <a:spLocks noGrp="1"/>
          </p:cNvSpPr>
          <p:nvPr>
            <p:ph type="title"/>
          </p:nvPr>
        </p:nvSpPr>
        <p:spPr>
          <a:xfrm>
            <a:off x="1045029" y="248816"/>
            <a:ext cx="9601200" cy="741784"/>
          </a:xfrm>
        </p:spPr>
        <p:txBody>
          <a:bodyPr/>
          <a:lstStyle/>
          <a:p>
            <a:pPr algn="ctr"/>
            <a:r>
              <a:rPr lang="en-US" i="1" dirty="0">
                <a:effectLst>
                  <a:outerShdw blurRad="38100" dist="38100" dir="2700000" algn="tl">
                    <a:srgbClr val="000000">
                      <a:alpha val="43137"/>
                    </a:srgbClr>
                  </a:outerShdw>
                </a:effectLst>
                <a:latin typeface="Bell MT" panose="02020503060305020303" pitchFamily="18" charset="0"/>
              </a:rPr>
              <a:t>Styles of Disputing</a:t>
            </a:r>
          </a:p>
        </p:txBody>
      </p:sp>
      <p:sp>
        <p:nvSpPr>
          <p:cNvPr id="3" name="Content Placeholder 2">
            <a:extLst>
              <a:ext uri="{FF2B5EF4-FFF2-40B4-BE49-F238E27FC236}">
                <a16:creationId xmlns:a16="http://schemas.microsoft.com/office/drawing/2014/main" id="{DF6039E5-0A57-41FC-9DB6-875925F9D8C2}"/>
              </a:ext>
            </a:extLst>
          </p:cNvPr>
          <p:cNvSpPr>
            <a:spLocks noGrp="1"/>
          </p:cNvSpPr>
          <p:nvPr>
            <p:ph idx="1"/>
          </p:nvPr>
        </p:nvSpPr>
        <p:spPr>
          <a:xfrm>
            <a:off x="1045029" y="1427584"/>
            <a:ext cx="9927771" cy="4439816"/>
          </a:xfrm>
        </p:spPr>
        <p:txBody>
          <a:bodyPr/>
          <a:lstStyle/>
          <a:p>
            <a:r>
              <a:rPr lang="en-US" sz="2400" i="1" dirty="0">
                <a:effectLst>
                  <a:outerShdw blurRad="38100" dist="38100" dir="2700000" algn="tl">
                    <a:srgbClr val="000000">
                      <a:alpha val="43137"/>
                    </a:srgbClr>
                  </a:outerShdw>
                </a:effectLst>
              </a:rPr>
              <a:t>Metaphorical Style:</a:t>
            </a:r>
          </a:p>
          <a:p>
            <a:pPr marL="0" indent="0">
              <a:buNone/>
            </a:pPr>
            <a:r>
              <a:rPr lang="en-US" sz="2800" dirty="0"/>
              <a:t>In this style of disputing therapists tell their clients a metaphor which is designed to show clients why their irrational beliefs are irrational and/or why their rational beliefs are rational. As with didactic disputing, when using a metaphorical dispute it is important that the therapist ensures that the client has understood and concurs with the point that the metaphor is designed to make. The metaphors should be relevant with client’s experiences </a:t>
            </a:r>
          </a:p>
        </p:txBody>
      </p:sp>
    </p:spTree>
    <p:extLst>
      <p:ext uri="{BB962C8B-B14F-4D97-AF65-F5344CB8AC3E}">
        <p14:creationId xmlns:p14="http://schemas.microsoft.com/office/powerpoint/2010/main" val="4175215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B12A8-EB57-484A-A2C4-E074BE694CF2}"/>
              </a:ext>
            </a:extLst>
          </p:cNvPr>
          <p:cNvSpPr>
            <a:spLocks noGrp="1"/>
          </p:cNvSpPr>
          <p:nvPr>
            <p:ph type="title"/>
          </p:nvPr>
        </p:nvSpPr>
        <p:spPr>
          <a:xfrm>
            <a:off x="1045029" y="248816"/>
            <a:ext cx="9601200" cy="741784"/>
          </a:xfrm>
        </p:spPr>
        <p:txBody>
          <a:bodyPr/>
          <a:lstStyle/>
          <a:p>
            <a:pPr algn="ctr"/>
            <a:r>
              <a:rPr lang="en-US" i="1" dirty="0">
                <a:effectLst>
                  <a:outerShdw blurRad="38100" dist="38100" dir="2700000" algn="tl">
                    <a:srgbClr val="000000">
                      <a:alpha val="43137"/>
                    </a:srgbClr>
                  </a:outerShdw>
                </a:effectLst>
                <a:latin typeface="Bell MT" panose="02020503060305020303" pitchFamily="18" charset="0"/>
              </a:rPr>
              <a:t>Styles of Disputing</a:t>
            </a:r>
          </a:p>
        </p:txBody>
      </p:sp>
      <p:sp>
        <p:nvSpPr>
          <p:cNvPr id="3" name="Content Placeholder 2">
            <a:extLst>
              <a:ext uri="{FF2B5EF4-FFF2-40B4-BE49-F238E27FC236}">
                <a16:creationId xmlns:a16="http://schemas.microsoft.com/office/drawing/2014/main" id="{DF6039E5-0A57-41FC-9DB6-875925F9D8C2}"/>
              </a:ext>
            </a:extLst>
          </p:cNvPr>
          <p:cNvSpPr>
            <a:spLocks noGrp="1"/>
          </p:cNvSpPr>
          <p:nvPr>
            <p:ph idx="1"/>
          </p:nvPr>
        </p:nvSpPr>
        <p:spPr>
          <a:xfrm>
            <a:off x="1045029" y="1427584"/>
            <a:ext cx="9927771" cy="4439816"/>
          </a:xfrm>
        </p:spPr>
        <p:txBody>
          <a:bodyPr/>
          <a:lstStyle/>
          <a:p>
            <a:r>
              <a:rPr lang="en-US" sz="2400" i="1" dirty="0">
                <a:effectLst>
                  <a:outerShdw blurRad="38100" dist="38100" dir="2700000" algn="tl">
                    <a:srgbClr val="000000">
                      <a:alpha val="43137"/>
                    </a:srgbClr>
                  </a:outerShdw>
                </a:effectLst>
              </a:rPr>
              <a:t>Humorous Style:</a:t>
            </a:r>
          </a:p>
          <a:p>
            <a:pPr marL="0" indent="0">
              <a:buNone/>
            </a:pPr>
            <a:r>
              <a:rPr lang="en-US" sz="2400" dirty="0"/>
              <a:t>Ellis and other experienced therapists often show clients that their irrational beliefs are irrational in a very humorous manner. Here they make clear that the target of the humor is the clients' beliefs not the clients themselves. </a:t>
            </a:r>
          </a:p>
          <a:p>
            <a:pPr marL="0" indent="0">
              <a:buNone/>
            </a:pPr>
            <a:endParaRPr lang="en-US" sz="2800" dirty="0"/>
          </a:p>
        </p:txBody>
      </p:sp>
    </p:spTree>
    <p:extLst>
      <p:ext uri="{BB962C8B-B14F-4D97-AF65-F5344CB8AC3E}">
        <p14:creationId xmlns:p14="http://schemas.microsoft.com/office/powerpoint/2010/main" val="35877847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B12A8-EB57-484A-A2C4-E074BE694CF2}"/>
              </a:ext>
            </a:extLst>
          </p:cNvPr>
          <p:cNvSpPr>
            <a:spLocks noGrp="1"/>
          </p:cNvSpPr>
          <p:nvPr>
            <p:ph type="title"/>
          </p:nvPr>
        </p:nvSpPr>
        <p:spPr>
          <a:xfrm>
            <a:off x="1362270" y="123630"/>
            <a:ext cx="9442579" cy="641480"/>
          </a:xfrm>
        </p:spPr>
        <p:txBody>
          <a:bodyPr>
            <a:normAutofit fontScale="90000"/>
          </a:bodyPr>
          <a:lstStyle/>
          <a:p>
            <a:pPr algn="ctr"/>
            <a:r>
              <a:rPr lang="en-US" i="1" dirty="0">
                <a:effectLst>
                  <a:outerShdw blurRad="38100" dist="38100" dir="2700000" algn="tl">
                    <a:srgbClr val="000000">
                      <a:alpha val="43137"/>
                    </a:srgbClr>
                  </a:outerShdw>
                </a:effectLst>
                <a:latin typeface="Bell MT" panose="02020503060305020303" pitchFamily="18" charset="0"/>
              </a:rPr>
              <a:t>Some techniques used in REBT</a:t>
            </a:r>
          </a:p>
        </p:txBody>
      </p:sp>
      <p:sp>
        <p:nvSpPr>
          <p:cNvPr id="3" name="Content Placeholder 2">
            <a:extLst>
              <a:ext uri="{FF2B5EF4-FFF2-40B4-BE49-F238E27FC236}">
                <a16:creationId xmlns:a16="http://schemas.microsoft.com/office/drawing/2014/main" id="{DF6039E5-0A57-41FC-9DB6-875925F9D8C2}"/>
              </a:ext>
            </a:extLst>
          </p:cNvPr>
          <p:cNvSpPr>
            <a:spLocks noGrp="1"/>
          </p:cNvSpPr>
          <p:nvPr>
            <p:ph idx="1"/>
          </p:nvPr>
        </p:nvSpPr>
        <p:spPr>
          <a:xfrm>
            <a:off x="959498" y="990600"/>
            <a:ext cx="10273004" cy="5372878"/>
          </a:xfrm>
        </p:spPr>
        <p:txBody>
          <a:bodyPr>
            <a:normAutofit lnSpcReduction="10000"/>
          </a:bodyPr>
          <a:lstStyle/>
          <a:p>
            <a:pPr marL="342900" marR="0" lvl="0" indent="-342900" algn="just">
              <a:spcBef>
                <a:spcPts val="0"/>
              </a:spcBef>
              <a:spcAft>
                <a:spcPts val="0"/>
              </a:spcAft>
              <a:buFont typeface="+mj-lt"/>
              <a:buAutoNum type="arabicPeriod"/>
              <a:tabLst>
                <a:tab pos="685800" algn="l"/>
              </a:tabLst>
            </a:pPr>
            <a:r>
              <a:rPr lang="en-US" sz="2200" dirty="0">
                <a:effectLst/>
                <a:ea typeface="Times New Roman" panose="02020603050405020304" pitchFamily="18" charset="0"/>
              </a:rPr>
              <a:t>Modeling - asking a client to emulate someone who demonstrates the desired behavior.</a:t>
            </a:r>
          </a:p>
          <a:p>
            <a:pPr marL="342900" marR="0" lvl="0" indent="-342900" algn="just">
              <a:spcBef>
                <a:spcPts val="0"/>
              </a:spcBef>
              <a:spcAft>
                <a:spcPts val="0"/>
              </a:spcAft>
              <a:buFont typeface="+mj-lt"/>
              <a:buAutoNum type="arabicPeriod"/>
              <a:tabLst>
                <a:tab pos="685800" algn="l"/>
              </a:tabLst>
            </a:pPr>
            <a:r>
              <a:rPr lang="en-US" sz="2200" dirty="0">
                <a:effectLst/>
                <a:ea typeface="Times New Roman" panose="02020603050405020304" pitchFamily="18" charset="0"/>
              </a:rPr>
              <a:t>Roleplaying – A role reversal where the client will act as the therapist </a:t>
            </a:r>
            <a:r>
              <a:rPr lang="en-US" sz="2200" dirty="0">
                <a:ea typeface="Times New Roman" panose="02020603050405020304" pitchFamily="18" charset="0"/>
              </a:rPr>
              <a:t>and vice versa</a:t>
            </a:r>
            <a:endParaRPr lang="en-US" sz="2200" dirty="0">
              <a:effectLst/>
              <a:ea typeface="Times New Roman" panose="02020603050405020304" pitchFamily="18" charset="0"/>
            </a:endParaRPr>
          </a:p>
          <a:p>
            <a:pPr marL="342900" marR="0" lvl="0" indent="-342900" algn="just">
              <a:spcBef>
                <a:spcPts val="0"/>
              </a:spcBef>
              <a:spcAft>
                <a:spcPts val="0"/>
              </a:spcAft>
              <a:buFont typeface="+mj-lt"/>
              <a:buAutoNum type="arabicPeriod"/>
              <a:tabLst>
                <a:tab pos="685800" algn="l"/>
              </a:tabLst>
            </a:pPr>
            <a:r>
              <a:rPr lang="en-US" sz="2200" dirty="0">
                <a:effectLst/>
                <a:ea typeface="Times New Roman" panose="02020603050405020304" pitchFamily="18" charset="0"/>
              </a:rPr>
              <a:t>Refermenting – cost benefit analysis of the behavior</a:t>
            </a:r>
          </a:p>
          <a:p>
            <a:pPr marL="342900" marR="0" lvl="0" indent="-342900" algn="just">
              <a:spcBef>
                <a:spcPts val="0"/>
              </a:spcBef>
              <a:spcAft>
                <a:spcPts val="0"/>
              </a:spcAft>
              <a:buFont typeface="+mj-lt"/>
              <a:buAutoNum type="arabicPeriod"/>
              <a:tabLst>
                <a:tab pos="685800" algn="l"/>
              </a:tabLst>
            </a:pPr>
            <a:r>
              <a:rPr lang="en-US" sz="2200" dirty="0">
                <a:effectLst/>
                <a:ea typeface="Times New Roman" panose="02020603050405020304" pitchFamily="18" charset="0"/>
              </a:rPr>
              <a:t>Cognitive homework – e.g. identifying and disputing irrational beliefs, maintain a thought log, identifying cognitive distortions</a:t>
            </a:r>
          </a:p>
          <a:p>
            <a:pPr marL="342900" marR="0" lvl="0" indent="-342900" algn="just">
              <a:spcBef>
                <a:spcPts val="0"/>
              </a:spcBef>
              <a:spcAft>
                <a:spcPts val="0"/>
              </a:spcAft>
              <a:buFont typeface="+mj-lt"/>
              <a:buAutoNum type="arabicPeriod"/>
              <a:tabLst>
                <a:tab pos="685800" algn="l"/>
              </a:tabLst>
            </a:pPr>
            <a:r>
              <a:rPr lang="en-US" sz="2200" dirty="0">
                <a:effectLst/>
                <a:ea typeface="Times New Roman" panose="02020603050405020304" pitchFamily="18" charset="0"/>
              </a:rPr>
              <a:t>Bibliotherapy and psychoeducational assignments – books, lectures, groups</a:t>
            </a:r>
          </a:p>
          <a:p>
            <a:pPr marL="342900" marR="0" lvl="0" indent="-342900" algn="just">
              <a:spcBef>
                <a:spcPts val="0"/>
              </a:spcBef>
              <a:spcAft>
                <a:spcPts val="0"/>
              </a:spcAft>
              <a:buFont typeface="+mj-lt"/>
              <a:buAutoNum type="arabicPeriod"/>
              <a:tabLst>
                <a:tab pos="685800" algn="l"/>
              </a:tabLst>
            </a:pPr>
            <a:r>
              <a:rPr lang="en-US" sz="2200" dirty="0">
                <a:effectLst/>
                <a:ea typeface="Times New Roman" panose="02020603050405020304" pitchFamily="18" charset="0"/>
              </a:rPr>
              <a:t>Proselytizing – sharing the approach with others</a:t>
            </a:r>
          </a:p>
          <a:p>
            <a:pPr marL="342900" marR="0" lvl="0" indent="-342900" algn="just">
              <a:spcBef>
                <a:spcPts val="0"/>
              </a:spcBef>
              <a:spcAft>
                <a:spcPts val="0"/>
              </a:spcAft>
              <a:buFont typeface="+mj-lt"/>
              <a:buAutoNum type="arabicPeriod"/>
              <a:tabLst>
                <a:tab pos="685800" algn="l"/>
              </a:tabLst>
            </a:pPr>
            <a:r>
              <a:rPr lang="en-US" sz="2200" dirty="0">
                <a:effectLst/>
                <a:ea typeface="Times New Roman" panose="02020603050405020304" pitchFamily="18" charset="0"/>
              </a:rPr>
              <a:t>Recording sessions – allows clients to review ideas they may have missed and to reinforce other ideas.</a:t>
            </a:r>
          </a:p>
          <a:p>
            <a:pPr marL="342900" marR="0" lvl="0" indent="-342900" algn="just">
              <a:spcBef>
                <a:spcPts val="0"/>
              </a:spcBef>
              <a:spcAft>
                <a:spcPts val="0"/>
              </a:spcAft>
              <a:buFont typeface="+mj-lt"/>
              <a:buAutoNum type="arabicPeriod"/>
              <a:tabLst>
                <a:tab pos="685800" algn="l"/>
              </a:tabLst>
            </a:pPr>
            <a:r>
              <a:rPr lang="en-US" sz="2200" dirty="0">
                <a:effectLst/>
                <a:ea typeface="Times New Roman" panose="02020603050405020304" pitchFamily="18" charset="0"/>
              </a:rPr>
              <a:t>Reframing – viewing a problem from a different perspective, which gives it a different meaning.</a:t>
            </a:r>
          </a:p>
          <a:p>
            <a:pPr marL="342900" marR="0" lvl="0" indent="-342900" algn="just">
              <a:spcBef>
                <a:spcPts val="0"/>
              </a:spcBef>
              <a:spcAft>
                <a:spcPts val="0"/>
              </a:spcAft>
              <a:buFont typeface="+mj-lt"/>
              <a:buAutoNum type="arabicPeriod"/>
              <a:tabLst>
                <a:tab pos="685800" algn="l"/>
              </a:tabLst>
            </a:pPr>
            <a:r>
              <a:rPr lang="en-US" sz="2200" dirty="0">
                <a:effectLst/>
                <a:ea typeface="Times New Roman" panose="02020603050405020304" pitchFamily="18" charset="0"/>
              </a:rPr>
              <a:t>Stop and monitor – establish cues to stop and notice thought processes throughout the day.</a:t>
            </a:r>
          </a:p>
          <a:p>
            <a:pPr marL="342900" marR="0" lvl="0" indent="-342900" algn="just">
              <a:spcBef>
                <a:spcPts val="0"/>
              </a:spcBef>
              <a:spcAft>
                <a:spcPts val="0"/>
              </a:spcAft>
              <a:buFont typeface="+mj-lt"/>
              <a:buAutoNum type="arabicPeriod"/>
              <a:tabLst>
                <a:tab pos="457200" algn="l"/>
              </a:tabLst>
            </a:pPr>
            <a:r>
              <a:rPr lang="en-US" sz="2200" dirty="0">
                <a:effectLst/>
                <a:ea typeface="Times New Roman" panose="02020603050405020304" pitchFamily="18" charset="0"/>
              </a:rPr>
              <a:t>Unconditional acceptance by the therapist</a:t>
            </a:r>
          </a:p>
          <a:p>
            <a:pPr marL="342900" marR="0" lvl="0" indent="-342900" algn="just">
              <a:spcBef>
                <a:spcPts val="0"/>
              </a:spcBef>
              <a:spcAft>
                <a:spcPts val="0"/>
              </a:spcAft>
              <a:buFont typeface="+mj-lt"/>
              <a:buAutoNum type="arabicPeriod"/>
              <a:tabLst>
                <a:tab pos="457200" algn="l"/>
              </a:tabLst>
            </a:pPr>
            <a:r>
              <a:rPr lang="en-US" sz="2200" dirty="0">
                <a:effectLst/>
                <a:ea typeface="Times New Roman" panose="02020603050405020304" pitchFamily="18" charset="0"/>
              </a:rPr>
              <a:t>Teaching unconditional self-acceptance and unconditional other acceptance</a:t>
            </a:r>
          </a:p>
          <a:p>
            <a:pPr marL="342900" marR="0" lvl="0" indent="-342900">
              <a:spcBef>
                <a:spcPts val="0"/>
              </a:spcBef>
              <a:spcAft>
                <a:spcPts val="0"/>
              </a:spcAft>
              <a:buFont typeface="+mj-lt"/>
              <a:buAutoNum type="arabicPeriod"/>
              <a:tabLst>
                <a:tab pos="685800" algn="l"/>
              </a:tabLst>
            </a:pPr>
            <a:endParaRPr lang="en-US" sz="2400" dirty="0">
              <a:effectLst/>
              <a:ea typeface="Times New Roman" panose="02020603050405020304" pitchFamily="18" charset="0"/>
            </a:endParaRPr>
          </a:p>
          <a:p>
            <a:pPr marL="0" indent="0">
              <a:buNone/>
            </a:pPr>
            <a:endParaRPr lang="en-US" sz="2800" dirty="0"/>
          </a:p>
        </p:txBody>
      </p:sp>
    </p:spTree>
    <p:extLst>
      <p:ext uri="{BB962C8B-B14F-4D97-AF65-F5344CB8AC3E}">
        <p14:creationId xmlns:p14="http://schemas.microsoft.com/office/powerpoint/2010/main" val="20496342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82C0C-0EBB-45B1-A60D-8DFF7852540C}"/>
              </a:ext>
            </a:extLst>
          </p:cNvPr>
          <p:cNvSpPr>
            <a:spLocks noGrp="1"/>
          </p:cNvSpPr>
          <p:nvPr>
            <p:ph type="title"/>
          </p:nvPr>
        </p:nvSpPr>
        <p:spPr>
          <a:xfrm>
            <a:off x="1087120" y="86360"/>
            <a:ext cx="9601200" cy="1010920"/>
          </a:xfrm>
        </p:spPr>
        <p:txBody>
          <a:bodyPr>
            <a:normAutofit fontScale="90000"/>
          </a:bodyPr>
          <a:lstStyle/>
          <a:p>
            <a:pPr algn="ctr"/>
            <a:r>
              <a:rPr lang="en-US" i="1" dirty="0">
                <a:effectLst>
                  <a:outerShdw blurRad="38100" dist="38100" dir="2700000" algn="tl">
                    <a:srgbClr val="000000">
                      <a:alpha val="43137"/>
                    </a:srgbClr>
                  </a:outerShdw>
                </a:effectLst>
                <a:latin typeface="Bell MT" panose="02020503060305020303" pitchFamily="18" charset="0"/>
              </a:rPr>
              <a:t>Cognitive Distortions</a:t>
            </a:r>
            <a:br>
              <a:rPr lang="en-US" dirty="0"/>
            </a:br>
            <a:endParaRPr lang="en-US" dirty="0"/>
          </a:p>
        </p:txBody>
      </p:sp>
      <p:pic>
        <p:nvPicPr>
          <p:cNvPr id="5" name="Content Placeholder 4">
            <a:extLst>
              <a:ext uri="{FF2B5EF4-FFF2-40B4-BE49-F238E27FC236}">
                <a16:creationId xmlns:a16="http://schemas.microsoft.com/office/drawing/2014/main" id="{81344A9E-1A73-49FB-A1A7-C9133D71E4F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34279" y="842963"/>
            <a:ext cx="7875036" cy="5821362"/>
          </a:xfrm>
        </p:spPr>
      </p:pic>
    </p:spTree>
    <p:extLst>
      <p:ext uri="{BB962C8B-B14F-4D97-AF65-F5344CB8AC3E}">
        <p14:creationId xmlns:p14="http://schemas.microsoft.com/office/powerpoint/2010/main" val="41091393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B85752B-23E3-4C2B-979D-9C16004BE5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66986" y="0"/>
            <a:ext cx="8858027" cy="6858000"/>
          </a:xfrm>
          <a:prstGeom prst="rect">
            <a:avLst/>
          </a:prstGeom>
        </p:spPr>
      </p:pic>
    </p:spTree>
    <p:extLst>
      <p:ext uri="{BB962C8B-B14F-4D97-AF65-F5344CB8AC3E}">
        <p14:creationId xmlns:p14="http://schemas.microsoft.com/office/powerpoint/2010/main" val="40735804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78D054-5116-4C67-A051-DC9CF2C5AA81}"/>
              </a:ext>
            </a:extLst>
          </p:cNvPr>
          <p:cNvSpPr>
            <a:spLocks noGrp="1"/>
          </p:cNvSpPr>
          <p:nvPr>
            <p:ph type="title"/>
          </p:nvPr>
        </p:nvSpPr>
        <p:spPr>
          <a:xfrm>
            <a:off x="1371599" y="685800"/>
            <a:ext cx="10562253" cy="5537718"/>
          </a:xfrm>
        </p:spPr>
        <p:txBody>
          <a:bodyPr/>
          <a:lstStyle/>
          <a:p>
            <a:pPr marL="0" indent="0" algn="ctr">
              <a:buNone/>
            </a:pPr>
            <a:br>
              <a:rPr lang="en-US" dirty="0">
                <a:latin typeface="Bell MT" panose="02020503060305020303" pitchFamily="18" charset="0"/>
              </a:rPr>
            </a:br>
            <a:br>
              <a:rPr lang="en-US" dirty="0">
                <a:latin typeface="Bell MT" panose="02020503060305020303" pitchFamily="18" charset="0"/>
              </a:rPr>
            </a:br>
            <a:r>
              <a:rPr lang="en-US" dirty="0">
                <a:latin typeface="Bell MT" panose="02020503060305020303" pitchFamily="18" charset="0"/>
              </a:rPr>
              <a:t>Thank you </a:t>
            </a:r>
            <a:r>
              <a:rPr lang="en-US" dirty="0">
                <a:latin typeface="Bell MT" panose="02020503060305020303" pitchFamily="18" charset="0"/>
                <a:sym typeface="Wingdings" panose="05000000000000000000" pitchFamily="2" charset="2"/>
              </a:rPr>
              <a:t></a:t>
            </a:r>
            <a:br>
              <a:rPr lang="en-US" dirty="0">
                <a:latin typeface="Bell MT" panose="02020503060305020303" pitchFamily="18" charset="0"/>
                <a:sym typeface="Wingdings" panose="05000000000000000000" pitchFamily="2" charset="2"/>
              </a:rPr>
            </a:br>
            <a:br>
              <a:rPr lang="en-US" dirty="0">
                <a:latin typeface="Bell MT" panose="02020503060305020303" pitchFamily="18" charset="0"/>
                <a:sym typeface="Wingdings" panose="05000000000000000000" pitchFamily="2" charset="2"/>
              </a:rPr>
            </a:br>
            <a:r>
              <a:rPr lang="en-US" sz="3600" b="1" dirty="0">
                <a:solidFill>
                  <a:schemeClr val="accent1"/>
                </a:solidFill>
              </a:rPr>
              <a:t>Questions are welcome</a:t>
            </a:r>
            <a:br>
              <a:rPr lang="en-US" sz="3600" b="1" dirty="0">
                <a:solidFill>
                  <a:schemeClr val="accent1"/>
                </a:solidFill>
              </a:rPr>
            </a:br>
            <a:r>
              <a:rPr lang="en-US" sz="3600" b="1" dirty="0">
                <a:solidFill>
                  <a:schemeClr val="accent1"/>
                </a:solidFill>
              </a:rPr>
              <a:t>Contact us on:</a:t>
            </a:r>
            <a:br>
              <a:rPr lang="en-US" sz="3600" b="1" dirty="0">
                <a:solidFill>
                  <a:schemeClr val="accent1"/>
                </a:solidFill>
              </a:rPr>
            </a:br>
            <a:br>
              <a:rPr lang="en-US" sz="3600" b="1" dirty="0">
                <a:solidFill>
                  <a:schemeClr val="accent1"/>
                </a:solidFill>
              </a:rPr>
            </a:br>
            <a:r>
              <a:rPr lang="en-US" sz="3600" b="1" dirty="0">
                <a:solidFill>
                  <a:schemeClr val="accent1"/>
                </a:solidFill>
                <a:hlinkClick r:id="rId2">
                  <a:extLst>
                    <a:ext uri="{A12FA001-AC4F-418D-AE19-62706E023703}">
                      <ahyp:hlinkClr xmlns:ahyp="http://schemas.microsoft.com/office/drawing/2018/hyperlinkcolor" val="tx"/>
                    </a:ext>
                  </a:extLst>
                </a:hlinkClick>
              </a:rPr>
              <a:t>www.emotionoflife.in</a:t>
            </a:r>
            <a:r>
              <a:rPr lang="en-US" sz="3600" b="1" dirty="0">
                <a:solidFill>
                  <a:schemeClr val="accent1"/>
                </a:solidFill>
              </a:rPr>
              <a:t> </a:t>
            </a:r>
            <a:r>
              <a:rPr lang="en-US" sz="3600" dirty="0">
                <a:solidFill>
                  <a:schemeClr val="accent1"/>
                </a:solidFill>
              </a:rPr>
              <a:t> </a:t>
            </a:r>
            <a:br>
              <a:rPr lang="en-US" sz="4800" dirty="0">
                <a:solidFill>
                  <a:schemeClr val="accent1"/>
                </a:solidFill>
              </a:rPr>
            </a:br>
            <a:r>
              <a:rPr lang="en-US" sz="4000" dirty="0">
                <a:solidFill>
                  <a:schemeClr val="accent1"/>
                </a:solidFill>
                <a:hlinkClick r:id="rId3">
                  <a:extLst>
                    <a:ext uri="{A12FA001-AC4F-418D-AE19-62706E023703}">
                      <ahyp:hlinkClr xmlns:ahyp="http://schemas.microsoft.com/office/drawing/2018/hyperlinkcolor" val="tx"/>
                    </a:ext>
                  </a:extLst>
                </a:hlinkClick>
              </a:rPr>
              <a:t>info@emotionoflife.in</a:t>
            </a:r>
            <a:r>
              <a:rPr lang="en-US" sz="4000" dirty="0">
                <a:solidFill>
                  <a:schemeClr val="accent1"/>
                </a:solidFill>
              </a:rPr>
              <a:t> </a:t>
            </a:r>
            <a:br>
              <a:rPr lang="en-US" sz="4000" dirty="0">
                <a:solidFill>
                  <a:schemeClr val="accent1"/>
                </a:solidFill>
              </a:rPr>
            </a:br>
            <a:r>
              <a:rPr lang="en-US" sz="4000" dirty="0">
                <a:solidFill>
                  <a:schemeClr val="accent1"/>
                </a:solidFill>
              </a:rPr>
              <a:t>7678694626</a:t>
            </a:r>
            <a:endParaRPr lang="en-US" dirty="0">
              <a:solidFill>
                <a:schemeClr val="accent1"/>
              </a:solidFill>
              <a:latin typeface="Bell MT" panose="02020503060305020303" pitchFamily="18" charset="0"/>
            </a:endParaRPr>
          </a:p>
        </p:txBody>
      </p:sp>
    </p:spTree>
    <p:extLst>
      <p:ext uri="{BB962C8B-B14F-4D97-AF65-F5344CB8AC3E}">
        <p14:creationId xmlns:p14="http://schemas.microsoft.com/office/powerpoint/2010/main" val="406009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5D7EE09-3D5C-4A66-8DBD-5874037C8A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1512" y="94861"/>
            <a:ext cx="3935963" cy="3935963"/>
          </a:xfrm>
          <a:prstGeom prst="rect">
            <a:avLst/>
          </a:prstGeom>
        </p:spPr>
      </p:pic>
      <p:sp>
        <p:nvSpPr>
          <p:cNvPr id="5" name="TextBox 4">
            <a:extLst>
              <a:ext uri="{FF2B5EF4-FFF2-40B4-BE49-F238E27FC236}">
                <a16:creationId xmlns:a16="http://schemas.microsoft.com/office/drawing/2014/main" id="{4D984523-41B2-4100-84AC-5DF566149B80}"/>
              </a:ext>
            </a:extLst>
          </p:cNvPr>
          <p:cNvSpPr txBox="1"/>
          <p:nvPr/>
        </p:nvSpPr>
        <p:spPr>
          <a:xfrm>
            <a:off x="5428084" y="5109192"/>
            <a:ext cx="6097554" cy="2157065"/>
          </a:xfrm>
          <a:prstGeom prst="rect">
            <a:avLst/>
          </a:prstGeom>
          <a:noFill/>
        </p:spPr>
        <p:txBody>
          <a:bodyPr wrap="square">
            <a:spAutoFit/>
          </a:bodyPr>
          <a:lstStyle/>
          <a:p>
            <a:pPr marR="0" algn="just">
              <a:lnSpc>
                <a:spcPct val="107000"/>
              </a:lnSpc>
              <a:spcBef>
                <a:spcPts val="0"/>
              </a:spcBef>
              <a:spcAft>
                <a:spcPts val="800"/>
              </a:spcAft>
            </a:pPr>
            <a:r>
              <a:rPr lang="en-US" sz="240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Mangal" panose="02040503050203030202" pitchFamily="18" charset="0"/>
              </a:rPr>
              <a:t>Thought, feelings and Behavior are not independent of each other but rather interconnected, they influence each other</a:t>
            </a:r>
          </a:p>
          <a:p>
            <a:pPr marR="0" algn="just">
              <a:lnSpc>
                <a:spcPct val="107000"/>
              </a:lnSpc>
              <a:spcBef>
                <a:spcPts val="0"/>
              </a:spcBef>
              <a:spcAft>
                <a:spcPts val="800"/>
              </a:spcAft>
            </a:pPr>
            <a:endParaRPr lang="en-US" sz="1800" dirty="0">
              <a:effectLst/>
              <a:latin typeface="Times New Roman" panose="02020603050405020304" pitchFamily="18" charset="0"/>
              <a:ea typeface="Calibri" panose="020F0502020204030204" pitchFamily="34" charset="0"/>
              <a:cs typeface="Mangal" panose="02040503050203030202" pitchFamily="18" charset="0"/>
            </a:endParaRPr>
          </a:p>
          <a:p>
            <a:pPr marL="342900" marR="0" indent="-342900" algn="just">
              <a:lnSpc>
                <a:spcPct val="107000"/>
              </a:lnSpc>
              <a:spcBef>
                <a:spcPts val="0"/>
              </a:spcBef>
              <a:spcAft>
                <a:spcPts val="800"/>
              </a:spcAft>
              <a:buFont typeface="Arial" panose="020B0604020202020204" pitchFamily="34" charset="0"/>
              <a:buChar char="•"/>
            </a:pPr>
            <a:endParaRPr lang="en-US"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209257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B9B84A-3951-4F96-B3FC-0402F5A006E0}"/>
              </a:ext>
            </a:extLst>
          </p:cNvPr>
          <p:cNvSpPr>
            <a:spLocks noGrp="1"/>
          </p:cNvSpPr>
          <p:nvPr>
            <p:ph type="title"/>
          </p:nvPr>
        </p:nvSpPr>
        <p:spPr/>
        <p:txBody>
          <a:bodyPr/>
          <a:lstStyle/>
          <a:p>
            <a:r>
              <a:rPr lang="en-US" i="1" dirty="0">
                <a:solidFill>
                  <a:schemeClr val="accent1"/>
                </a:solidFill>
                <a:effectLst>
                  <a:outerShdw blurRad="38100" dist="38100" dir="2700000" algn="tl">
                    <a:srgbClr val="000000">
                      <a:alpha val="43137"/>
                    </a:srgbClr>
                  </a:outerShdw>
                </a:effectLst>
                <a:latin typeface="Century Schoolbook" panose="02040604050505020304" pitchFamily="18" charset="0"/>
              </a:rPr>
              <a:t>The</a:t>
            </a:r>
            <a:r>
              <a:rPr lang="en-US" i="1" dirty="0">
                <a:effectLst>
                  <a:outerShdw blurRad="38100" dist="38100" dir="2700000" algn="tl">
                    <a:srgbClr val="000000">
                      <a:alpha val="43137"/>
                    </a:srgbClr>
                  </a:outerShdw>
                </a:effectLst>
                <a:latin typeface="Century Schoolbook" panose="02040604050505020304" pitchFamily="18" charset="0"/>
              </a:rPr>
              <a:t> </a:t>
            </a:r>
            <a:r>
              <a:rPr lang="en-US" i="1" dirty="0">
                <a:solidFill>
                  <a:schemeClr val="accent1"/>
                </a:solidFill>
                <a:effectLst>
                  <a:outerShdw blurRad="38100" dist="38100" dir="2700000" algn="tl">
                    <a:srgbClr val="000000">
                      <a:alpha val="43137"/>
                    </a:srgbClr>
                  </a:outerShdw>
                </a:effectLst>
                <a:latin typeface="Century Schoolbook" panose="02040604050505020304" pitchFamily="18" charset="0"/>
              </a:rPr>
              <a:t>REBT</a:t>
            </a:r>
            <a:r>
              <a:rPr lang="en-US" i="1" dirty="0">
                <a:effectLst>
                  <a:outerShdw blurRad="38100" dist="38100" dir="2700000" algn="tl">
                    <a:srgbClr val="000000">
                      <a:alpha val="43137"/>
                    </a:srgbClr>
                  </a:outerShdw>
                </a:effectLst>
                <a:latin typeface="Century Schoolbook" panose="02040604050505020304" pitchFamily="18" charset="0"/>
              </a:rPr>
              <a:t> </a:t>
            </a:r>
            <a:r>
              <a:rPr lang="en-US" i="1" dirty="0">
                <a:solidFill>
                  <a:schemeClr val="accent1"/>
                </a:solidFill>
                <a:effectLst>
                  <a:outerShdw blurRad="38100" dist="38100" dir="2700000" algn="tl">
                    <a:srgbClr val="000000">
                      <a:alpha val="43137"/>
                    </a:srgbClr>
                  </a:outerShdw>
                </a:effectLst>
                <a:latin typeface="Century Schoolbook" panose="02040604050505020304" pitchFamily="18" charset="0"/>
              </a:rPr>
              <a:t>Model</a:t>
            </a:r>
            <a:r>
              <a:rPr lang="en-US" i="1" dirty="0">
                <a:effectLst>
                  <a:outerShdw blurRad="38100" dist="38100" dir="2700000" algn="tl">
                    <a:srgbClr val="000000">
                      <a:alpha val="43137"/>
                    </a:srgbClr>
                  </a:outerShdw>
                </a:effectLst>
                <a:latin typeface="Century Schoolbook" panose="02040604050505020304" pitchFamily="18" charset="0"/>
              </a:rPr>
              <a:t> </a:t>
            </a:r>
            <a:r>
              <a:rPr lang="en-US" i="1" dirty="0">
                <a:solidFill>
                  <a:schemeClr val="accent1"/>
                </a:solidFill>
                <a:effectLst>
                  <a:outerShdw blurRad="38100" dist="38100" dir="2700000" algn="tl">
                    <a:srgbClr val="000000">
                      <a:alpha val="43137"/>
                    </a:srgbClr>
                  </a:outerShdw>
                </a:effectLst>
                <a:latin typeface="Century Schoolbook" panose="02040604050505020304" pitchFamily="18" charset="0"/>
              </a:rPr>
              <a:t>of</a:t>
            </a:r>
            <a:r>
              <a:rPr lang="en-US" i="1" dirty="0">
                <a:effectLst>
                  <a:outerShdw blurRad="38100" dist="38100" dir="2700000" algn="tl">
                    <a:srgbClr val="000000">
                      <a:alpha val="43137"/>
                    </a:srgbClr>
                  </a:outerShdw>
                </a:effectLst>
                <a:latin typeface="Century Schoolbook" panose="02040604050505020304" pitchFamily="18" charset="0"/>
              </a:rPr>
              <a:t> </a:t>
            </a:r>
            <a:r>
              <a:rPr lang="en-US" i="1" dirty="0">
                <a:solidFill>
                  <a:schemeClr val="accent1"/>
                </a:solidFill>
                <a:effectLst>
                  <a:outerShdw blurRad="38100" dist="38100" dir="2700000" algn="tl">
                    <a:srgbClr val="000000">
                      <a:alpha val="43137"/>
                    </a:srgbClr>
                  </a:outerShdw>
                </a:effectLst>
                <a:latin typeface="Century Schoolbook" panose="02040604050505020304" pitchFamily="18" charset="0"/>
              </a:rPr>
              <a:t>Emotion</a:t>
            </a:r>
          </a:p>
        </p:txBody>
      </p:sp>
      <p:sp>
        <p:nvSpPr>
          <p:cNvPr id="6" name="Content Placeholder 5">
            <a:extLst>
              <a:ext uri="{FF2B5EF4-FFF2-40B4-BE49-F238E27FC236}">
                <a16:creationId xmlns:a16="http://schemas.microsoft.com/office/drawing/2014/main" id="{D9F67C4C-7A3B-4195-8C2C-132E4CF494D2}"/>
              </a:ext>
            </a:extLst>
          </p:cNvPr>
          <p:cNvSpPr>
            <a:spLocks noGrp="1"/>
          </p:cNvSpPr>
          <p:nvPr>
            <p:ph idx="1"/>
          </p:nvPr>
        </p:nvSpPr>
        <p:spPr>
          <a:xfrm>
            <a:off x="1371599" y="1436913"/>
            <a:ext cx="9713167" cy="4973217"/>
          </a:xfrm>
        </p:spPr>
        <p:txBody>
          <a:bodyPr>
            <a:normAutofit fontScale="25000" lnSpcReduction="20000"/>
          </a:bodyPr>
          <a:lstStyle/>
          <a:p>
            <a:r>
              <a:rPr lang="en-US" sz="7400" dirty="0"/>
              <a:t>REBT is primarily concerned reliving people of their emotional disturbances, However, it also acknowledges that people are bound to have negative emotions when faced with negative life events.</a:t>
            </a:r>
          </a:p>
          <a:p>
            <a:r>
              <a:rPr lang="en-US" sz="7400" dirty="0"/>
              <a:t> To accommodate these two positions REBT distinguishes between emotions that are negative in tone and have largely unconstructive consequences and emotions that are negative in tone and have largely constructive consequences. The former are known as unhealthy negative emotions (</a:t>
            </a:r>
            <a:r>
              <a:rPr lang="en-US" sz="7400" b="1" dirty="0"/>
              <a:t>UNEs</a:t>
            </a:r>
            <a:r>
              <a:rPr lang="en-US" sz="7400" dirty="0"/>
              <a:t>) and the latter healthy negative emotions (</a:t>
            </a:r>
            <a:r>
              <a:rPr lang="en-US" sz="7400" b="1" dirty="0"/>
              <a:t>HNEs</a:t>
            </a:r>
            <a:r>
              <a:rPr lang="en-US" sz="7400" dirty="0"/>
              <a:t>).</a:t>
            </a:r>
          </a:p>
          <a:p>
            <a:r>
              <a:rPr lang="en-US" sz="7400" dirty="0"/>
              <a:t>To simplify it l</a:t>
            </a:r>
            <a:r>
              <a:rPr lang="en-US" sz="7400" dirty="0">
                <a:effectLst/>
                <a:ea typeface="Calibri" panose="020F0502020204030204" pitchFamily="34" charset="0"/>
              </a:rPr>
              <a:t>et’s start with unhealthy negative emotions, some examples of these are Anxiety, depression, guilt, unhealthy anger, shame, hurt, unhealthy jealousy, unhealthy envy. These emotions are unhealthy because it hinders our ability to achieve a goal or desire.</a:t>
            </a:r>
          </a:p>
          <a:p>
            <a:r>
              <a:rPr lang="en-US" sz="7400" dirty="0"/>
              <a:t>Whereas healthy negative emotions are </a:t>
            </a:r>
            <a:r>
              <a:rPr lang="en-US" sz="7400" dirty="0">
                <a:effectLst/>
                <a:ea typeface="Calibri" panose="020F0502020204030204" pitchFamily="34" charset="0"/>
                <a:cs typeface="Mangal" panose="02040503050203030202" pitchFamily="18" charset="0"/>
              </a:rPr>
              <a:t>concern, sadness, remorse, disappointment, healthy anger, sorrow, healthy envy; </a:t>
            </a:r>
            <a:r>
              <a:rPr lang="en-US" sz="7400" dirty="0">
                <a:effectLst/>
                <a:ea typeface="Calibri" panose="020F0502020204030204" pitchFamily="34" charset="0"/>
              </a:rPr>
              <a:t>“healthy” negative emotions are those who helps and motivate us in achieving our goals and desires in life.</a:t>
            </a:r>
          </a:p>
          <a:p>
            <a:r>
              <a:rPr lang="en-US" sz="7200" dirty="0"/>
              <a:t>The REBT model of emotion states that the emotions that we experience are based largely on the beliefs that we hold about ourselves, others and the world. More specifically it states that our unhealthy negative emotions about life’s adversities are based largely on the irrational beliefs that we hold about these adversities and that if we want to experience healthy negative emotions about the adversities in question we need to change our irrational beliefs to rational beliefs.</a:t>
            </a:r>
            <a:endParaRPr lang="en-US" sz="7400" dirty="0">
              <a:effectLst/>
              <a:ea typeface="Calibri" panose="020F0502020204030204" pitchFamily="34" charset="0"/>
              <a:cs typeface="Mangal" panose="02040503050203030202" pitchFamily="18" charset="0"/>
            </a:endParaRPr>
          </a:p>
          <a:p>
            <a:pPr marL="0" indent="0">
              <a:buNone/>
            </a:pPr>
            <a:endParaRPr lang="en-US" dirty="0"/>
          </a:p>
        </p:txBody>
      </p:sp>
    </p:spTree>
    <p:extLst>
      <p:ext uri="{BB962C8B-B14F-4D97-AF65-F5344CB8AC3E}">
        <p14:creationId xmlns:p14="http://schemas.microsoft.com/office/powerpoint/2010/main" val="3771836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4C36D-CEC8-4AA8-B091-6531DA79B42B}"/>
              </a:ext>
            </a:extLst>
          </p:cNvPr>
          <p:cNvSpPr>
            <a:spLocks noGrp="1"/>
          </p:cNvSpPr>
          <p:nvPr>
            <p:ph type="title"/>
          </p:nvPr>
        </p:nvSpPr>
        <p:spPr>
          <a:xfrm>
            <a:off x="1295400" y="79309"/>
            <a:ext cx="9601200" cy="1152331"/>
          </a:xfrm>
        </p:spPr>
        <p:txBody>
          <a:bodyPr>
            <a:normAutofit/>
          </a:bodyPr>
          <a:lstStyle/>
          <a:p>
            <a:pPr algn="ctr"/>
            <a:r>
              <a:rPr lang="en-US" sz="3600" i="1" dirty="0">
                <a:effectLst>
                  <a:outerShdw blurRad="38100" dist="38100" dir="2700000" algn="tl">
                    <a:srgbClr val="000000">
                      <a:alpha val="43137"/>
                    </a:srgbClr>
                  </a:outerShdw>
                </a:effectLst>
                <a:latin typeface="Bell MT" panose="02020503060305020303" pitchFamily="18" charset="0"/>
              </a:rPr>
              <a:t>Unhealthy negative emotions vs Healthy negative emotions</a:t>
            </a:r>
          </a:p>
        </p:txBody>
      </p:sp>
      <p:graphicFrame>
        <p:nvGraphicFramePr>
          <p:cNvPr id="5" name="Table 5">
            <a:extLst>
              <a:ext uri="{FF2B5EF4-FFF2-40B4-BE49-F238E27FC236}">
                <a16:creationId xmlns:a16="http://schemas.microsoft.com/office/drawing/2014/main" id="{F7B13BB9-723B-4A0B-BE5B-D85C696AC6A7}"/>
              </a:ext>
            </a:extLst>
          </p:cNvPr>
          <p:cNvGraphicFramePr>
            <a:graphicFrameLocks noGrp="1"/>
          </p:cNvGraphicFramePr>
          <p:nvPr>
            <p:ph idx="1"/>
            <p:extLst>
              <p:ext uri="{D42A27DB-BD31-4B8C-83A1-F6EECF244321}">
                <p14:modId xmlns:p14="http://schemas.microsoft.com/office/powerpoint/2010/main" val="1761242732"/>
              </p:ext>
            </p:extLst>
          </p:nvPr>
        </p:nvGraphicFramePr>
        <p:xfrm>
          <a:off x="1548881" y="1296956"/>
          <a:ext cx="9601200" cy="4839249"/>
        </p:xfrm>
        <a:graphic>
          <a:graphicData uri="http://schemas.openxmlformats.org/drawingml/2006/table">
            <a:tbl>
              <a:tblPr firstRow="1" bandRow="1">
                <a:tableStyleId>{5C22544A-7EE6-4342-B048-85BDC9FD1C3A}</a:tableStyleId>
              </a:tblPr>
              <a:tblGrid>
                <a:gridCol w="4800600">
                  <a:extLst>
                    <a:ext uri="{9D8B030D-6E8A-4147-A177-3AD203B41FA5}">
                      <a16:colId xmlns:a16="http://schemas.microsoft.com/office/drawing/2014/main" val="3725632462"/>
                    </a:ext>
                  </a:extLst>
                </a:gridCol>
                <a:gridCol w="4800600">
                  <a:extLst>
                    <a:ext uri="{9D8B030D-6E8A-4147-A177-3AD203B41FA5}">
                      <a16:colId xmlns:a16="http://schemas.microsoft.com/office/drawing/2014/main" val="285758449"/>
                    </a:ext>
                  </a:extLst>
                </a:gridCol>
              </a:tblGrid>
              <a:tr h="172174">
                <a:tc>
                  <a:txBody>
                    <a:bodyPr/>
                    <a:lstStyle/>
                    <a:p>
                      <a:r>
                        <a:rPr lang="en-US" dirty="0"/>
                        <a:t>Unhealthy Negative Emotions (</a:t>
                      </a:r>
                      <a:r>
                        <a:rPr lang="en-US" b="1" dirty="0"/>
                        <a:t>UNE)</a:t>
                      </a:r>
                    </a:p>
                  </a:txBody>
                  <a:tcPr/>
                </a:tc>
                <a:tc>
                  <a:txBody>
                    <a:bodyPr/>
                    <a:lstStyle/>
                    <a:p>
                      <a:r>
                        <a:rPr lang="en-US" dirty="0"/>
                        <a:t>Healthy Negative Emotions (HNE)</a:t>
                      </a:r>
                    </a:p>
                  </a:txBody>
                  <a:tcPr/>
                </a:tc>
                <a:extLst>
                  <a:ext uri="{0D108BD9-81ED-4DB2-BD59-A6C34878D82A}">
                    <a16:rowId xmlns:a16="http://schemas.microsoft.com/office/drawing/2014/main" val="3354745389"/>
                  </a:ext>
                </a:extLst>
              </a:tr>
              <a:tr h="555614">
                <a:tc>
                  <a:txBody>
                    <a:bodyPr/>
                    <a:lstStyle/>
                    <a:p>
                      <a:pPr algn="just"/>
                      <a:r>
                        <a:rPr lang="en-US" dirty="0"/>
                        <a:t>1. Anxiety</a:t>
                      </a:r>
                    </a:p>
                  </a:txBody>
                  <a:tcPr/>
                </a:tc>
                <a:tc>
                  <a:txBody>
                    <a:bodyPr/>
                    <a:lstStyle/>
                    <a:p>
                      <a:pPr marL="0" indent="0" algn="just">
                        <a:buNone/>
                      </a:pPr>
                      <a:r>
                        <a:rPr lang="en-US" dirty="0"/>
                        <a:t>1. Concern</a:t>
                      </a:r>
                    </a:p>
                  </a:txBody>
                  <a:tcPr/>
                </a:tc>
                <a:extLst>
                  <a:ext uri="{0D108BD9-81ED-4DB2-BD59-A6C34878D82A}">
                    <a16:rowId xmlns:a16="http://schemas.microsoft.com/office/drawing/2014/main" val="1897558262"/>
                  </a:ext>
                </a:extLst>
              </a:tr>
              <a:tr h="555614">
                <a:tc>
                  <a:txBody>
                    <a:bodyPr/>
                    <a:lstStyle/>
                    <a:p>
                      <a:pPr algn="just"/>
                      <a:r>
                        <a:rPr lang="en-US" dirty="0"/>
                        <a:t>2. Depression</a:t>
                      </a:r>
                    </a:p>
                  </a:txBody>
                  <a:tcPr/>
                </a:tc>
                <a:tc>
                  <a:txBody>
                    <a:bodyPr/>
                    <a:lstStyle/>
                    <a:p>
                      <a:pPr marL="0" indent="0" algn="just">
                        <a:buNone/>
                      </a:pPr>
                      <a:r>
                        <a:rPr lang="en-US" dirty="0"/>
                        <a:t>2. Sadness</a:t>
                      </a:r>
                    </a:p>
                  </a:txBody>
                  <a:tcPr/>
                </a:tc>
                <a:extLst>
                  <a:ext uri="{0D108BD9-81ED-4DB2-BD59-A6C34878D82A}">
                    <a16:rowId xmlns:a16="http://schemas.microsoft.com/office/drawing/2014/main" val="320116746"/>
                  </a:ext>
                </a:extLst>
              </a:tr>
              <a:tr h="555614">
                <a:tc>
                  <a:txBody>
                    <a:bodyPr/>
                    <a:lstStyle/>
                    <a:p>
                      <a:pPr algn="just"/>
                      <a:r>
                        <a:rPr lang="en-US" dirty="0"/>
                        <a:t>3. Guilt </a:t>
                      </a:r>
                    </a:p>
                  </a:txBody>
                  <a:tcPr/>
                </a:tc>
                <a:tc>
                  <a:txBody>
                    <a:bodyPr/>
                    <a:lstStyle/>
                    <a:p>
                      <a:pPr marL="0" indent="0" algn="just">
                        <a:buNone/>
                      </a:pPr>
                      <a:r>
                        <a:rPr lang="en-US" dirty="0"/>
                        <a:t>3. Remorse</a:t>
                      </a:r>
                    </a:p>
                  </a:txBody>
                  <a:tcPr/>
                </a:tc>
                <a:extLst>
                  <a:ext uri="{0D108BD9-81ED-4DB2-BD59-A6C34878D82A}">
                    <a16:rowId xmlns:a16="http://schemas.microsoft.com/office/drawing/2014/main" val="2403140785"/>
                  </a:ext>
                </a:extLst>
              </a:tr>
              <a:tr h="555614">
                <a:tc>
                  <a:txBody>
                    <a:bodyPr/>
                    <a:lstStyle/>
                    <a:p>
                      <a:pPr algn="just"/>
                      <a:r>
                        <a:rPr lang="en-US" dirty="0"/>
                        <a:t>4. Shame</a:t>
                      </a:r>
                    </a:p>
                  </a:txBody>
                  <a:tcPr/>
                </a:tc>
                <a:tc>
                  <a:txBody>
                    <a:bodyPr/>
                    <a:lstStyle/>
                    <a:p>
                      <a:pPr marL="0" indent="0" algn="just">
                        <a:buNone/>
                      </a:pPr>
                      <a:r>
                        <a:rPr lang="en-US" dirty="0"/>
                        <a:t>4. Disappointment </a:t>
                      </a:r>
                    </a:p>
                  </a:txBody>
                  <a:tcPr/>
                </a:tc>
                <a:extLst>
                  <a:ext uri="{0D108BD9-81ED-4DB2-BD59-A6C34878D82A}">
                    <a16:rowId xmlns:a16="http://schemas.microsoft.com/office/drawing/2014/main" val="422598355"/>
                  </a:ext>
                </a:extLst>
              </a:tr>
              <a:tr h="584191">
                <a:tc>
                  <a:txBody>
                    <a:bodyPr/>
                    <a:lstStyle/>
                    <a:p>
                      <a:pPr algn="just"/>
                      <a:r>
                        <a:rPr lang="en-US" dirty="0"/>
                        <a:t>5. Unhealthy Anger</a:t>
                      </a:r>
                    </a:p>
                  </a:txBody>
                  <a:tcPr/>
                </a:tc>
                <a:tc>
                  <a:txBody>
                    <a:bodyPr/>
                    <a:lstStyle/>
                    <a:p>
                      <a:pPr marL="0" indent="0" algn="just">
                        <a:buNone/>
                      </a:pPr>
                      <a:r>
                        <a:rPr lang="en-US" dirty="0"/>
                        <a:t>5. Healthy Anger</a:t>
                      </a:r>
                    </a:p>
                  </a:txBody>
                  <a:tcPr/>
                </a:tc>
                <a:extLst>
                  <a:ext uri="{0D108BD9-81ED-4DB2-BD59-A6C34878D82A}">
                    <a16:rowId xmlns:a16="http://schemas.microsoft.com/office/drawing/2014/main" val="4068533415"/>
                  </a:ext>
                </a:extLst>
              </a:tr>
              <a:tr h="555614">
                <a:tc>
                  <a:txBody>
                    <a:bodyPr/>
                    <a:lstStyle/>
                    <a:p>
                      <a:pPr algn="just"/>
                      <a:r>
                        <a:rPr lang="en-US" dirty="0"/>
                        <a:t>6. Hurt </a:t>
                      </a:r>
                    </a:p>
                  </a:txBody>
                  <a:tcPr/>
                </a:tc>
                <a:tc>
                  <a:txBody>
                    <a:bodyPr/>
                    <a:lstStyle/>
                    <a:p>
                      <a:pPr marL="0" indent="0" algn="just">
                        <a:buNone/>
                      </a:pPr>
                      <a:r>
                        <a:rPr lang="en-US" dirty="0"/>
                        <a:t>6. Sorrow/Disappointment</a:t>
                      </a:r>
                    </a:p>
                  </a:txBody>
                  <a:tcPr/>
                </a:tc>
                <a:extLst>
                  <a:ext uri="{0D108BD9-81ED-4DB2-BD59-A6C34878D82A}">
                    <a16:rowId xmlns:a16="http://schemas.microsoft.com/office/drawing/2014/main" val="120090175"/>
                  </a:ext>
                </a:extLst>
              </a:tr>
              <a:tr h="555614">
                <a:tc>
                  <a:txBody>
                    <a:bodyPr/>
                    <a:lstStyle/>
                    <a:p>
                      <a:pPr algn="just"/>
                      <a:r>
                        <a:rPr lang="en-US" dirty="0"/>
                        <a:t>7. Unhealthy Envy</a:t>
                      </a:r>
                    </a:p>
                  </a:txBody>
                  <a:tcPr/>
                </a:tc>
                <a:tc>
                  <a:txBody>
                    <a:bodyPr/>
                    <a:lstStyle/>
                    <a:p>
                      <a:pPr marL="0" indent="0" algn="just">
                        <a:buNone/>
                      </a:pPr>
                      <a:r>
                        <a:rPr lang="en-US" dirty="0"/>
                        <a:t>7. Healthy Envy</a:t>
                      </a:r>
                    </a:p>
                  </a:txBody>
                  <a:tcPr/>
                </a:tc>
                <a:extLst>
                  <a:ext uri="{0D108BD9-81ED-4DB2-BD59-A6C34878D82A}">
                    <a16:rowId xmlns:a16="http://schemas.microsoft.com/office/drawing/2014/main" val="2802821079"/>
                  </a:ext>
                </a:extLst>
              </a:tr>
              <a:tr h="555614">
                <a:tc>
                  <a:txBody>
                    <a:bodyPr/>
                    <a:lstStyle/>
                    <a:p>
                      <a:pPr algn="just"/>
                      <a:r>
                        <a:rPr lang="en-US" dirty="0"/>
                        <a:t>8. Unhealthy Jealousy </a:t>
                      </a:r>
                    </a:p>
                  </a:txBody>
                  <a:tcPr/>
                </a:tc>
                <a:tc>
                  <a:txBody>
                    <a:bodyPr/>
                    <a:lstStyle/>
                    <a:p>
                      <a:pPr marL="0" indent="0" algn="just">
                        <a:buNone/>
                      </a:pPr>
                      <a:r>
                        <a:rPr lang="en-US" dirty="0"/>
                        <a:t>8. Healthy Jealousy</a:t>
                      </a:r>
                    </a:p>
                  </a:txBody>
                  <a:tcPr/>
                </a:tc>
                <a:extLst>
                  <a:ext uri="{0D108BD9-81ED-4DB2-BD59-A6C34878D82A}">
                    <a16:rowId xmlns:a16="http://schemas.microsoft.com/office/drawing/2014/main" val="3963138705"/>
                  </a:ext>
                </a:extLst>
              </a:tr>
            </a:tbl>
          </a:graphicData>
        </a:graphic>
      </p:graphicFrame>
    </p:spTree>
    <p:extLst>
      <p:ext uri="{BB962C8B-B14F-4D97-AF65-F5344CB8AC3E}">
        <p14:creationId xmlns:p14="http://schemas.microsoft.com/office/powerpoint/2010/main" val="1749747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47F9D-1234-4BE2-8245-A8DA59DC4BF7}"/>
              </a:ext>
            </a:extLst>
          </p:cNvPr>
          <p:cNvSpPr>
            <a:spLocks noGrp="1"/>
          </p:cNvSpPr>
          <p:nvPr>
            <p:ph type="title"/>
          </p:nvPr>
        </p:nvSpPr>
        <p:spPr>
          <a:xfrm>
            <a:off x="1222310" y="275253"/>
            <a:ext cx="9601200" cy="648478"/>
          </a:xfrm>
        </p:spPr>
        <p:txBody>
          <a:bodyPr>
            <a:normAutofit fontScale="90000"/>
          </a:bodyPr>
          <a:lstStyle/>
          <a:p>
            <a:r>
              <a:rPr lang="en-US" dirty="0"/>
              <a:t>Themes of UNE and HNE</a:t>
            </a:r>
          </a:p>
        </p:txBody>
      </p:sp>
      <p:sp>
        <p:nvSpPr>
          <p:cNvPr id="3" name="Content Placeholder 2">
            <a:extLst>
              <a:ext uri="{FF2B5EF4-FFF2-40B4-BE49-F238E27FC236}">
                <a16:creationId xmlns:a16="http://schemas.microsoft.com/office/drawing/2014/main" id="{39522824-4A0F-4B5D-913C-788753AF15E5}"/>
              </a:ext>
            </a:extLst>
          </p:cNvPr>
          <p:cNvSpPr>
            <a:spLocks noGrp="1"/>
          </p:cNvSpPr>
          <p:nvPr>
            <p:ph idx="1"/>
          </p:nvPr>
        </p:nvSpPr>
        <p:spPr>
          <a:xfrm>
            <a:off x="1147665" y="923731"/>
            <a:ext cx="10562253" cy="5659016"/>
          </a:xfrm>
        </p:spPr>
        <p:txBody>
          <a:bodyPr>
            <a:normAutofit/>
          </a:bodyPr>
          <a:lstStyle/>
          <a:p>
            <a:r>
              <a:rPr lang="en-US" dirty="0"/>
              <a:t>Anger-  we anticipate negative consequences, start avoiding things</a:t>
            </a:r>
          </a:p>
          <a:p>
            <a:r>
              <a:rPr lang="en-US" dirty="0">
                <a:solidFill>
                  <a:schemeClr val="accent1"/>
                </a:solidFill>
              </a:rPr>
              <a:t>Concern- though we are tensed about the event we are more likely to face the event and approach it</a:t>
            </a:r>
          </a:p>
          <a:p>
            <a:r>
              <a:rPr lang="en-US" dirty="0">
                <a:solidFill>
                  <a:schemeClr val="tx1"/>
                </a:solidFill>
              </a:rPr>
              <a:t>Depression- feeling of hopelessness, no meaning in life</a:t>
            </a:r>
          </a:p>
          <a:p>
            <a:r>
              <a:rPr lang="en-US" dirty="0">
                <a:solidFill>
                  <a:schemeClr val="accent1"/>
                </a:solidFill>
              </a:rPr>
              <a:t>Sadness- experience of loss, mourning but hopeful</a:t>
            </a:r>
          </a:p>
          <a:p>
            <a:r>
              <a:rPr lang="en-US" dirty="0">
                <a:solidFill>
                  <a:schemeClr val="tx1"/>
                </a:solidFill>
              </a:rPr>
              <a:t>Guilt- When we break/violate our own moral codes, personal norms, try to punish ourself</a:t>
            </a:r>
          </a:p>
          <a:p>
            <a:r>
              <a:rPr lang="en-US" dirty="0">
                <a:solidFill>
                  <a:schemeClr val="accent1"/>
                </a:solidFill>
              </a:rPr>
              <a:t>Remorse- Upset about violating our norms but there’s no self-punishment</a:t>
            </a:r>
          </a:p>
          <a:p>
            <a:r>
              <a:rPr lang="en-US" dirty="0">
                <a:solidFill>
                  <a:schemeClr val="tx1"/>
                </a:solidFill>
              </a:rPr>
              <a:t>Shame- when we violate social norms, fear criticism from society, most common in Socialized anxiety disorder and Avoidant Personality disorder</a:t>
            </a:r>
          </a:p>
          <a:p>
            <a:r>
              <a:rPr lang="en-US" dirty="0">
                <a:solidFill>
                  <a:schemeClr val="accent1"/>
                </a:solidFill>
              </a:rPr>
              <a:t>Disappointment- we feel displeased because we haven’t met but social norms but we try to improve</a:t>
            </a:r>
          </a:p>
          <a:p>
            <a:r>
              <a:rPr lang="en-US" dirty="0">
                <a:solidFill>
                  <a:schemeClr val="tx1"/>
                </a:solidFill>
              </a:rPr>
              <a:t>Unhealthy Anger- we experience this when other break or don’t follow our rules</a:t>
            </a:r>
          </a:p>
          <a:p>
            <a:r>
              <a:rPr lang="en-US" dirty="0">
                <a:solidFill>
                  <a:schemeClr val="accent1"/>
                </a:solidFill>
              </a:rPr>
              <a:t>Healthy anger- it is more flexible than healthy anger, we try to solve the problem instead of blaming others.</a:t>
            </a:r>
          </a:p>
          <a:p>
            <a:endParaRPr lang="en-US" dirty="0">
              <a:solidFill>
                <a:schemeClr val="tx1"/>
              </a:solidFill>
            </a:endParaRPr>
          </a:p>
          <a:p>
            <a:endParaRPr lang="en-US" dirty="0">
              <a:solidFill>
                <a:schemeClr val="accent1"/>
              </a:solidFill>
            </a:endParaRPr>
          </a:p>
          <a:p>
            <a:pPr marL="0" indent="0">
              <a:buNone/>
            </a:pPr>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2799191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47F9D-1234-4BE2-8245-A8DA59DC4BF7}"/>
              </a:ext>
            </a:extLst>
          </p:cNvPr>
          <p:cNvSpPr>
            <a:spLocks noGrp="1"/>
          </p:cNvSpPr>
          <p:nvPr>
            <p:ph type="title"/>
          </p:nvPr>
        </p:nvSpPr>
        <p:spPr>
          <a:xfrm>
            <a:off x="1222310" y="275253"/>
            <a:ext cx="9601200" cy="648478"/>
          </a:xfrm>
        </p:spPr>
        <p:txBody>
          <a:bodyPr>
            <a:normAutofit fontScale="90000"/>
          </a:bodyPr>
          <a:lstStyle/>
          <a:p>
            <a:r>
              <a:rPr lang="en-US" dirty="0"/>
              <a:t>Themes of UNE and HNE</a:t>
            </a:r>
          </a:p>
        </p:txBody>
      </p:sp>
      <p:sp>
        <p:nvSpPr>
          <p:cNvPr id="3" name="Content Placeholder 2">
            <a:extLst>
              <a:ext uri="{FF2B5EF4-FFF2-40B4-BE49-F238E27FC236}">
                <a16:creationId xmlns:a16="http://schemas.microsoft.com/office/drawing/2014/main" id="{39522824-4A0F-4B5D-913C-788753AF15E5}"/>
              </a:ext>
            </a:extLst>
          </p:cNvPr>
          <p:cNvSpPr>
            <a:spLocks noGrp="1"/>
          </p:cNvSpPr>
          <p:nvPr>
            <p:ph idx="1"/>
          </p:nvPr>
        </p:nvSpPr>
        <p:spPr>
          <a:xfrm>
            <a:off x="1147665" y="923731"/>
            <a:ext cx="10562253" cy="5659016"/>
          </a:xfrm>
        </p:spPr>
        <p:txBody>
          <a:bodyPr>
            <a:normAutofit/>
          </a:bodyPr>
          <a:lstStyle/>
          <a:p>
            <a:r>
              <a:rPr lang="en-US" dirty="0">
                <a:solidFill>
                  <a:schemeClr val="tx1"/>
                </a:solidFill>
              </a:rPr>
              <a:t>Hurt- this happens when our expectations are unmet</a:t>
            </a:r>
          </a:p>
          <a:p>
            <a:r>
              <a:rPr lang="en-US" dirty="0">
                <a:solidFill>
                  <a:schemeClr val="accent1"/>
                </a:solidFill>
              </a:rPr>
              <a:t>Sorrow/Disappointment- we feel displeased because our expectations aren’t met but we try to resolve the conflict</a:t>
            </a:r>
          </a:p>
          <a:p>
            <a:r>
              <a:rPr lang="en-US" dirty="0">
                <a:solidFill>
                  <a:schemeClr val="tx1"/>
                </a:solidFill>
              </a:rPr>
              <a:t>Unhealthy Envy: More materialistic oriented, we compare ourselves with others on the basis of power, status, materialistic achievement</a:t>
            </a:r>
          </a:p>
          <a:p>
            <a:r>
              <a:rPr lang="en-US" dirty="0">
                <a:solidFill>
                  <a:schemeClr val="accent1"/>
                </a:solidFill>
              </a:rPr>
              <a:t>Healthy Envy: We get inspired and motivated to achieve those things that we don’t have</a:t>
            </a:r>
          </a:p>
          <a:p>
            <a:r>
              <a:rPr lang="en-US" dirty="0">
                <a:solidFill>
                  <a:schemeClr val="tx1"/>
                </a:solidFill>
              </a:rPr>
              <a:t>Unhealthy Jealousy- People oriented, we feel insecure, possessive about our partners or in interpersonal relationships</a:t>
            </a:r>
          </a:p>
          <a:p>
            <a:r>
              <a:rPr lang="en-US" dirty="0">
                <a:solidFill>
                  <a:schemeClr val="accent1"/>
                </a:solidFill>
              </a:rPr>
              <a:t>Healthy Jealousy- this experience leads us to safeguard our relationships, take more efforts to appreciate and express gratitude towards our loved one.</a:t>
            </a:r>
          </a:p>
          <a:p>
            <a:endParaRPr lang="en-US" dirty="0">
              <a:solidFill>
                <a:schemeClr val="tx1"/>
              </a:solidFill>
            </a:endParaRPr>
          </a:p>
          <a:p>
            <a:pPr marL="0" indent="0">
              <a:buNone/>
            </a:pPr>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2856036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C9229D5-8E96-43B2-B4EE-6702D7E64A30}"/>
              </a:ext>
            </a:extLst>
          </p:cNvPr>
          <p:cNvSpPr>
            <a:spLocks noGrp="1"/>
          </p:cNvSpPr>
          <p:nvPr>
            <p:ph type="title"/>
          </p:nvPr>
        </p:nvSpPr>
        <p:spPr>
          <a:xfrm>
            <a:off x="1295400" y="508518"/>
            <a:ext cx="9601200" cy="5798976"/>
          </a:xfrm>
        </p:spPr>
        <p:txBody>
          <a:bodyPr>
            <a:normAutofit/>
          </a:bodyPr>
          <a:lstStyle/>
          <a:p>
            <a:br>
              <a:rPr lang="en-US" sz="2000" dirty="0">
                <a:latin typeface="+mn-lt"/>
              </a:rPr>
            </a:br>
            <a:br>
              <a:rPr lang="en-US" sz="2000" dirty="0">
                <a:latin typeface="+mn-lt"/>
              </a:rPr>
            </a:br>
            <a:endParaRPr lang="en-US" sz="2000" dirty="0">
              <a:latin typeface="+mn-lt"/>
            </a:endParaRPr>
          </a:p>
        </p:txBody>
      </p:sp>
      <p:pic>
        <p:nvPicPr>
          <p:cNvPr id="6" name="Picture 5">
            <a:extLst>
              <a:ext uri="{FF2B5EF4-FFF2-40B4-BE49-F238E27FC236}">
                <a16:creationId xmlns:a16="http://schemas.microsoft.com/office/drawing/2014/main" id="{57FE84CA-E2FA-4093-894F-417D2E863D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9680" y="209094"/>
            <a:ext cx="7660640" cy="6289662"/>
          </a:xfrm>
          <a:prstGeom prst="rect">
            <a:avLst/>
          </a:prstGeom>
        </p:spPr>
      </p:pic>
    </p:spTree>
    <p:extLst>
      <p:ext uri="{BB962C8B-B14F-4D97-AF65-F5344CB8AC3E}">
        <p14:creationId xmlns:p14="http://schemas.microsoft.com/office/powerpoint/2010/main" val="683620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A807D-F8CC-44AE-A2D3-92193D75FDC6}"/>
              </a:ext>
            </a:extLst>
          </p:cNvPr>
          <p:cNvSpPr>
            <a:spLocks noGrp="1"/>
          </p:cNvSpPr>
          <p:nvPr>
            <p:ph type="title"/>
          </p:nvPr>
        </p:nvSpPr>
        <p:spPr>
          <a:xfrm>
            <a:off x="1371600" y="198120"/>
            <a:ext cx="9601200" cy="1071880"/>
          </a:xfrm>
        </p:spPr>
        <p:txBody>
          <a:bodyPr/>
          <a:lstStyle/>
          <a:p>
            <a:r>
              <a:rPr lang="en-US" dirty="0"/>
              <a:t>Irrational Beliefs and Rational Beliefs </a:t>
            </a:r>
          </a:p>
        </p:txBody>
      </p:sp>
      <p:sp>
        <p:nvSpPr>
          <p:cNvPr id="3" name="Content Placeholder 2">
            <a:extLst>
              <a:ext uri="{FF2B5EF4-FFF2-40B4-BE49-F238E27FC236}">
                <a16:creationId xmlns:a16="http://schemas.microsoft.com/office/drawing/2014/main" id="{EC4C484D-121A-4119-A291-E76E18C3D2A3}"/>
              </a:ext>
            </a:extLst>
          </p:cNvPr>
          <p:cNvSpPr>
            <a:spLocks noGrp="1"/>
          </p:cNvSpPr>
          <p:nvPr>
            <p:ph idx="1"/>
          </p:nvPr>
        </p:nvSpPr>
        <p:spPr>
          <a:xfrm>
            <a:off x="863600" y="924560"/>
            <a:ext cx="11125200" cy="5735320"/>
          </a:xfrm>
        </p:spPr>
        <p:txBody>
          <a:bodyPr/>
          <a:lstStyle/>
          <a:p>
            <a:r>
              <a:rPr lang="en-US" dirty="0"/>
              <a:t>Irrational in REBT means “that which prevents us from achieving our goals and purposes" </a:t>
            </a:r>
          </a:p>
          <a:p>
            <a:r>
              <a:rPr lang="en-US" dirty="0"/>
              <a:t>And Rational in REBT means “that which helps people to achieve their basic goals and purposes”</a:t>
            </a:r>
          </a:p>
          <a:p>
            <a:r>
              <a:rPr lang="en-US" dirty="0"/>
              <a:t>Hence the meaning of rational and irrational isn’t absolute but rather more relative in nature.</a:t>
            </a:r>
          </a:p>
          <a:p>
            <a:pPr marL="0" indent="0">
              <a:buNone/>
            </a:pPr>
            <a:endParaRPr lang="en-US" dirty="0"/>
          </a:p>
        </p:txBody>
      </p:sp>
      <p:graphicFrame>
        <p:nvGraphicFramePr>
          <p:cNvPr id="4" name="Table 4">
            <a:extLst>
              <a:ext uri="{FF2B5EF4-FFF2-40B4-BE49-F238E27FC236}">
                <a16:creationId xmlns:a16="http://schemas.microsoft.com/office/drawing/2014/main" id="{540A3023-9CCE-4982-9262-39D84549E59C}"/>
              </a:ext>
            </a:extLst>
          </p:cNvPr>
          <p:cNvGraphicFramePr>
            <a:graphicFrameLocks noGrp="1"/>
          </p:cNvGraphicFramePr>
          <p:nvPr>
            <p:extLst>
              <p:ext uri="{D42A27DB-BD31-4B8C-83A1-F6EECF244321}">
                <p14:modId xmlns:p14="http://schemas.microsoft.com/office/powerpoint/2010/main" val="4195309766"/>
              </p:ext>
            </p:extLst>
          </p:nvPr>
        </p:nvGraphicFramePr>
        <p:xfrm>
          <a:off x="1264920" y="2580640"/>
          <a:ext cx="10322560" cy="3606801"/>
        </p:xfrm>
        <a:graphic>
          <a:graphicData uri="http://schemas.openxmlformats.org/drawingml/2006/table">
            <a:tbl>
              <a:tblPr firstRow="1" bandRow="1">
                <a:tableStyleId>{0660B408-B3CF-4A94-85FC-2B1E0A45F4A2}</a:tableStyleId>
              </a:tblPr>
              <a:tblGrid>
                <a:gridCol w="5161280">
                  <a:extLst>
                    <a:ext uri="{9D8B030D-6E8A-4147-A177-3AD203B41FA5}">
                      <a16:colId xmlns:a16="http://schemas.microsoft.com/office/drawing/2014/main" val="2202931414"/>
                    </a:ext>
                  </a:extLst>
                </a:gridCol>
                <a:gridCol w="5161280">
                  <a:extLst>
                    <a:ext uri="{9D8B030D-6E8A-4147-A177-3AD203B41FA5}">
                      <a16:colId xmlns:a16="http://schemas.microsoft.com/office/drawing/2014/main" val="3808073686"/>
                    </a:ext>
                  </a:extLst>
                </a:gridCol>
              </a:tblGrid>
              <a:tr h="546258">
                <a:tc>
                  <a:txBody>
                    <a:bodyPr/>
                    <a:lstStyle/>
                    <a:p>
                      <a:r>
                        <a:rPr lang="en-US" sz="2000" b="1" i="0" kern="1200" dirty="0">
                          <a:solidFill>
                            <a:schemeClr val="lt1"/>
                          </a:solidFill>
                          <a:effectLst/>
                          <a:latin typeface="+mn-lt"/>
                          <a:ea typeface="+mn-ea"/>
                          <a:cs typeface="+mn-cs"/>
                        </a:rPr>
                        <a:t>Rational Beliefs</a:t>
                      </a:r>
                      <a:endParaRPr lang="en-US" sz="2000" dirty="0"/>
                    </a:p>
                  </a:txBody>
                  <a:tcPr/>
                </a:tc>
                <a:tc>
                  <a:txBody>
                    <a:bodyPr/>
                    <a:lstStyle/>
                    <a:p>
                      <a:r>
                        <a:rPr lang="en-US" sz="2000" b="1" i="0" kern="1200" dirty="0">
                          <a:solidFill>
                            <a:schemeClr val="lt1"/>
                          </a:solidFill>
                          <a:effectLst/>
                          <a:latin typeface="+mn-lt"/>
                          <a:ea typeface="+mn-ea"/>
                          <a:cs typeface="+mn-cs"/>
                        </a:rPr>
                        <a:t>Irrational Beliefs</a:t>
                      </a:r>
                      <a:endParaRPr lang="en-US" sz="2000" dirty="0"/>
                    </a:p>
                  </a:txBody>
                  <a:tcPr/>
                </a:tc>
                <a:extLst>
                  <a:ext uri="{0D108BD9-81ED-4DB2-BD59-A6C34878D82A}">
                    <a16:rowId xmlns:a16="http://schemas.microsoft.com/office/drawing/2014/main" val="703419993"/>
                  </a:ext>
                </a:extLst>
              </a:tr>
              <a:tr h="546258">
                <a:tc>
                  <a:txBody>
                    <a:bodyPr/>
                    <a:lstStyle/>
                    <a:p>
                      <a:pPr algn="ctr">
                        <a:buFont typeface="Arial" panose="020B0604020202020204" pitchFamily="34" charset="0"/>
                        <a:buChar char="•"/>
                      </a:pPr>
                      <a:r>
                        <a:rPr lang="en-US" sz="2000" b="0" dirty="0">
                          <a:solidFill>
                            <a:schemeClr val="tx1"/>
                          </a:solidFill>
                          <a:effectLst/>
                          <a:latin typeface="+mn-lt"/>
                        </a:rPr>
                        <a:t> Self-helping</a:t>
                      </a:r>
                    </a:p>
                  </a:txBody>
                  <a:tcPr marL="76200" marR="76200" marT="53340" marB="53340" anchor="ctr"/>
                </a:tc>
                <a:tc>
                  <a:txBody>
                    <a:bodyPr/>
                    <a:lstStyle/>
                    <a:p>
                      <a:pPr algn="ctr">
                        <a:buFont typeface="Arial" panose="020B0604020202020204" pitchFamily="34" charset="0"/>
                        <a:buChar char="•"/>
                      </a:pPr>
                      <a:r>
                        <a:rPr lang="en-US" sz="2000" b="0" dirty="0">
                          <a:solidFill>
                            <a:schemeClr val="tx1"/>
                          </a:solidFill>
                          <a:effectLst/>
                          <a:latin typeface="+mn-lt"/>
                        </a:rPr>
                        <a:t> Self- defeating</a:t>
                      </a:r>
                    </a:p>
                  </a:txBody>
                  <a:tcPr marL="76200" marR="76200" marT="53340" marB="53340" anchor="ctr"/>
                </a:tc>
                <a:extLst>
                  <a:ext uri="{0D108BD9-81ED-4DB2-BD59-A6C34878D82A}">
                    <a16:rowId xmlns:a16="http://schemas.microsoft.com/office/drawing/2014/main" val="2771897082"/>
                  </a:ext>
                </a:extLst>
              </a:tr>
              <a:tr h="785714">
                <a:tc>
                  <a:txBody>
                    <a:bodyPr/>
                    <a:lstStyle/>
                    <a:p>
                      <a:pPr algn="ctr">
                        <a:buFont typeface="Arial" panose="020B0604020202020204" pitchFamily="34" charset="0"/>
                        <a:buChar char="•"/>
                      </a:pPr>
                      <a:r>
                        <a:rPr lang="en-US" sz="2000" b="0" dirty="0">
                          <a:solidFill>
                            <a:schemeClr val="tx1"/>
                          </a:solidFill>
                          <a:effectLst/>
                          <a:latin typeface="+mn-lt"/>
                        </a:rPr>
                        <a:t> Flexible, adaptive, productive, consistent with social reality</a:t>
                      </a:r>
                    </a:p>
                  </a:txBody>
                  <a:tcPr marL="76200" marR="76200" marT="53340" marB="53340" anchor="ctr"/>
                </a:tc>
                <a:tc>
                  <a:txBody>
                    <a:bodyPr/>
                    <a:lstStyle/>
                    <a:p>
                      <a:pPr algn="ctr">
                        <a:buFont typeface="Arial" panose="020B0604020202020204" pitchFamily="34" charset="0"/>
                        <a:buChar char="•"/>
                      </a:pPr>
                      <a:r>
                        <a:rPr lang="en-US" sz="2000" b="0" dirty="0">
                          <a:solidFill>
                            <a:schemeClr val="tx1"/>
                          </a:solidFill>
                          <a:effectLst/>
                          <a:latin typeface="+mn-lt"/>
                        </a:rPr>
                        <a:t> Rigid, dogmatic, unhealthy, maladaptive, inconsistent with social reality</a:t>
                      </a:r>
                    </a:p>
                  </a:txBody>
                  <a:tcPr marL="76200" marR="76200" marT="53340" marB="53340" anchor="ctr"/>
                </a:tc>
                <a:extLst>
                  <a:ext uri="{0D108BD9-81ED-4DB2-BD59-A6C34878D82A}">
                    <a16:rowId xmlns:a16="http://schemas.microsoft.com/office/drawing/2014/main" val="1641695350"/>
                  </a:ext>
                </a:extLst>
              </a:tr>
              <a:tr h="785714">
                <a:tc>
                  <a:txBody>
                    <a:bodyPr/>
                    <a:lstStyle/>
                    <a:p>
                      <a:pPr algn="ctr">
                        <a:buFont typeface="Arial" panose="020B0604020202020204" pitchFamily="34" charset="0"/>
                        <a:buChar char="•"/>
                      </a:pPr>
                      <a:r>
                        <a:rPr lang="en-US" sz="2000" b="0" dirty="0">
                          <a:solidFill>
                            <a:schemeClr val="tx1"/>
                          </a:solidFill>
                          <a:effectLst/>
                          <a:latin typeface="+mn-lt"/>
                        </a:rPr>
                        <a:t> Helping the group to survive and to achieve its basic goals</a:t>
                      </a:r>
                    </a:p>
                  </a:txBody>
                  <a:tcPr marL="76200" marR="76200" marT="53340" marB="53340" anchor="ctr"/>
                </a:tc>
                <a:tc>
                  <a:txBody>
                    <a:bodyPr/>
                    <a:lstStyle/>
                    <a:p>
                      <a:pPr algn="ctr">
                        <a:buFont typeface="Arial" panose="020B0604020202020204" pitchFamily="34" charset="0"/>
                        <a:buChar char="•"/>
                      </a:pPr>
                      <a:r>
                        <a:rPr lang="en-US" sz="2000" b="0" dirty="0">
                          <a:solidFill>
                            <a:schemeClr val="tx1"/>
                          </a:solidFill>
                          <a:effectLst/>
                          <a:latin typeface="+mn-lt"/>
                        </a:rPr>
                        <a:t> Interfering with the group survival and wellbeing</a:t>
                      </a:r>
                    </a:p>
                  </a:txBody>
                  <a:tcPr marL="76200" marR="76200" marT="53340" marB="53340" anchor="ctr"/>
                </a:tc>
                <a:extLst>
                  <a:ext uri="{0D108BD9-81ED-4DB2-BD59-A6C34878D82A}">
                    <a16:rowId xmlns:a16="http://schemas.microsoft.com/office/drawing/2014/main" val="3515511530"/>
                  </a:ext>
                </a:extLst>
              </a:tr>
              <a:tr h="942857">
                <a:tc>
                  <a:txBody>
                    <a:bodyPr/>
                    <a:lstStyle/>
                    <a:p>
                      <a:pPr algn="ctr">
                        <a:buFont typeface="Arial" panose="020B0604020202020204" pitchFamily="34" charset="0"/>
                        <a:buChar char="•"/>
                      </a:pPr>
                      <a:r>
                        <a:rPr lang="en-US" sz="2000" b="0" dirty="0">
                          <a:solidFill>
                            <a:schemeClr val="tx1"/>
                          </a:solidFill>
                          <a:effectLst/>
                          <a:latin typeface="+mn-lt"/>
                        </a:rPr>
                        <a:t> The balance between self and social interests  </a:t>
                      </a:r>
                    </a:p>
                  </a:txBody>
                  <a:tcPr marL="76200" marR="76200" marT="53340" marB="53340" anchor="ctr"/>
                </a:tc>
                <a:tc>
                  <a:txBody>
                    <a:bodyPr/>
                    <a:lstStyle/>
                    <a:p>
                      <a:pPr marL="285750" indent="-285750" algn="ctr">
                        <a:buFont typeface="Arial" panose="020B0604020202020204" pitchFamily="34" charset="0"/>
                        <a:buChar char="•"/>
                      </a:pPr>
                      <a:r>
                        <a:rPr lang="en-US" sz="2000" b="0" i="0" kern="1200" dirty="0">
                          <a:solidFill>
                            <a:schemeClr val="tx1"/>
                          </a:solidFill>
                          <a:effectLst/>
                          <a:latin typeface="+mn-lt"/>
                          <a:ea typeface="+mn-ea"/>
                          <a:cs typeface="+mn-cs"/>
                        </a:rPr>
                        <a:t>Unbalance between self and social interests</a:t>
                      </a:r>
                      <a:endParaRPr lang="en-US" sz="2000" dirty="0">
                        <a:solidFill>
                          <a:schemeClr val="tx1"/>
                        </a:solidFill>
                        <a:latin typeface="+mn-lt"/>
                      </a:endParaRPr>
                    </a:p>
                  </a:txBody>
                  <a:tcPr/>
                </a:tc>
                <a:extLst>
                  <a:ext uri="{0D108BD9-81ED-4DB2-BD59-A6C34878D82A}">
                    <a16:rowId xmlns:a16="http://schemas.microsoft.com/office/drawing/2014/main" val="465360494"/>
                  </a:ext>
                </a:extLst>
              </a:tr>
            </a:tbl>
          </a:graphicData>
        </a:graphic>
      </p:graphicFrame>
    </p:spTree>
    <p:extLst>
      <p:ext uri="{BB962C8B-B14F-4D97-AF65-F5344CB8AC3E}">
        <p14:creationId xmlns:p14="http://schemas.microsoft.com/office/powerpoint/2010/main" val="3367200237"/>
      </p:ext>
    </p:extLst>
  </p:cSld>
  <p:clrMapOvr>
    <a:masterClrMapping/>
  </p:clrMapOvr>
</p:sld>
</file>

<file path=ppt/theme/theme1.xml><?xml version="1.0" encoding="utf-8"?>
<a:theme xmlns:a="http://schemas.openxmlformats.org/drawingml/2006/main" name="Crop">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TM10001105[[fn=Crop]]</Template>
  <TotalTime>667</TotalTime>
  <Words>2438</Words>
  <Application>Microsoft Office PowerPoint</Application>
  <PresentationFormat>Widescreen</PresentationFormat>
  <Paragraphs>149</Paragraphs>
  <Slides>27</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27</vt:i4>
      </vt:variant>
    </vt:vector>
  </HeadingPairs>
  <TitlesOfParts>
    <vt:vector size="36" baseType="lpstr">
      <vt:lpstr>Arial</vt:lpstr>
      <vt:lpstr>Bell MT</vt:lpstr>
      <vt:lpstr>Calibri</vt:lpstr>
      <vt:lpstr>Calibri Light</vt:lpstr>
      <vt:lpstr>Century Schoolbook</vt:lpstr>
      <vt:lpstr>Franklin Gothic Book</vt:lpstr>
      <vt:lpstr>Times New Roman</vt:lpstr>
      <vt:lpstr>Wingdings</vt:lpstr>
      <vt:lpstr>Crop</vt:lpstr>
      <vt:lpstr>Rational Emotive Behaviour Therapy - REBT</vt:lpstr>
      <vt:lpstr>What is REBT?</vt:lpstr>
      <vt:lpstr>PowerPoint Presentation</vt:lpstr>
      <vt:lpstr>The REBT Model of Emotion</vt:lpstr>
      <vt:lpstr>Unhealthy negative emotions vs Healthy negative emotions</vt:lpstr>
      <vt:lpstr>Themes of UNE and HNE</vt:lpstr>
      <vt:lpstr>Themes of UNE and HNE</vt:lpstr>
      <vt:lpstr>  </vt:lpstr>
      <vt:lpstr>Irrational Beliefs and Rational Beliefs </vt:lpstr>
      <vt:lpstr>Irrational Beliefs</vt:lpstr>
      <vt:lpstr>Rational Beliefs</vt:lpstr>
      <vt:lpstr>The ABCDE model of REBT</vt:lpstr>
      <vt:lpstr>PowerPoint Presentation</vt:lpstr>
      <vt:lpstr>Goal of REBT is to identify unhealthy negative emotions and replace them with healthy negative emotions, this is done by identifying the C i.e. consequences (both behavioural and emotional) and examining the A- i.e. activating events and B i.e. irrational beliefs role in this and eventually changing irrational beliefs to rational beliefs.      </vt:lpstr>
      <vt:lpstr>What questions to ask assess the ABC?</vt:lpstr>
      <vt:lpstr>PowerPoint Presentation</vt:lpstr>
      <vt:lpstr>Disputing Irrational Beliefs</vt:lpstr>
      <vt:lpstr>PowerPoint Presentation</vt:lpstr>
      <vt:lpstr>Styles of Disputing</vt:lpstr>
      <vt:lpstr>Styles of Disputing</vt:lpstr>
      <vt:lpstr>Styles of Disputing</vt:lpstr>
      <vt:lpstr>Styles of Disputing</vt:lpstr>
      <vt:lpstr>Styles of Disputing</vt:lpstr>
      <vt:lpstr>Some techniques used in REBT</vt:lpstr>
      <vt:lpstr>Cognitive Distortions </vt:lpstr>
      <vt:lpstr>PowerPoint Presentation</vt:lpstr>
      <vt:lpstr>  Thank you   Questions are welcome Contact us on:  www.emotionoflife.in   info@emotionoflife.in  7678694626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Rational Emotive Behaviour Therapy - REBT</dc:title>
  <dc:creator>Aarohi Raorane</dc:creator>
  <cp:lastModifiedBy>Aarohi Raorane</cp:lastModifiedBy>
  <cp:revision>41</cp:revision>
  <dcterms:created xsi:type="dcterms:W3CDTF">2020-10-01T11:28:51Z</dcterms:created>
  <dcterms:modified xsi:type="dcterms:W3CDTF">2020-10-02T09:10:07Z</dcterms:modified>
</cp:coreProperties>
</file>