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70" r:id="rId5"/>
    <p:sldId id="272" r:id="rId6"/>
    <p:sldId id="273" r:id="rId7"/>
    <p:sldId id="274" r:id="rId8"/>
    <p:sldId id="275"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844"/>
    <p:restoredTop sz="94610"/>
  </p:normalViewPr>
  <p:slideViewPr>
    <p:cSldViewPr snapToGrid="0">
      <p:cViewPr varScale="1">
        <p:scale>
          <a:sx n="68" d="100"/>
          <a:sy n="68" d="100"/>
        </p:scale>
        <p:origin x="-540"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35A2C9-6685-42D8-AD78-8826AEA54D55}"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7474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196379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357857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2082091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35A2C9-6685-42D8-AD78-8826AEA54D55}" type="slidenum">
              <a:rPr lang="en-IN" smtClean="0"/>
              <a:pPr/>
              <a:t>‹#›</a:t>
            </a:fld>
            <a:endParaRPr lang="en-IN"/>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7244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26571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87900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3628724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a:p>
        </p:txBody>
      </p:sp>
      <p:sp>
        <p:nvSpPr>
          <p:cNvPr id="9" name="Slide Number Placeholder 8"/>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2251323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44D8B55-A6DF-4EC5-BE8A-F79FDA2FA3F1}" type="datetimeFigureOut">
              <a:rPr lang="en-IN" smtClean="0"/>
              <a:pPr/>
              <a:t>07-09-2020</a:t>
            </a:fld>
            <a:endParaRPr lang="en-IN"/>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377941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4D8B55-A6DF-4EC5-BE8A-F79FDA2FA3F1}" type="datetimeFigureOut">
              <a:rPr lang="en-IN" smtClean="0"/>
              <a:pPr/>
              <a:t>07-09-2020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35A2C9-6685-42D8-AD78-8826AEA54D55}" type="slidenum">
              <a:rPr lang="en-IN" smtClean="0"/>
              <a:pPr/>
              <a:t>‹#›</a:t>
            </a:fld>
            <a:endParaRPr lang="en-IN"/>
          </a:p>
        </p:txBody>
      </p:sp>
    </p:spTree>
    <p:extLst>
      <p:ext uri="{BB962C8B-B14F-4D97-AF65-F5344CB8AC3E}">
        <p14:creationId xmlns:p14="http://schemas.microsoft.com/office/powerpoint/2010/main" xmlns="" val="403032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44D8B55-A6DF-4EC5-BE8A-F79FDA2FA3F1}" type="datetimeFigureOut">
              <a:rPr lang="en-IN" smtClean="0"/>
              <a:pPr/>
              <a:t>07-09-2020</a:t>
            </a:fld>
            <a:endParaRPr lang="en-IN"/>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835A2C9-6685-42D8-AD78-8826AEA54D55}" type="slidenum">
              <a:rPr lang="en-IN" smtClean="0"/>
              <a:pPr/>
              <a:t>‹#›</a:t>
            </a:fld>
            <a:endParaRPr lang="en-IN"/>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93867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Self-Esteem</a:t>
            </a:r>
          </a:p>
        </p:txBody>
      </p:sp>
      <p:sp>
        <p:nvSpPr>
          <p:cNvPr id="3" name="Subtitle 2"/>
          <p:cNvSpPr>
            <a:spLocks noGrp="1"/>
          </p:cNvSpPr>
          <p:nvPr>
            <p:ph type="subTitle" idx="1"/>
          </p:nvPr>
        </p:nvSpPr>
        <p:spPr/>
        <p:txBody>
          <a:bodyPr>
            <a:normAutofit fontScale="85000" lnSpcReduction="20000"/>
          </a:bodyPr>
          <a:lstStyle/>
          <a:p>
            <a:r>
              <a:rPr lang="en-IN" dirty="0"/>
              <a:t>Prepared by- Tejasvi Acharekar</a:t>
            </a:r>
          </a:p>
          <a:p>
            <a:r>
              <a:rPr lang="en-IN" dirty="0"/>
              <a:t>Guide- </a:t>
            </a:r>
            <a:r>
              <a:rPr lang="en-IN" dirty="0" err="1"/>
              <a:t>Shyam</a:t>
            </a:r>
            <a:r>
              <a:rPr lang="en-IN" dirty="0"/>
              <a:t> Gupta, CLINICAL PSYCHOLOGIST &amp; THERAPIST</a:t>
            </a:r>
          </a:p>
          <a:p>
            <a:r>
              <a:rPr lang="en-IN" dirty="0"/>
              <a:t>MEHEK ROHIRA, PSYCHOLOGIST</a:t>
            </a:r>
          </a:p>
        </p:txBody>
      </p:sp>
    </p:spTree>
    <p:extLst>
      <p:ext uri="{BB962C8B-B14F-4D97-AF65-F5344CB8AC3E}">
        <p14:creationId xmlns:p14="http://schemas.microsoft.com/office/powerpoint/2010/main" xmlns="" val="1627484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Maslow’s Hierarchy of needs</a:t>
            </a:r>
          </a:p>
        </p:txBody>
      </p:sp>
      <p:sp>
        <p:nvSpPr>
          <p:cNvPr id="3" name="Content Placeholder 2"/>
          <p:cNvSpPr>
            <a:spLocks noGrp="1"/>
          </p:cNvSpPr>
          <p:nvPr>
            <p:ph idx="1"/>
          </p:nvPr>
        </p:nvSpPr>
        <p:spPr/>
        <p:txBody>
          <a:bodyPr/>
          <a:lstStyle/>
          <a:p>
            <a:r>
              <a:rPr lang="en-IN" dirty="0"/>
              <a:t>Maslow’s hierarchy of needs suggested people need </a:t>
            </a:r>
            <a:r>
              <a:rPr lang="en-US" dirty="0"/>
              <a:t>esteem from other people as well as inner self-respect. </a:t>
            </a:r>
          </a:p>
          <a:p>
            <a:endParaRPr lang="en-IN"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xmlns="" val="0"/>
              </a:ext>
            </a:extLst>
          </a:blip>
          <a:srcRect t="11976"/>
          <a:stretch/>
        </p:blipFill>
        <p:spPr>
          <a:xfrm>
            <a:off x="960803" y="2688609"/>
            <a:ext cx="4623941" cy="3177929"/>
          </a:xfrm>
          <a:prstGeom prst="rect">
            <a:avLst/>
          </a:prstGeom>
        </p:spPr>
      </p:pic>
      <p:sp>
        <p:nvSpPr>
          <p:cNvPr id="7" name="Line Callout 1 6"/>
          <p:cNvSpPr/>
          <p:nvPr/>
        </p:nvSpPr>
        <p:spPr>
          <a:xfrm>
            <a:off x="5584744" y="2541287"/>
            <a:ext cx="4790364" cy="1533451"/>
          </a:xfrm>
          <a:prstGeom prst="borderCallout1">
            <a:avLst>
              <a:gd name="adj1" fmla="val 43670"/>
              <a:gd name="adj2" fmla="val -2635"/>
              <a:gd name="adj3" fmla="val 112500"/>
              <a:gd name="adj4" fmla="val -383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1"/>
                </a:solidFill>
              </a:rPr>
              <a:t>According to this theory, Self-esteem need is a psychological need of a person. This need is unique from individual to individual, it varies from X generation &amp; Y generation. It includes self respect, achievement, recognition, attention</a:t>
            </a:r>
          </a:p>
        </p:txBody>
      </p:sp>
    </p:spTree>
    <p:extLst>
      <p:ext uri="{BB962C8B-B14F-4D97-AF65-F5344CB8AC3E}">
        <p14:creationId xmlns:p14="http://schemas.microsoft.com/office/powerpoint/2010/main" xmlns="" val="2090536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Factors influencing Self-Esteem </a:t>
            </a:r>
          </a:p>
        </p:txBody>
      </p:sp>
      <p:sp>
        <p:nvSpPr>
          <p:cNvPr id="3" name="Content Placeholder 2"/>
          <p:cNvSpPr>
            <a:spLocks noGrp="1"/>
          </p:cNvSpPr>
          <p:nvPr>
            <p:ph idx="1"/>
          </p:nvPr>
        </p:nvSpPr>
        <p:spPr>
          <a:xfrm>
            <a:off x="1274701" y="2093668"/>
            <a:ext cx="3365538" cy="3231233"/>
          </a:xfrm>
        </p:spPr>
        <p:txBody>
          <a:bodyPr>
            <a:normAutofit/>
          </a:bodyPr>
          <a:lstStyle/>
          <a:p>
            <a:pPr fontAlgn="base">
              <a:buFont typeface="Wingdings" panose="05000000000000000000" pitchFamily="2" charset="2"/>
              <a:buChar char="§"/>
            </a:pPr>
            <a:r>
              <a:rPr lang="en-US" dirty="0"/>
              <a:t> </a:t>
            </a:r>
            <a:r>
              <a:rPr lang="en-US" sz="1800" dirty="0"/>
              <a:t>Your inner thinking</a:t>
            </a:r>
          </a:p>
          <a:p>
            <a:pPr fontAlgn="base">
              <a:buFont typeface="Wingdings" panose="05000000000000000000" pitchFamily="2" charset="2"/>
              <a:buChar char="§"/>
            </a:pPr>
            <a:r>
              <a:rPr lang="en-US" sz="1800" dirty="0"/>
              <a:t> Age</a:t>
            </a:r>
          </a:p>
          <a:p>
            <a:pPr fontAlgn="base">
              <a:buFont typeface="Wingdings" panose="05000000000000000000" pitchFamily="2" charset="2"/>
              <a:buChar char="§"/>
            </a:pPr>
            <a:r>
              <a:rPr lang="en-US" sz="1800" dirty="0"/>
              <a:t> Any potential illnesses</a:t>
            </a:r>
          </a:p>
          <a:p>
            <a:pPr fontAlgn="base">
              <a:buFont typeface="Wingdings" panose="05000000000000000000" pitchFamily="2" charset="2"/>
              <a:buChar char="§"/>
            </a:pPr>
            <a:r>
              <a:rPr lang="en-US" sz="1800" dirty="0"/>
              <a:t> Disabilities</a:t>
            </a:r>
          </a:p>
          <a:p>
            <a:pPr fontAlgn="base">
              <a:buFont typeface="Wingdings" panose="05000000000000000000" pitchFamily="2" charset="2"/>
              <a:buChar char="§"/>
            </a:pPr>
            <a:r>
              <a:rPr lang="en-US" sz="1800" dirty="0"/>
              <a:t> Physical limitations </a:t>
            </a:r>
          </a:p>
          <a:p>
            <a:pPr fontAlgn="base">
              <a:buFont typeface="Wingdings" panose="05000000000000000000" pitchFamily="2" charset="2"/>
              <a:buChar char="§"/>
            </a:pPr>
            <a:r>
              <a:rPr lang="en-US" sz="1800" dirty="0"/>
              <a:t>Job. </a:t>
            </a:r>
          </a:p>
          <a:p>
            <a:pPr marL="0" indent="0">
              <a:buNone/>
            </a:pPr>
            <a:endParaRPr lang="en-IN" dirty="0"/>
          </a:p>
        </p:txBody>
      </p:sp>
      <p:sp>
        <p:nvSpPr>
          <p:cNvPr id="4" name="Plus 3"/>
          <p:cNvSpPr/>
          <p:nvPr/>
        </p:nvSpPr>
        <p:spPr>
          <a:xfrm>
            <a:off x="4776716" y="2402006"/>
            <a:ext cx="1501254" cy="156949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Content Placeholder 2"/>
          <p:cNvSpPr txBox="1">
            <a:spLocks/>
          </p:cNvSpPr>
          <p:nvPr/>
        </p:nvSpPr>
        <p:spPr>
          <a:xfrm>
            <a:off x="7322934" y="2093668"/>
            <a:ext cx="4004708" cy="348826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fontAlgn="base">
              <a:buFont typeface="Wingdings" panose="05000000000000000000" pitchFamily="2" charset="2"/>
              <a:buChar char="§"/>
            </a:pPr>
            <a:r>
              <a:rPr lang="en-US" sz="1800" dirty="0"/>
              <a:t>Genetic factors that help shape a person's personality can play a role, but it is often our experiences that form the basis for overall self-esteem. </a:t>
            </a:r>
          </a:p>
          <a:p>
            <a:pPr fontAlgn="base">
              <a:buFont typeface="Wingdings" panose="05000000000000000000" pitchFamily="2" charset="2"/>
              <a:buChar char="§"/>
            </a:pPr>
            <a:r>
              <a:rPr lang="en-US" sz="1800" dirty="0"/>
              <a:t>  Constant criticism </a:t>
            </a:r>
          </a:p>
          <a:p>
            <a:pPr fontAlgn="base">
              <a:buFont typeface="Wingdings" panose="05000000000000000000" pitchFamily="2" charset="2"/>
              <a:buChar char="§"/>
            </a:pPr>
            <a:r>
              <a:rPr lang="en-US" sz="1800" dirty="0"/>
              <a:t> Negative assessments</a:t>
            </a:r>
            <a:endParaRPr lang="en-IN" sz="1800" dirty="0"/>
          </a:p>
        </p:txBody>
      </p:sp>
    </p:spTree>
    <p:extLst>
      <p:ext uri="{BB962C8B-B14F-4D97-AF65-F5344CB8AC3E}">
        <p14:creationId xmlns:p14="http://schemas.microsoft.com/office/powerpoint/2010/main" xmlns="" val="4218311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Self-Esteem Vs Self-Directed, Traits &amp; States</a:t>
            </a:r>
          </a:p>
        </p:txBody>
      </p:sp>
      <p:sp>
        <p:nvSpPr>
          <p:cNvPr id="3" name="Content Placeholder 2"/>
          <p:cNvSpPr>
            <a:spLocks noGrp="1"/>
          </p:cNvSpPr>
          <p:nvPr>
            <p:ph idx="1"/>
          </p:nvPr>
        </p:nvSpPr>
        <p:spPr>
          <a:xfrm>
            <a:off x="1097280" y="1845734"/>
            <a:ext cx="10058400" cy="1661741"/>
          </a:xfrm>
        </p:spPr>
        <p:txBody>
          <a:bodyPr/>
          <a:lstStyle/>
          <a:p>
            <a:pPr marL="0" indent="0">
              <a:buNone/>
            </a:pPr>
            <a:r>
              <a:rPr lang="en-IN" b="1" dirty="0"/>
              <a:t>Self-Esteem vs. Self-Concept</a:t>
            </a:r>
          </a:p>
          <a:p>
            <a:pPr marL="0" indent="0">
              <a:buNone/>
            </a:pPr>
            <a:r>
              <a:rPr lang="en-US" dirty="0"/>
              <a:t>Self-concept is the perception that we have of ourselves, our answer when we ask ourselves the question “Who am I?”  </a:t>
            </a:r>
          </a:p>
          <a:p>
            <a:pPr marL="0" indent="0">
              <a:buNone/>
            </a:pPr>
            <a:r>
              <a:rPr lang="en-US" dirty="0"/>
              <a:t>Self-concept is an overarching construct that self-esteem is one of the components of it </a:t>
            </a:r>
            <a:endParaRPr lang="en-IN" b="1"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239293" y="4258102"/>
            <a:ext cx="1802832" cy="1802832"/>
          </a:xfrm>
          <a:prstGeom prst="rect">
            <a:avLst/>
          </a:prstGeom>
        </p:spPr>
      </p:pic>
      <p:sp>
        <p:nvSpPr>
          <p:cNvPr id="6" name="Cloud Callout 5"/>
          <p:cNvSpPr/>
          <p:nvPr/>
        </p:nvSpPr>
        <p:spPr>
          <a:xfrm>
            <a:off x="2620370" y="3507475"/>
            <a:ext cx="1965279" cy="150125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t>Self-concept</a:t>
            </a:r>
          </a:p>
          <a:p>
            <a:pPr algn="ctr"/>
            <a:endParaRPr lang="en-IN" sz="1600" dirty="0"/>
          </a:p>
          <a:p>
            <a:pPr algn="ctr"/>
            <a:r>
              <a:rPr lang="en-IN" sz="1600" dirty="0"/>
              <a:t>Who I am?</a:t>
            </a:r>
          </a:p>
          <a:p>
            <a:pPr algn="ctr"/>
            <a:endParaRPr lang="en-IN" sz="1400" dirty="0"/>
          </a:p>
        </p:txBody>
      </p:sp>
      <p:pic>
        <p:nvPicPr>
          <p:cNvPr id="7" name="Picture 6"/>
          <p:cNvPicPr>
            <a:picLocks noChangeAspect="1"/>
          </p:cNvPicPr>
          <p:nvPr/>
        </p:nvPicPr>
        <p:blipFill rotWithShape="1">
          <a:blip r:embed="rId3">
            <a:extLst>
              <a:ext uri="{28A0092B-C50C-407E-A947-70E740481C1C}">
                <a14:useLocalDpi xmlns:a14="http://schemas.microsoft.com/office/drawing/2010/main" xmlns="" val="0"/>
              </a:ext>
            </a:extLst>
          </a:blip>
          <a:srcRect b="8415"/>
          <a:stretch/>
        </p:blipFill>
        <p:spPr>
          <a:xfrm>
            <a:off x="9434938" y="3507475"/>
            <a:ext cx="1838325" cy="2276831"/>
          </a:xfrm>
          <a:prstGeom prst="rect">
            <a:avLst/>
          </a:prstGeom>
        </p:spPr>
      </p:pic>
      <p:sp>
        <p:nvSpPr>
          <p:cNvPr id="8" name="Line Callout 1 7"/>
          <p:cNvSpPr/>
          <p:nvPr/>
        </p:nvSpPr>
        <p:spPr>
          <a:xfrm flipH="1">
            <a:off x="6981109" y="3677264"/>
            <a:ext cx="1820610" cy="1526204"/>
          </a:xfrm>
          <a:prstGeom prst="borderCallout1">
            <a:avLst>
              <a:gd name="adj1" fmla="val 82240"/>
              <a:gd name="adj2" fmla="val -1586"/>
              <a:gd name="adj3" fmla="val 112500"/>
              <a:gd name="adj4" fmla="val -383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Self- concept is one the component to build Self-Esteem</a:t>
            </a:r>
          </a:p>
        </p:txBody>
      </p:sp>
    </p:spTree>
    <p:extLst>
      <p:ext uri="{BB962C8B-B14F-4D97-AF65-F5344CB8AC3E}">
        <p14:creationId xmlns:p14="http://schemas.microsoft.com/office/powerpoint/2010/main" xmlns="" val="4277910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Self-Esteem vs. Self-Image</a:t>
            </a:r>
          </a:p>
          <a:p>
            <a:r>
              <a:rPr lang="en-US" dirty="0"/>
              <a:t>Self-image is similar to self-concept in that it is all about how you see yourself. Instead of being based on reality, however, it can be based on false and inaccurate thoughts about ourselves. </a:t>
            </a:r>
            <a:endParaRPr lang="en-IN"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xmlns="" val="0"/>
              </a:ext>
            </a:extLst>
          </a:blip>
          <a:srcRect b="15158"/>
          <a:stretch/>
        </p:blipFill>
        <p:spPr>
          <a:xfrm>
            <a:off x="2397954" y="3857414"/>
            <a:ext cx="3552470" cy="2005673"/>
          </a:xfrm>
          <a:prstGeom prst="rect">
            <a:avLst/>
          </a:prstGeom>
        </p:spPr>
      </p:pic>
      <p:sp>
        <p:nvSpPr>
          <p:cNvPr id="5" name="Cloud Callout 4"/>
          <p:cNvSpPr/>
          <p:nvPr/>
        </p:nvSpPr>
        <p:spPr>
          <a:xfrm>
            <a:off x="5227093" y="3159744"/>
            <a:ext cx="3138985" cy="138332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Similar to  Self-concept. But may or may not be  real</a:t>
            </a:r>
          </a:p>
        </p:txBody>
      </p:sp>
    </p:spTree>
    <p:extLst>
      <p:ext uri="{BB962C8B-B14F-4D97-AF65-F5344CB8AC3E}">
        <p14:creationId xmlns:p14="http://schemas.microsoft.com/office/powerpoint/2010/main" xmlns="" val="3360823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Self-Esteem vs. Self-Worth</a:t>
            </a:r>
          </a:p>
          <a:p>
            <a:r>
              <a:rPr lang="en-US" dirty="0"/>
              <a:t>Self-esteem is a similar concept to self-worth but with a small  difference.</a:t>
            </a:r>
          </a:p>
          <a:p>
            <a:r>
              <a:rPr lang="en-US" dirty="0"/>
              <a:t>Self-esteem is what we think, feel, and believe about ourselves, while </a:t>
            </a:r>
            <a:r>
              <a:rPr lang="en-US" b="1" dirty="0"/>
              <a:t>self-worth is the more global recognition that we are valuable human beings worthy of love.</a:t>
            </a:r>
          </a:p>
          <a:p>
            <a:endParaRPr lang="en-IN"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361898" y="4087777"/>
            <a:ext cx="2438400" cy="2176272"/>
          </a:xfrm>
          <a:prstGeom prst="rect">
            <a:avLst/>
          </a:prstGeom>
        </p:spPr>
      </p:pic>
      <p:sp>
        <p:nvSpPr>
          <p:cNvPr id="5" name="Cloud Callout 4"/>
          <p:cNvSpPr/>
          <p:nvPr/>
        </p:nvSpPr>
        <p:spPr>
          <a:xfrm>
            <a:off x="5376307" y="3794349"/>
            <a:ext cx="2688609" cy="133038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Global recognition of  our worth</a:t>
            </a:r>
          </a:p>
        </p:txBody>
      </p:sp>
    </p:spTree>
    <p:extLst>
      <p:ext uri="{BB962C8B-B14F-4D97-AF65-F5344CB8AC3E}">
        <p14:creationId xmlns:p14="http://schemas.microsoft.com/office/powerpoint/2010/main" xmlns="" val="1068955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845734"/>
            <a:ext cx="10058400" cy="1825514"/>
          </a:xfrm>
        </p:spPr>
        <p:txBody>
          <a:bodyPr>
            <a:normAutofit lnSpcReduction="10000"/>
          </a:bodyPr>
          <a:lstStyle/>
          <a:p>
            <a:r>
              <a:rPr lang="en-IN" b="1" dirty="0"/>
              <a:t>Self-Esteem vs. Self-Confidence</a:t>
            </a:r>
          </a:p>
          <a:p>
            <a:r>
              <a:rPr lang="en-US" dirty="0"/>
              <a:t>Self-esteem is </a:t>
            </a:r>
            <a:r>
              <a:rPr lang="en-US" b="1" dirty="0"/>
              <a:t>not</a:t>
            </a:r>
            <a:r>
              <a:rPr lang="en-US" dirty="0"/>
              <a:t> </a:t>
            </a:r>
            <a:r>
              <a:rPr lang="en-US" b="1" dirty="0"/>
              <a:t>self-confidence</a:t>
            </a:r>
            <a:r>
              <a:rPr lang="en-US" dirty="0"/>
              <a:t> self- confidence is about your trust in yourself and your ability to deal with challenges, solve problems, and engage successfully with the world.</a:t>
            </a:r>
          </a:p>
          <a:p>
            <a:r>
              <a:rPr lang="en-US" dirty="0"/>
              <a:t> One can have high self-confidence, particularly in a certain area or field, but still lack a healthy sense of overall value or self-esteem.</a:t>
            </a:r>
          </a:p>
          <a:p>
            <a:endParaRPr lang="en-IN"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84857" y="3548418"/>
            <a:ext cx="2858219" cy="2427104"/>
          </a:xfrm>
          <a:prstGeom prst="rect">
            <a:avLst/>
          </a:prstGeom>
        </p:spPr>
      </p:pic>
      <p:sp>
        <p:nvSpPr>
          <p:cNvPr id="6" name="Left Arrow 5"/>
          <p:cNvSpPr/>
          <p:nvPr/>
        </p:nvSpPr>
        <p:spPr>
          <a:xfrm flipH="1">
            <a:off x="3589360" y="5145206"/>
            <a:ext cx="2060813" cy="93730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Low Self-Esteem</a:t>
            </a:r>
          </a:p>
        </p:txBody>
      </p:sp>
      <p:sp>
        <p:nvSpPr>
          <p:cNvPr id="8" name="Multiply 7"/>
          <p:cNvSpPr/>
          <p:nvPr/>
        </p:nvSpPr>
        <p:spPr>
          <a:xfrm>
            <a:off x="6314859" y="4545929"/>
            <a:ext cx="2156346" cy="1656005"/>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2208856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Self-Esteem vs. Self-Efficacy</a:t>
            </a:r>
          </a:p>
          <a:p>
            <a:r>
              <a:rPr lang="en-IN" dirty="0"/>
              <a:t/>
            </a:r>
            <a:br>
              <a:rPr lang="en-IN" dirty="0"/>
            </a:br>
            <a:r>
              <a:rPr lang="en-US" dirty="0"/>
              <a:t>Self-efficacy refers to the belief in one’s ability to succeed at certain tasks.</a:t>
            </a:r>
          </a:p>
          <a:p>
            <a:r>
              <a:rPr lang="en-US" dirty="0"/>
              <a:t>Unlike self-esteem, self-efficacy is more specific rather than global, and it is based on external success rather than internal worth.</a:t>
            </a: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623640" y="4521280"/>
            <a:ext cx="2495550" cy="1838325"/>
          </a:xfrm>
          <a:prstGeom prst="rect">
            <a:avLst/>
          </a:prstGeom>
        </p:spPr>
      </p:pic>
      <p:sp>
        <p:nvSpPr>
          <p:cNvPr id="5" name="Cloud Callout 4"/>
          <p:cNvSpPr/>
          <p:nvPr/>
        </p:nvSpPr>
        <p:spPr>
          <a:xfrm>
            <a:off x="5291877" y="3726186"/>
            <a:ext cx="2296278" cy="159210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 do have ability. But I don’t think so I can win.</a:t>
            </a:r>
          </a:p>
        </p:txBody>
      </p:sp>
    </p:spTree>
    <p:extLst>
      <p:ext uri="{BB962C8B-B14F-4D97-AF65-F5344CB8AC3E}">
        <p14:creationId xmlns:p14="http://schemas.microsoft.com/office/powerpoint/2010/main" xmlns="" val="733559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How to increase Self-Esteem</a:t>
            </a:r>
          </a:p>
        </p:txBody>
      </p:sp>
      <p:sp>
        <p:nvSpPr>
          <p:cNvPr id="3" name="Content Placeholder 2"/>
          <p:cNvSpPr>
            <a:spLocks noGrp="1"/>
          </p:cNvSpPr>
          <p:nvPr>
            <p:ph idx="1"/>
          </p:nvPr>
        </p:nvSpPr>
        <p:spPr/>
        <p:txBody>
          <a:bodyPr/>
          <a:lstStyle/>
          <a:p>
            <a:pPr>
              <a:buFont typeface="Wingdings" pitchFamily="2" charset="2"/>
              <a:buChar char="§"/>
            </a:pPr>
            <a:r>
              <a:rPr lang="en-IN" sz="2400" dirty="0"/>
              <a:t>Set realistic expectations.</a:t>
            </a:r>
          </a:p>
          <a:p>
            <a:pPr>
              <a:buFont typeface="Wingdings" pitchFamily="2" charset="2"/>
              <a:buChar char="§"/>
            </a:pPr>
            <a:r>
              <a:rPr lang="en-IN" sz="2400" dirty="0"/>
              <a:t>Stop being a perfectionist.</a:t>
            </a:r>
          </a:p>
          <a:p>
            <a:pPr>
              <a:buFont typeface="Wingdings" pitchFamily="2" charset="2"/>
              <a:buChar char="§"/>
            </a:pPr>
            <a:r>
              <a:rPr lang="en-IN" sz="2400" dirty="0"/>
              <a:t>Explore yourself.</a:t>
            </a:r>
          </a:p>
          <a:p>
            <a:pPr>
              <a:buFont typeface="Wingdings" pitchFamily="2" charset="2"/>
              <a:buChar char="§"/>
            </a:pPr>
            <a:r>
              <a:rPr lang="en-US" sz="2400" dirty="0"/>
              <a:t>Be willing to adjust your self-image.</a:t>
            </a:r>
          </a:p>
          <a:p>
            <a:pPr>
              <a:buFont typeface="Wingdings" pitchFamily="2" charset="2"/>
              <a:buChar char="§"/>
            </a:pPr>
            <a:r>
              <a:rPr lang="en-US" sz="2400" dirty="0"/>
              <a:t> Stop comparing yourself to others.</a:t>
            </a:r>
          </a:p>
          <a:p>
            <a:pPr>
              <a:buFont typeface="Wingdings" pitchFamily="2" charset="2"/>
              <a:buChar char="§"/>
            </a:pPr>
            <a:r>
              <a:rPr lang="en-US" sz="2400" dirty="0"/>
              <a:t> Meditate </a:t>
            </a:r>
          </a:p>
          <a:p>
            <a:pPr marL="0" indent="0">
              <a:buNone/>
            </a:pPr>
            <a:endParaRPr lang="en-US" b="1" dirty="0"/>
          </a:p>
        </p:txBody>
      </p:sp>
    </p:spTree>
    <p:extLst>
      <p:ext uri="{BB962C8B-B14F-4D97-AF65-F5344CB8AC3E}">
        <p14:creationId xmlns:p14="http://schemas.microsoft.com/office/powerpoint/2010/main" xmlns="" val="4019536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How to strengthen attitude towards Yourself.</a:t>
            </a:r>
          </a:p>
        </p:txBody>
      </p:sp>
      <p:sp>
        <p:nvSpPr>
          <p:cNvPr id="3" name="Content Placeholder 2"/>
          <p:cNvSpPr>
            <a:spLocks noGrp="1"/>
          </p:cNvSpPr>
          <p:nvPr>
            <p:ph idx="1"/>
          </p:nvPr>
        </p:nvSpPr>
        <p:spPr/>
        <p:txBody>
          <a:bodyPr>
            <a:normAutofit fontScale="92500" lnSpcReduction="20000"/>
          </a:bodyPr>
          <a:lstStyle/>
          <a:p>
            <a:pPr>
              <a:lnSpc>
                <a:spcPct val="150000"/>
              </a:lnSpc>
            </a:pPr>
            <a:r>
              <a:rPr lang="en-US" dirty="0"/>
              <a:t>1.Spend time with people who lift you up</a:t>
            </a:r>
            <a:br>
              <a:rPr lang="en-US" dirty="0"/>
            </a:br>
            <a:r>
              <a:rPr lang="en-US" dirty="0"/>
              <a:t>2. Give back by helping others</a:t>
            </a:r>
            <a:br>
              <a:rPr lang="en-US" dirty="0"/>
            </a:br>
            <a:r>
              <a:rPr lang="en-US" dirty="0"/>
              <a:t>3. Celebrate your achievements, no matter the size</a:t>
            </a:r>
            <a:br>
              <a:rPr lang="en-US" dirty="0"/>
            </a:br>
            <a:r>
              <a:rPr lang="en-US" dirty="0"/>
              <a:t>4. Do what makes you happy</a:t>
            </a:r>
            <a:br>
              <a:rPr lang="en-US" dirty="0"/>
            </a:br>
            <a:r>
              <a:rPr lang="en-US" dirty="0"/>
              <a:t>5. Change what you can – and let go of what you can’t</a:t>
            </a:r>
            <a:br>
              <a:rPr lang="en-US" dirty="0"/>
            </a:br>
            <a:r>
              <a:rPr lang="en-US" dirty="0"/>
              <a:t>6. Let go of perfectionism ideals</a:t>
            </a:r>
            <a:br>
              <a:rPr lang="en-US" dirty="0"/>
            </a:br>
            <a:r>
              <a:rPr lang="en-US" dirty="0"/>
              <a:t>7. Speak to yourself like a friend</a:t>
            </a:r>
            <a:br>
              <a:rPr lang="en-US" dirty="0"/>
            </a:br>
            <a:r>
              <a:rPr lang="en-US" dirty="0"/>
              <a:t>8. Get involved in extra-curriculars</a:t>
            </a:r>
            <a:br>
              <a:rPr lang="en-US" dirty="0"/>
            </a:br>
            <a:r>
              <a:rPr lang="en-US" dirty="0"/>
              <a:t>9. Own your uniqueness</a:t>
            </a:r>
            <a:br>
              <a:rPr lang="en-US" dirty="0"/>
            </a:br>
            <a:r>
              <a:rPr lang="en-US" dirty="0"/>
              <a:t>10. Create a positive self-dialogue.</a:t>
            </a:r>
            <a:endParaRPr lang="en-IN" dirty="0"/>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flipH="1">
            <a:off x="7233313" y="2319868"/>
            <a:ext cx="4597135" cy="3657600"/>
          </a:xfrm>
          <a:prstGeom prst="rect">
            <a:avLst/>
          </a:prstGeom>
        </p:spPr>
      </p:pic>
      <p:sp>
        <p:nvSpPr>
          <p:cNvPr id="6" name="Cloud Callout 5"/>
          <p:cNvSpPr/>
          <p:nvPr/>
        </p:nvSpPr>
        <p:spPr>
          <a:xfrm flipH="1">
            <a:off x="7033146" y="1622389"/>
            <a:ext cx="2743201" cy="1588043"/>
          </a:xfrm>
          <a:prstGeom prst="cloud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Plus 6"/>
          <p:cNvSpPr/>
          <p:nvPr/>
        </p:nvSpPr>
        <p:spPr>
          <a:xfrm>
            <a:off x="7789462" y="1737360"/>
            <a:ext cx="436728" cy="47413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Plus 7"/>
          <p:cNvSpPr/>
          <p:nvPr/>
        </p:nvSpPr>
        <p:spPr>
          <a:xfrm>
            <a:off x="7968019" y="2179345"/>
            <a:ext cx="436728" cy="47413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Plus 8"/>
          <p:cNvSpPr/>
          <p:nvPr/>
        </p:nvSpPr>
        <p:spPr>
          <a:xfrm>
            <a:off x="8435455" y="1787505"/>
            <a:ext cx="436728" cy="47413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Plus 9"/>
          <p:cNvSpPr/>
          <p:nvPr/>
        </p:nvSpPr>
        <p:spPr>
          <a:xfrm>
            <a:off x="8425219" y="2416412"/>
            <a:ext cx="436728" cy="47413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Plus 10"/>
          <p:cNvSpPr/>
          <p:nvPr/>
        </p:nvSpPr>
        <p:spPr>
          <a:xfrm>
            <a:off x="8882419" y="1992069"/>
            <a:ext cx="436728" cy="47413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Plus 11"/>
          <p:cNvSpPr/>
          <p:nvPr/>
        </p:nvSpPr>
        <p:spPr>
          <a:xfrm>
            <a:off x="7382302" y="2053687"/>
            <a:ext cx="436728" cy="474133"/>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88616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802" y="300251"/>
            <a:ext cx="10058400" cy="1665027"/>
          </a:xfrm>
        </p:spPr>
        <p:txBody>
          <a:bodyPr>
            <a:normAutofit/>
          </a:bodyPr>
          <a:lstStyle/>
          <a:p>
            <a:pPr algn="ctr"/>
            <a:r>
              <a:rPr lang="en-IN" sz="7200" b="1" dirty="0"/>
              <a:t>Thank You</a:t>
            </a:r>
          </a:p>
        </p:txBody>
      </p:sp>
      <p:sp>
        <p:nvSpPr>
          <p:cNvPr id="3" name="Content Placeholder 2"/>
          <p:cNvSpPr>
            <a:spLocks noGrp="1"/>
          </p:cNvSpPr>
          <p:nvPr>
            <p:ph idx="1"/>
          </p:nvPr>
        </p:nvSpPr>
        <p:spPr>
          <a:xfrm>
            <a:off x="1097280" y="2623656"/>
            <a:ext cx="10058400" cy="1306899"/>
          </a:xfrm>
        </p:spPr>
        <p:txBody>
          <a:bodyPr/>
          <a:lstStyle/>
          <a:p>
            <a:r>
              <a:rPr lang="en-US" i="1" dirty="0"/>
              <a:t>As long as you look for someone else to validate who you are by seeking their approval, you are setting yourself up for disaster. You have to be whole and complete in yourself. No one can give you that. You have to know who you are—what others say is irrelevant.” -  </a:t>
            </a:r>
            <a:r>
              <a:rPr lang="en-IN" dirty="0" err="1"/>
              <a:t>Nic</a:t>
            </a:r>
            <a:r>
              <a:rPr lang="en-IN" dirty="0"/>
              <a:t> </a:t>
            </a:r>
            <a:r>
              <a:rPr lang="en-IN" dirty="0" err="1"/>
              <a:t>Sheff</a:t>
            </a:r>
            <a:endParaRPr lang="en-IN" dirty="0"/>
          </a:p>
        </p:txBody>
      </p:sp>
    </p:spTree>
    <p:extLst>
      <p:ext uri="{BB962C8B-B14F-4D97-AF65-F5344CB8AC3E}">
        <p14:creationId xmlns:p14="http://schemas.microsoft.com/office/powerpoint/2010/main" xmlns="" val="337441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What is Self-esteem ?</a:t>
            </a:r>
          </a:p>
        </p:txBody>
      </p:sp>
      <p:sp>
        <p:nvSpPr>
          <p:cNvPr id="3" name="Content Placeholder 2"/>
          <p:cNvSpPr>
            <a:spLocks noGrp="1"/>
          </p:cNvSpPr>
          <p:nvPr>
            <p:ph idx="1"/>
          </p:nvPr>
        </p:nvSpPr>
        <p:spPr/>
        <p:txBody>
          <a:bodyPr>
            <a:normAutofit/>
          </a:bodyPr>
          <a:lstStyle/>
          <a:p>
            <a:pPr marL="0" indent="0" algn="ctr">
              <a:buNone/>
            </a:pPr>
            <a:r>
              <a:rPr lang="en-US" sz="2000" dirty="0">
                <a:latin typeface="Century" panose="02040604050505020304" pitchFamily="18" charset="0"/>
              </a:rPr>
              <a:t>Self-esteem is used to describe a person's overall sense of self-worth or personal value.</a:t>
            </a:r>
          </a:p>
          <a:p>
            <a:pPr marL="0" indent="0" algn="ctr">
              <a:buNone/>
            </a:pPr>
            <a:r>
              <a:rPr lang="en-US" sz="2000" dirty="0">
                <a:latin typeface="Century" panose="02040604050505020304" pitchFamily="18" charset="0"/>
              </a:rPr>
              <a:t>In other words, how much you appreciate and like yourself. </a:t>
            </a:r>
          </a:p>
          <a:p>
            <a:pPr marL="0" indent="0" algn="ctr">
              <a:buNone/>
            </a:pPr>
            <a:r>
              <a:rPr lang="en-US" sz="2000" dirty="0">
                <a:latin typeface="Century" panose="02040604050505020304" pitchFamily="18" charset="0"/>
              </a:rPr>
              <a:t>It involves a variety of beliefs about yourself, </a:t>
            </a:r>
            <a:r>
              <a:rPr lang="en-US" sz="2000" b="1" dirty="0">
                <a:latin typeface="Century" panose="02040604050505020304" pitchFamily="18" charset="0"/>
              </a:rPr>
              <a:t>such as the appraisal of your own appearance, beliefs, emotions, and behaviors.</a:t>
            </a:r>
            <a:endParaRPr lang="en-IN" sz="2000" b="1" dirty="0">
              <a:latin typeface="Century" panose="02040604050505020304" pitchFamily="18" charset="0"/>
            </a:endParaRPr>
          </a:p>
        </p:txBody>
      </p:sp>
    </p:spTree>
    <p:extLst>
      <p:ext uri="{BB962C8B-B14F-4D97-AF65-F5344CB8AC3E}">
        <p14:creationId xmlns:p14="http://schemas.microsoft.com/office/powerpoint/2010/main" xmlns="" val="2478967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400" dirty="0"/>
              <a:t>Does self-esteem affect communication ?</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t="9404" r="549"/>
          <a:stretch/>
        </p:blipFill>
        <p:spPr>
          <a:xfrm>
            <a:off x="2550408" y="2224585"/>
            <a:ext cx="7112208" cy="3644403"/>
          </a:xfrm>
        </p:spPr>
      </p:pic>
    </p:spTree>
    <p:extLst>
      <p:ext uri="{BB962C8B-B14F-4D97-AF65-F5344CB8AC3E}">
        <p14:creationId xmlns:p14="http://schemas.microsoft.com/office/powerpoint/2010/main" xmlns="" val="3507084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400" dirty="0"/>
              <a:t>Does self-esteem affect communication ?</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t="9404" r="55701"/>
          <a:stretch/>
        </p:blipFill>
        <p:spPr>
          <a:xfrm>
            <a:off x="1097280" y="2129050"/>
            <a:ext cx="3168004" cy="3644403"/>
          </a:xfrm>
        </p:spPr>
      </p:pic>
      <p:sp>
        <p:nvSpPr>
          <p:cNvPr id="3" name="TextBox 2"/>
          <p:cNvSpPr txBox="1"/>
          <p:nvPr/>
        </p:nvSpPr>
        <p:spPr>
          <a:xfrm>
            <a:off x="6126480" y="2129050"/>
            <a:ext cx="3263180" cy="1173708"/>
          </a:xfrm>
          <a:prstGeom prst="rect">
            <a:avLst/>
          </a:prstGeom>
          <a:noFill/>
        </p:spPr>
        <p:txBody>
          <a:bodyPr wrap="square" rtlCol="0">
            <a:spAutoFit/>
          </a:bodyPr>
          <a:lstStyle/>
          <a:p>
            <a:endParaRPr lang="en-IN" dirty="0"/>
          </a:p>
        </p:txBody>
      </p:sp>
      <p:sp>
        <p:nvSpPr>
          <p:cNvPr id="5" name="TextBox 4"/>
          <p:cNvSpPr txBox="1"/>
          <p:nvPr/>
        </p:nvSpPr>
        <p:spPr>
          <a:xfrm>
            <a:off x="5096656" y="2388358"/>
            <a:ext cx="5111646" cy="2246769"/>
          </a:xfrm>
          <a:prstGeom prst="rect">
            <a:avLst/>
          </a:prstGeom>
          <a:noFill/>
        </p:spPr>
        <p:txBody>
          <a:bodyPr wrap="square" rtlCol="0">
            <a:spAutoFit/>
          </a:bodyPr>
          <a:lstStyle/>
          <a:p>
            <a:pPr marL="285750" indent="-285750">
              <a:buFont typeface="Arial" panose="020B0604020202020204" pitchFamily="34" charset="0"/>
              <a:buChar char="•"/>
            </a:pPr>
            <a:r>
              <a:rPr lang="en-IN" sz="2800" dirty="0"/>
              <a:t>Talking firmly</a:t>
            </a:r>
          </a:p>
          <a:p>
            <a:pPr marL="285750" indent="-285750">
              <a:buFont typeface="Arial" panose="020B0604020202020204" pitchFamily="34" charset="0"/>
              <a:buChar char="•"/>
            </a:pPr>
            <a:r>
              <a:rPr lang="en-IN" sz="2800" dirty="0"/>
              <a:t>Use a wide &amp; flexible vocabulary</a:t>
            </a:r>
          </a:p>
          <a:p>
            <a:pPr marL="285750" indent="-285750">
              <a:buFont typeface="Arial" panose="020B0604020202020204" pitchFamily="34" charset="0"/>
              <a:buChar char="•"/>
            </a:pPr>
            <a:r>
              <a:rPr lang="en-IN" sz="2800" dirty="0"/>
              <a:t>Be able to give positive vibes</a:t>
            </a:r>
          </a:p>
          <a:p>
            <a:pPr marL="285750" indent="-285750">
              <a:buFont typeface="Arial" panose="020B0604020202020204" pitchFamily="34" charset="0"/>
              <a:buChar char="•"/>
            </a:pPr>
            <a:r>
              <a:rPr lang="en-IN" sz="2800" dirty="0"/>
              <a:t>Be able to accept failure </a:t>
            </a:r>
          </a:p>
        </p:txBody>
      </p:sp>
    </p:spTree>
    <p:extLst>
      <p:ext uri="{BB962C8B-B14F-4D97-AF65-F5344CB8AC3E}">
        <p14:creationId xmlns:p14="http://schemas.microsoft.com/office/powerpoint/2010/main" xmlns="" val="36494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400" dirty="0"/>
              <a:t>Does self-esteem affect communication ?</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xmlns="" val="0"/>
              </a:ext>
            </a:extLst>
          </a:blip>
          <a:srcRect l="50215" t="9404" r="4366"/>
          <a:stretch/>
        </p:blipFill>
        <p:spPr>
          <a:xfrm>
            <a:off x="7369790" y="2088108"/>
            <a:ext cx="3248167" cy="3644403"/>
          </a:xfrm>
        </p:spPr>
      </p:pic>
      <p:sp>
        <p:nvSpPr>
          <p:cNvPr id="3" name="TextBox 2"/>
          <p:cNvSpPr txBox="1"/>
          <p:nvPr/>
        </p:nvSpPr>
        <p:spPr>
          <a:xfrm>
            <a:off x="854440" y="2202149"/>
            <a:ext cx="5936104" cy="3416320"/>
          </a:xfrm>
          <a:prstGeom prst="rect">
            <a:avLst/>
          </a:prstGeom>
          <a:noFill/>
        </p:spPr>
        <p:txBody>
          <a:bodyPr wrap="square" rtlCol="0">
            <a:spAutoFit/>
          </a:bodyPr>
          <a:lstStyle/>
          <a:p>
            <a:pPr marL="285750" indent="-285750">
              <a:buFont typeface="Arial" panose="020B0604020202020204" pitchFamily="34" charset="0"/>
              <a:buChar char="•"/>
            </a:pPr>
            <a:r>
              <a:rPr lang="en-IN" sz="2400" dirty="0"/>
              <a:t>Are defensive about themselves</a:t>
            </a:r>
          </a:p>
          <a:p>
            <a:pPr marL="285750" indent="-285750">
              <a:buFont typeface="Arial" panose="020B0604020202020204" pitchFamily="34" charset="0"/>
              <a:buChar char="•"/>
            </a:pPr>
            <a:r>
              <a:rPr lang="en-IN" sz="2400" dirty="0"/>
              <a:t>Have slack body posture</a:t>
            </a:r>
          </a:p>
          <a:p>
            <a:pPr marL="285750" indent="-285750">
              <a:buFont typeface="Arial" panose="020B0604020202020204" pitchFamily="34" charset="0"/>
              <a:buChar char="•"/>
            </a:pPr>
            <a:r>
              <a:rPr lang="en-IN" sz="2400" dirty="0"/>
              <a:t>Do not appear confident </a:t>
            </a:r>
          </a:p>
          <a:p>
            <a:pPr marL="285750" indent="-285750">
              <a:buFont typeface="Arial" panose="020B0604020202020204" pitchFamily="34" charset="0"/>
              <a:buChar char="•"/>
            </a:pPr>
            <a:r>
              <a:rPr lang="en-IN" sz="2400" dirty="0"/>
              <a:t>Are reluctant to take risks in social encounters</a:t>
            </a:r>
          </a:p>
          <a:p>
            <a:pPr marL="285750" indent="-285750">
              <a:buFont typeface="Arial" panose="020B0604020202020204" pitchFamily="34" charset="0"/>
              <a:buChar char="•"/>
            </a:pPr>
            <a:r>
              <a:rPr lang="en-IN" sz="2400" dirty="0"/>
              <a:t>Talk about themselves &amp; try putting themselves down</a:t>
            </a:r>
          </a:p>
          <a:p>
            <a:pPr marL="285750" indent="-285750">
              <a:buFont typeface="Arial" panose="020B0604020202020204" pitchFamily="34" charset="0"/>
              <a:buChar char="•"/>
            </a:pPr>
            <a:r>
              <a:rPr lang="en-US" sz="2400" dirty="0"/>
              <a:t>Have speech patterns which are hesitant (e.g. Verbal ticks, Yaa know)</a:t>
            </a:r>
            <a:endParaRPr lang="en-IN" sz="2400" dirty="0"/>
          </a:p>
        </p:txBody>
      </p:sp>
    </p:spTree>
    <p:extLst>
      <p:ext uri="{BB962C8B-B14F-4D97-AF65-F5344CB8AC3E}">
        <p14:creationId xmlns:p14="http://schemas.microsoft.com/office/powerpoint/2010/main" xmlns="" val="71929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4400" dirty="0"/>
              <a:t>Does self-esteem affect Behaviour ?</a:t>
            </a:r>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b="12594"/>
          <a:stretch/>
        </p:blipFill>
        <p:spPr>
          <a:xfrm>
            <a:off x="2755483" y="2004246"/>
            <a:ext cx="6741994" cy="3755109"/>
          </a:xfrm>
        </p:spPr>
      </p:pic>
    </p:spTree>
    <p:extLst>
      <p:ext uri="{BB962C8B-B14F-4D97-AF65-F5344CB8AC3E}">
        <p14:creationId xmlns:p14="http://schemas.microsoft.com/office/powerpoint/2010/main" xmlns="" val="406865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4400" dirty="0"/>
              <a:t>Does self-esteem affects Behaviour ?</a:t>
            </a:r>
          </a:p>
        </p:txBody>
      </p:sp>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xmlns="" val="0"/>
              </a:ext>
            </a:extLst>
          </a:blip>
          <a:srcRect b="12594"/>
          <a:stretch/>
        </p:blipFill>
        <p:spPr>
          <a:xfrm>
            <a:off x="2755483" y="2004246"/>
            <a:ext cx="6741994" cy="3755109"/>
          </a:xfrm>
        </p:spPr>
      </p:pic>
      <p:sp>
        <p:nvSpPr>
          <p:cNvPr id="6" name="Rounded Rectangle 5"/>
          <p:cNvSpPr/>
          <p:nvPr/>
        </p:nvSpPr>
        <p:spPr>
          <a:xfrm>
            <a:off x="9730854" y="2006221"/>
            <a:ext cx="2033516" cy="5732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Avoid Risk -taking</a:t>
            </a:r>
          </a:p>
        </p:txBody>
      </p:sp>
      <p:sp>
        <p:nvSpPr>
          <p:cNvPr id="7" name="Rounded Rectangle 6"/>
          <p:cNvSpPr/>
          <p:nvPr/>
        </p:nvSpPr>
        <p:spPr>
          <a:xfrm>
            <a:off x="9730854" y="3251085"/>
            <a:ext cx="2033516" cy="5732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Feel anxious in new situation</a:t>
            </a:r>
          </a:p>
        </p:txBody>
      </p:sp>
      <p:sp>
        <p:nvSpPr>
          <p:cNvPr id="8" name="Rounded Rectangle 7"/>
          <p:cNvSpPr/>
          <p:nvPr/>
        </p:nvSpPr>
        <p:spPr>
          <a:xfrm>
            <a:off x="9730854" y="4495949"/>
            <a:ext cx="2033516" cy="5732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Be reluctant to speak your mind</a:t>
            </a:r>
          </a:p>
        </p:txBody>
      </p:sp>
      <p:sp>
        <p:nvSpPr>
          <p:cNvPr id="9" name="Rounded Rectangle 8"/>
          <p:cNvSpPr/>
          <p:nvPr/>
        </p:nvSpPr>
        <p:spPr>
          <a:xfrm>
            <a:off x="488590" y="2543448"/>
            <a:ext cx="2033516" cy="5732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Comparing your self with others</a:t>
            </a:r>
          </a:p>
        </p:txBody>
      </p:sp>
      <p:sp>
        <p:nvSpPr>
          <p:cNvPr id="10" name="Rounded Rectangle 9"/>
          <p:cNvSpPr/>
          <p:nvPr/>
        </p:nvSpPr>
        <p:spPr>
          <a:xfrm>
            <a:off x="488590" y="3922743"/>
            <a:ext cx="2033516" cy="5732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Always viewing yourself as a victim</a:t>
            </a:r>
          </a:p>
        </p:txBody>
      </p:sp>
    </p:spTree>
    <p:extLst>
      <p:ext uri="{BB962C8B-B14F-4D97-AF65-F5344CB8AC3E}">
        <p14:creationId xmlns:p14="http://schemas.microsoft.com/office/powerpoint/2010/main" xmlns="" val="2210800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4400" dirty="0"/>
              <a:t>Does self-esteem affect Relationship ? Why?</a:t>
            </a:r>
          </a:p>
        </p:txBody>
      </p:sp>
      <p:sp>
        <p:nvSpPr>
          <p:cNvPr id="3" name="Content Placeholder 2"/>
          <p:cNvSpPr>
            <a:spLocks noGrp="1"/>
          </p:cNvSpPr>
          <p:nvPr>
            <p:ph idx="1"/>
          </p:nvPr>
        </p:nvSpPr>
        <p:spPr>
          <a:xfrm>
            <a:off x="1295404" y="1992837"/>
            <a:ext cx="2901514" cy="963253"/>
          </a:xfrm>
        </p:spPr>
        <p:txBody>
          <a:bodyPr/>
          <a:lstStyle/>
          <a:p>
            <a:pPr marL="0" indent="0" algn="ctr">
              <a:buNone/>
            </a:pPr>
            <a:r>
              <a:rPr lang="en-IN" dirty="0"/>
              <a:t> </a:t>
            </a:r>
            <a:r>
              <a:rPr lang="en-IN" sz="2400" b="1" u="sng" dirty="0"/>
              <a:t>Attachment</a:t>
            </a:r>
            <a:r>
              <a:rPr lang="en-IN" b="1" u="sng" dirty="0"/>
              <a:t> Style</a:t>
            </a:r>
            <a:r>
              <a:rPr lang="en-IN" dirty="0"/>
              <a:t> </a:t>
            </a:r>
          </a:p>
          <a:p>
            <a:r>
              <a:rPr lang="en-IN" b="1" u="sng" dirty="0"/>
              <a:t>        </a:t>
            </a:r>
          </a:p>
          <a:p>
            <a:endParaRPr lang="en-IN" b="1" u="sng" dirty="0"/>
          </a:p>
          <a:p>
            <a:endParaRPr lang="en-IN" b="1" u="sng" dirty="0"/>
          </a:p>
          <a:p>
            <a:pPr marL="0" indent="0">
              <a:buNone/>
            </a:pPr>
            <a:endParaRPr lang="en-IN" b="1" u="sng" dirty="0"/>
          </a:p>
          <a:p>
            <a:pPr marL="0" indent="0">
              <a:buNone/>
            </a:pPr>
            <a:endParaRPr lang="en-IN" b="1" u="sng" dirty="0"/>
          </a:p>
        </p:txBody>
      </p:sp>
      <p:sp>
        <p:nvSpPr>
          <p:cNvPr id="5" name="Rectangle 4"/>
          <p:cNvSpPr/>
          <p:nvPr/>
        </p:nvSpPr>
        <p:spPr>
          <a:xfrm>
            <a:off x="1886353" y="2699967"/>
            <a:ext cx="1719616" cy="605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Secure</a:t>
            </a:r>
          </a:p>
        </p:txBody>
      </p:sp>
      <p:sp>
        <p:nvSpPr>
          <p:cNvPr id="6" name="Rectangle 5"/>
          <p:cNvSpPr/>
          <p:nvPr/>
        </p:nvSpPr>
        <p:spPr>
          <a:xfrm>
            <a:off x="1886353" y="4012500"/>
            <a:ext cx="1719616" cy="605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Anxious</a:t>
            </a:r>
          </a:p>
        </p:txBody>
      </p:sp>
      <p:sp>
        <p:nvSpPr>
          <p:cNvPr id="7" name="Rectangle 6"/>
          <p:cNvSpPr/>
          <p:nvPr/>
        </p:nvSpPr>
        <p:spPr>
          <a:xfrm>
            <a:off x="1886353" y="5340071"/>
            <a:ext cx="1719616" cy="6054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Avoidant</a:t>
            </a:r>
          </a:p>
        </p:txBody>
      </p:sp>
      <p:sp>
        <p:nvSpPr>
          <p:cNvPr id="10" name="Right Arrow 9"/>
          <p:cNvSpPr/>
          <p:nvPr/>
        </p:nvSpPr>
        <p:spPr>
          <a:xfrm>
            <a:off x="3794078" y="2804739"/>
            <a:ext cx="559558" cy="302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ight Arrow 10"/>
          <p:cNvSpPr/>
          <p:nvPr/>
        </p:nvSpPr>
        <p:spPr>
          <a:xfrm>
            <a:off x="3794078" y="4184217"/>
            <a:ext cx="559558" cy="302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ight Arrow 13"/>
          <p:cNvSpPr/>
          <p:nvPr/>
        </p:nvSpPr>
        <p:spPr>
          <a:xfrm>
            <a:off x="3794078" y="5491421"/>
            <a:ext cx="559558" cy="302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p:cNvSpPr txBox="1"/>
          <p:nvPr/>
        </p:nvSpPr>
        <p:spPr>
          <a:xfrm>
            <a:off x="5036023" y="2474463"/>
            <a:ext cx="4531057" cy="923330"/>
          </a:xfrm>
          <a:prstGeom prst="rect">
            <a:avLst/>
          </a:prstGeom>
          <a:noFill/>
        </p:spPr>
        <p:txBody>
          <a:bodyPr wrap="square" rtlCol="0">
            <a:spAutoFit/>
          </a:bodyPr>
          <a:lstStyle/>
          <a:p>
            <a:r>
              <a:rPr lang="en-IN" dirty="0"/>
              <a:t>Warmth &amp; loving, accepting minor shortcoming of partners, responsive to their partners &amp; their needs</a:t>
            </a:r>
          </a:p>
        </p:txBody>
      </p:sp>
      <p:sp>
        <p:nvSpPr>
          <p:cNvPr id="16" name="TextBox 15"/>
          <p:cNvSpPr txBox="1"/>
          <p:nvPr/>
        </p:nvSpPr>
        <p:spPr>
          <a:xfrm>
            <a:off x="5036022" y="3861051"/>
            <a:ext cx="5334001" cy="646331"/>
          </a:xfrm>
          <a:prstGeom prst="rect">
            <a:avLst/>
          </a:prstGeom>
          <a:noFill/>
        </p:spPr>
        <p:txBody>
          <a:bodyPr wrap="square" rtlCol="0">
            <a:spAutoFit/>
          </a:bodyPr>
          <a:lstStyle/>
          <a:p>
            <a:r>
              <a:rPr lang="en-IN" dirty="0"/>
              <a:t>You may play games or manipulate  your partner  to get attention, provoking jealousy, threating to leave.</a:t>
            </a:r>
          </a:p>
        </p:txBody>
      </p:sp>
      <p:sp>
        <p:nvSpPr>
          <p:cNvPr id="17" name="TextBox 16"/>
          <p:cNvSpPr txBox="1"/>
          <p:nvPr/>
        </p:nvSpPr>
        <p:spPr>
          <a:xfrm>
            <a:off x="5036022" y="5198318"/>
            <a:ext cx="5334001" cy="646331"/>
          </a:xfrm>
          <a:prstGeom prst="rect">
            <a:avLst/>
          </a:prstGeom>
          <a:noFill/>
        </p:spPr>
        <p:txBody>
          <a:bodyPr wrap="square" rtlCol="0">
            <a:spAutoFit/>
          </a:bodyPr>
          <a:lstStyle/>
          <a:p>
            <a:r>
              <a:rPr lang="en-IN" dirty="0"/>
              <a:t>Easily able to cut-off difficult emotions, your independence &amp; self-sufficiency are more important.</a:t>
            </a:r>
          </a:p>
        </p:txBody>
      </p:sp>
    </p:spTree>
    <p:extLst>
      <p:ext uri="{BB962C8B-B14F-4D97-AF65-F5344CB8AC3E}">
        <p14:creationId xmlns:p14="http://schemas.microsoft.com/office/powerpoint/2010/main" xmlns="" val="35111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Self-esteem is Important?</a:t>
            </a:r>
          </a:p>
        </p:txBody>
      </p:sp>
      <p:sp>
        <p:nvSpPr>
          <p:cNvPr id="3" name="Content Placeholder 2"/>
          <p:cNvSpPr>
            <a:spLocks noGrp="1"/>
          </p:cNvSpPr>
          <p:nvPr>
            <p:ph idx="1"/>
          </p:nvPr>
        </p:nvSpPr>
        <p:spPr>
          <a:xfrm>
            <a:off x="1097280" y="2064098"/>
            <a:ext cx="10058400" cy="638159"/>
          </a:xfrm>
        </p:spPr>
        <p:txBody>
          <a:bodyPr/>
          <a:lstStyle/>
          <a:p>
            <a:r>
              <a:rPr lang="en-US" dirty="0"/>
              <a:t>Self-esteem can play a significant role in your motivation and success throughout your life.</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4082739976"/>
              </p:ext>
            </p:extLst>
          </p:nvPr>
        </p:nvGraphicFramePr>
        <p:xfrm>
          <a:off x="1649863" y="2837926"/>
          <a:ext cx="8127999" cy="21031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xmlns="" val="20000"/>
                    </a:ext>
                  </a:extLst>
                </a:gridCol>
                <a:gridCol w="2709333">
                  <a:extLst>
                    <a:ext uri="{9D8B030D-6E8A-4147-A177-3AD203B41FA5}">
                      <a16:colId xmlns:a16="http://schemas.microsoft.com/office/drawing/2014/main" xmlns="" val="20001"/>
                    </a:ext>
                  </a:extLst>
                </a:gridCol>
                <a:gridCol w="2709333">
                  <a:extLst>
                    <a:ext uri="{9D8B030D-6E8A-4147-A177-3AD203B41FA5}">
                      <a16:colId xmlns:a16="http://schemas.microsoft.com/office/drawing/2014/main" xmlns="" val="20002"/>
                    </a:ext>
                  </a:extLst>
                </a:gridCol>
              </a:tblGrid>
              <a:tr h="370840">
                <a:tc>
                  <a:txBody>
                    <a:bodyPr/>
                    <a:lstStyle/>
                    <a:p>
                      <a:r>
                        <a:rPr lang="en-IN" dirty="0"/>
                        <a:t>Low Self-Esteem</a:t>
                      </a:r>
                    </a:p>
                  </a:txBody>
                  <a:tcPr/>
                </a:tc>
                <a:tc>
                  <a:txBody>
                    <a:bodyPr/>
                    <a:lstStyle/>
                    <a:p>
                      <a:r>
                        <a:rPr lang="en-IN" dirty="0"/>
                        <a:t>Healthy</a:t>
                      </a:r>
                      <a:r>
                        <a:rPr lang="en-IN" baseline="0" dirty="0"/>
                        <a:t> Self - Esteem</a:t>
                      </a:r>
                      <a:endParaRPr lang="en-IN" dirty="0"/>
                    </a:p>
                  </a:txBody>
                  <a:tcPr/>
                </a:tc>
                <a:tc>
                  <a:txBody>
                    <a:bodyPr/>
                    <a:lstStyle/>
                    <a:p>
                      <a:r>
                        <a:rPr lang="en-IN" dirty="0"/>
                        <a:t>High Self-Esteem</a:t>
                      </a:r>
                    </a:p>
                    <a:p>
                      <a:endParaRPr lang="en-IN" dirty="0"/>
                    </a:p>
                  </a:txBody>
                  <a:tcPr/>
                </a:tc>
                <a:extLst>
                  <a:ext uri="{0D108BD9-81ED-4DB2-BD59-A6C34878D82A}">
                    <a16:rowId xmlns:a16="http://schemas.microsoft.com/office/drawing/2014/main" xmlns="" val="10000"/>
                  </a:ext>
                </a:extLst>
              </a:tr>
              <a:tr h="370840">
                <a:tc>
                  <a:txBody>
                    <a:bodyPr/>
                    <a:lstStyle/>
                    <a:p>
                      <a:r>
                        <a:rPr lang="en-IN" dirty="0"/>
                        <a:t>Can hold back to</a:t>
                      </a:r>
                      <a:r>
                        <a:rPr lang="en-IN" baseline="0" dirty="0"/>
                        <a:t> succeeding as one doesn’t believe in their capability</a:t>
                      </a:r>
                      <a:endParaRPr lang="en-IN" dirty="0"/>
                    </a:p>
                  </a:txBody>
                  <a:tcPr/>
                </a:tc>
                <a:tc>
                  <a:txBody>
                    <a:bodyPr/>
                    <a:lstStyle/>
                    <a:p>
                      <a:r>
                        <a:rPr lang="en-US" sz="1800" b="0" i="0" kern="1200" dirty="0">
                          <a:solidFill>
                            <a:schemeClr val="dk1"/>
                          </a:solidFill>
                          <a:effectLst/>
                          <a:latin typeface="+mn-lt"/>
                          <a:ea typeface="+mn-ea"/>
                          <a:cs typeface="+mn-cs"/>
                        </a:rPr>
                        <a:t> Can help you achieve success because you navigate life with a positive attitude and believe you can accomplish your goals.</a:t>
                      </a:r>
                      <a:endParaRPr lang="en-IN" dirty="0"/>
                    </a:p>
                  </a:txBody>
                  <a:tcPr/>
                </a:tc>
                <a:tc>
                  <a:txBody>
                    <a:bodyPr/>
                    <a:lstStyle/>
                    <a:p>
                      <a:r>
                        <a:rPr lang="en-IN" dirty="0"/>
                        <a:t>Can</a:t>
                      </a:r>
                      <a:r>
                        <a:rPr lang="en-IN" baseline="0" dirty="0"/>
                        <a:t> put one in a situation which has unrealistic goals</a:t>
                      </a:r>
                      <a:endParaRPr lang="en-IN"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xmlns="" val="187217431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708</TotalTime>
  <Words>654</Words>
  <Application>Microsoft Macintosh PowerPoint</Application>
  <PresentationFormat>Custom</PresentationFormat>
  <Paragraphs>94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Retrospect</vt:lpstr>
      <vt:lpstr>Self-Esteem</vt:lpstr>
      <vt:lpstr>What is Self-esteem ?</vt:lpstr>
      <vt:lpstr>Does self-esteem affect communication ?</vt:lpstr>
      <vt:lpstr>Does self-esteem affect communication ?</vt:lpstr>
      <vt:lpstr>Does self-esteem affect communication ?</vt:lpstr>
      <vt:lpstr>Does self-esteem affect Behaviour ?</vt:lpstr>
      <vt:lpstr>Does self-esteem affects Behaviour ?</vt:lpstr>
      <vt:lpstr>Does self-esteem affect Relationship ? Why?</vt:lpstr>
      <vt:lpstr>Why Self-esteem is Important?</vt:lpstr>
      <vt:lpstr>Maslow’s Hierarchy of needs</vt:lpstr>
      <vt:lpstr>Factors influencing Self-Esteem </vt:lpstr>
      <vt:lpstr>Self-Esteem Vs Self-Directed, Traits &amp; States</vt:lpstr>
      <vt:lpstr>Slide 13</vt:lpstr>
      <vt:lpstr>Slide 14</vt:lpstr>
      <vt:lpstr>Slide 15</vt:lpstr>
      <vt:lpstr>Slide 16</vt:lpstr>
      <vt:lpstr>How to increase Self-Esteem</vt:lpstr>
      <vt:lpstr>How to strengthen attitude towards Yourself.</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RCC</cp:lastModifiedBy>
  <cp:revision>24</cp:revision>
  <dcterms:created xsi:type="dcterms:W3CDTF">2020-07-05T14:39:08Z</dcterms:created>
  <dcterms:modified xsi:type="dcterms:W3CDTF">2020-09-08T02:46:50Z</dcterms:modified>
</cp:coreProperties>
</file>