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B82E58-3FE5-4BDD-ADC6-F00E1AA5A2E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DCB0-DE56-41A8-966E-7C5A25905594}"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61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DB82E58-3FE5-4BDD-ADC6-F00E1AA5A2E3}"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325319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82E58-3FE5-4BDD-ADC6-F00E1AA5A2E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2687750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82E58-3FE5-4BDD-ADC6-F00E1AA5A2E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DCB0-DE56-41A8-966E-7C5A25905594}"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52364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82E58-3FE5-4BDD-ADC6-F00E1AA5A2E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1720727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82E58-3FE5-4BDD-ADC6-F00E1AA5A2E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DCB0-DE56-41A8-966E-7C5A25905594}"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55691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82E58-3FE5-4BDD-ADC6-F00E1AA5A2E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595253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82E58-3FE5-4BDD-ADC6-F00E1AA5A2E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3431940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82E58-3FE5-4BDD-ADC6-F00E1AA5A2E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341182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82E58-3FE5-4BDD-ADC6-F00E1AA5A2E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88854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82E58-3FE5-4BDD-ADC6-F00E1AA5A2E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273785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B82E58-3FE5-4BDD-ADC6-F00E1AA5A2E3}"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218511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B82E58-3FE5-4BDD-ADC6-F00E1AA5A2E3}"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421621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B82E58-3FE5-4BDD-ADC6-F00E1AA5A2E3}"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297929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82E58-3FE5-4BDD-ADC6-F00E1AA5A2E3}"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249635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B82E58-3FE5-4BDD-ADC6-F00E1AA5A2E3}"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131684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B82E58-3FE5-4BDD-ADC6-F00E1AA5A2E3}"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EDCB0-DE56-41A8-966E-7C5A25905594}" type="slidenum">
              <a:rPr lang="en-US" smtClean="0"/>
              <a:t>‹#›</a:t>
            </a:fld>
            <a:endParaRPr lang="en-US"/>
          </a:p>
        </p:txBody>
      </p:sp>
    </p:spTree>
    <p:extLst>
      <p:ext uri="{BB962C8B-B14F-4D97-AF65-F5344CB8AC3E}">
        <p14:creationId xmlns:p14="http://schemas.microsoft.com/office/powerpoint/2010/main" val="321869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DB82E58-3FE5-4BDD-ADC6-F00E1AA5A2E3}" type="datetimeFigureOut">
              <a:rPr lang="en-US" smtClean="0"/>
              <a:t>11/6/2020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77EDCB0-DE56-41A8-966E-7C5A25905594}" type="slidenum">
              <a:rPr lang="en-US" smtClean="0"/>
              <a:t>‹#›</a:t>
            </a:fld>
            <a:endParaRPr lang="en-US"/>
          </a:p>
        </p:txBody>
      </p:sp>
    </p:spTree>
    <p:extLst>
      <p:ext uri="{BB962C8B-B14F-4D97-AF65-F5344CB8AC3E}">
        <p14:creationId xmlns:p14="http://schemas.microsoft.com/office/powerpoint/2010/main" val="3186623985"/>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emotionoflife.in" TargetMode="External"/><Relationship Id="rId2" Type="http://schemas.openxmlformats.org/officeDocument/2006/relationships/hyperlink" Target="http://www.emotionoflife.i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40">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519B-ACF9-40A5-9A2C-D822D2224639}"/>
              </a:ext>
            </a:extLst>
          </p:cNvPr>
          <p:cNvSpPr>
            <a:spLocks noGrp="1"/>
          </p:cNvSpPr>
          <p:nvPr>
            <p:ph type="ctrTitle"/>
          </p:nvPr>
        </p:nvSpPr>
        <p:spPr/>
        <p:txBody>
          <a:bodyPr/>
          <a:lstStyle/>
          <a:p>
            <a:pPr algn="ctr"/>
            <a:r>
              <a:rPr lang="en-US" dirty="0"/>
              <a:t>Social Anxiety disorder and Panic Disorder</a:t>
            </a:r>
          </a:p>
        </p:txBody>
      </p:sp>
      <p:sp>
        <p:nvSpPr>
          <p:cNvPr id="3" name="Subtitle 2">
            <a:extLst>
              <a:ext uri="{FF2B5EF4-FFF2-40B4-BE49-F238E27FC236}">
                <a16:creationId xmlns:a16="http://schemas.microsoft.com/office/drawing/2014/main" id="{9DB56153-9433-4EE3-BC6A-FE71DC3F6406}"/>
              </a:ext>
            </a:extLst>
          </p:cNvPr>
          <p:cNvSpPr>
            <a:spLocks noGrp="1"/>
          </p:cNvSpPr>
          <p:nvPr>
            <p:ph type="subTitle" idx="1"/>
          </p:nvPr>
        </p:nvSpPr>
        <p:spPr/>
        <p:txBody>
          <a:bodyPr/>
          <a:lstStyle/>
          <a:p>
            <a:r>
              <a:rPr lang="en-US" dirty="0">
                <a:solidFill>
                  <a:schemeClr val="tx2">
                    <a:lumMod val="50000"/>
                  </a:schemeClr>
                </a:solidFill>
              </a:rPr>
              <a:t>By Ms. Aarohi Raorane</a:t>
            </a:r>
          </a:p>
          <a:p>
            <a:r>
              <a:rPr lang="en-US" dirty="0">
                <a:solidFill>
                  <a:schemeClr val="tx2">
                    <a:lumMod val="50000"/>
                  </a:schemeClr>
                </a:solidFill>
              </a:rPr>
              <a:t>Psychologist</a:t>
            </a:r>
          </a:p>
          <a:p>
            <a:r>
              <a:rPr lang="en-US" dirty="0">
                <a:solidFill>
                  <a:schemeClr val="tx2">
                    <a:lumMod val="50000"/>
                  </a:schemeClr>
                </a:solidFill>
              </a:rPr>
              <a:t>Emotion of Life</a:t>
            </a:r>
          </a:p>
        </p:txBody>
      </p:sp>
    </p:spTree>
    <p:extLst>
      <p:ext uri="{BB962C8B-B14F-4D97-AF65-F5344CB8AC3E}">
        <p14:creationId xmlns:p14="http://schemas.microsoft.com/office/powerpoint/2010/main" val="2476607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25000">
              <a:schemeClr val="bg2">
                <a:tint val="97000"/>
                <a:hueMod val="92000"/>
                <a:satMod val="169000"/>
                <a:lumMod val="164000"/>
              </a:schemeClr>
            </a:gs>
            <a:gs pos="93000">
              <a:schemeClr val="accent1"/>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F671-4574-4D2E-997F-6AF0100F8444}"/>
              </a:ext>
            </a:extLst>
          </p:cNvPr>
          <p:cNvSpPr>
            <a:spLocks noGrp="1"/>
          </p:cNvSpPr>
          <p:nvPr>
            <p:ph type="ctrTitle"/>
          </p:nvPr>
        </p:nvSpPr>
        <p:spPr>
          <a:xfrm>
            <a:off x="460476" y="238327"/>
            <a:ext cx="11507788" cy="948448"/>
          </a:xfrm>
        </p:spPr>
        <p:txBody>
          <a:bodyPr/>
          <a:lstStyle/>
          <a:p>
            <a:pPr algn="ctr"/>
            <a:r>
              <a:rPr lang="en-US" i="1" dirty="0">
                <a:effectLst>
                  <a:outerShdw blurRad="38100" dist="38100" dir="2700000" algn="tl">
                    <a:srgbClr val="000000">
                      <a:alpha val="43137"/>
                    </a:srgbClr>
                  </a:outerShdw>
                </a:effectLst>
              </a:rPr>
              <a:t>What Is Panic Disorder</a:t>
            </a:r>
            <a:r>
              <a:rPr lang="en-US" dirty="0"/>
              <a:t>?</a:t>
            </a:r>
          </a:p>
        </p:txBody>
      </p:sp>
      <p:sp>
        <p:nvSpPr>
          <p:cNvPr id="3" name="Subtitle 2">
            <a:extLst>
              <a:ext uri="{FF2B5EF4-FFF2-40B4-BE49-F238E27FC236}">
                <a16:creationId xmlns:a16="http://schemas.microsoft.com/office/drawing/2014/main" id="{903D4150-531D-4252-80F0-841555239B95}"/>
              </a:ext>
            </a:extLst>
          </p:cNvPr>
          <p:cNvSpPr>
            <a:spLocks noGrp="1"/>
          </p:cNvSpPr>
          <p:nvPr>
            <p:ph type="subTitle" idx="1"/>
          </p:nvPr>
        </p:nvSpPr>
        <p:spPr>
          <a:xfrm>
            <a:off x="145915" y="1186774"/>
            <a:ext cx="11965021" cy="5554493"/>
          </a:xfrm>
        </p:spPr>
        <p:txBody>
          <a:bodyPr>
            <a:normAutofit/>
          </a:bodyPr>
          <a:lstStyle/>
          <a:p>
            <a:pPr marL="285750" indent="-285750">
              <a:buFont typeface="Arial" panose="020B0604020202020204" pitchFamily="34" charset="0"/>
              <a:buChar char="•"/>
            </a:pPr>
            <a:r>
              <a:rPr lang="en-US" sz="1800" b="0" i="0" dirty="0">
                <a:solidFill>
                  <a:schemeClr val="accent1"/>
                </a:solidFill>
                <a:effectLst/>
              </a:rPr>
              <a:t>Panic disorder is the term used to describe when panic attacks are recurrent and disabling.</a:t>
            </a:r>
          </a:p>
          <a:p>
            <a:pPr marL="285750" indent="-285750">
              <a:buFont typeface="Arial" panose="020B0604020202020204" pitchFamily="34" charset="0"/>
              <a:buChar char="•"/>
            </a:pPr>
            <a:r>
              <a:rPr lang="en-US" sz="1800" dirty="0">
                <a:solidFill>
                  <a:schemeClr val="accent1"/>
                </a:solidFill>
              </a:rPr>
              <a:t>An acute intense attack of anxiety accompanied by feelings of impending doom is known as panic disorder. The anxiety is characterized by discrete periods of intense fear that can vary from several attacks during one day to only a few attacks during a year.</a:t>
            </a:r>
          </a:p>
          <a:p>
            <a:pPr algn="l" fontAlgn="base"/>
            <a:r>
              <a:rPr lang="en-US" sz="1800" b="0" i="0" dirty="0">
                <a:solidFill>
                  <a:schemeClr val="bg2">
                    <a:lumMod val="50000"/>
                  </a:schemeClr>
                </a:solidFill>
                <a:effectLst/>
              </a:rPr>
              <a:t>Panic disorder can be characterized by:</a:t>
            </a:r>
          </a:p>
          <a:p>
            <a:pPr algn="l" fontAlgn="base">
              <a:buFont typeface="Arial" panose="020B0604020202020204" pitchFamily="34" charset="0"/>
              <a:buChar char="•"/>
            </a:pPr>
            <a:r>
              <a:rPr lang="en-US" sz="1800" b="0" i="0" dirty="0">
                <a:solidFill>
                  <a:schemeClr val="bg2">
                    <a:lumMod val="50000"/>
                  </a:schemeClr>
                </a:solidFill>
                <a:effectLst/>
              </a:rPr>
              <a:t>The presence of recurring and unexpected (‘out of the blue’) panic attacks.</a:t>
            </a:r>
          </a:p>
          <a:p>
            <a:pPr algn="l" fontAlgn="base">
              <a:buFont typeface="Arial" panose="020B0604020202020204" pitchFamily="34" charset="0"/>
              <a:buChar char="•"/>
            </a:pPr>
            <a:r>
              <a:rPr lang="en-US" sz="1800" b="0" i="0" dirty="0">
                <a:solidFill>
                  <a:schemeClr val="bg2">
                    <a:lumMod val="50000"/>
                  </a:schemeClr>
                </a:solidFill>
                <a:effectLst/>
              </a:rPr>
              <a:t>Worrying for at least a month after having a panic attack that you will have another one.</a:t>
            </a:r>
          </a:p>
          <a:p>
            <a:pPr algn="l" fontAlgn="base">
              <a:buFont typeface="Arial" panose="020B0604020202020204" pitchFamily="34" charset="0"/>
              <a:buChar char="•"/>
            </a:pPr>
            <a:r>
              <a:rPr lang="en-US" sz="1800" b="0" i="0" dirty="0">
                <a:solidFill>
                  <a:schemeClr val="bg2">
                    <a:lumMod val="50000"/>
                  </a:schemeClr>
                </a:solidFill>
                <a:effectLst/>
              </a:rPr>
              <a:t>Worrying about the implications or consequences of a panic attack (such as thinking that the panic attack is a sign of an undiagnosed medical problem). For example, some people have repeated medical tests due to these worries and, despite reassurance, still have fears of being unwell.</a:t>
            </a:r>
          </a:p>
          <a:p>
            <a:pPr algn="l" fontAlgn="base">
              <a:buFont typeface="Arial" panose="020B0604020202020204" pitchFamily="34" charset="0"/>
              <a:buChar char="•"/>
            </a:pPr>
            <a:r>
              <a:rPr lang="en-US" sz="1800" b="0" i="0" dirty="0">
                <a:solidFill>
                  <a:schemeClr val="bg2">
                    <a:lumMod val="50000"/>
                  </a:schemeClr>
                </a:solidFill>
                <a:effectLst/>
              </a:rPr>
              <a:t>Significant changes in behaviour that relate to the panic attacks (such as avoiding activities like exercise because it increases the heart rate).</a:t>
            </a:r>
          </a:p>
          <a:p>
            <a:pPr algn="l" fontAlgn="base"/>
            <a:r>
              <a:rPr lang="en-US" sz="1800" b="0" i="0" dirty="0">
                <a:solidFill>
                  <a:schemeClr val="bg2">
                    <a:lumMod val="50000"/>
                  </a:schemeClr>
                </a:solidFill>
                <a:effectLst/>
              </a:rPr>
              <a:t>During a panic attack, you're suddenly overwhelmed by the physical sensations described above. Panic attacks reach a peak within about 10 minutes and usually last for up to half an hour, leaving you feeling tired or exhausted. </a:t>
            </a:r>
          </a:p>
          <a:p>
            <a:pPr marL="285750" indent="-285750">
              <a:buFont typeface="Arial" panose="020B0604020202020204" pitchFamily="34" charset="0"/>
              <a:buChar char="•"/>
            </a:pPr>
            <a:endParaRPr lang="en-US" sz="1800" dirty="0">
              <a:solidFill>
                <a:schemeClr val="bg2"/>
              </a:solidFill>
            </a:endParaRPr>
          </a:p>
          <a:p>
            <a:pPr marL="285750" indent="-285750">
              <a:buFont typeface="Arial" panose="020B0604020202020204" pitchFamily="34" charset="0"/>
              <a:buChar char="•"/>
            </a:pPr>
            <a:endParaRPr lang="en-US" sz="1800" dirty="0">
              <a:solidFill>
                <a:schemeClr val="accent1"/>
              </a:solidFill>
            </a:endParaRPr>
          </a:p>
        </p:txBody>
      </p:sp>
    </p:spTree>
    <p:extLst>
      <p:ext uri="{BB962C8B-B14F-4D97-AF65-F5344CB8AC3E}">
        <p14:creationId xmlns:p14="http://schemas.microsoft.com/office/powerpoint/2010/main" val="149945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070D5-966E-47E9-8BDF-5DB8177139A8}"/>
              </a:ext>
            </a:extLst>
          </p:cNvPr>
          <p:cNvPicPr>
            <a:picLocks noChangeAspect="1"/>
          </p:cNvPicPr>
          <p:nvPr/>
        </p:nvPicPr>
        <p:blipFill rotWithShape="1">
          <a:blip r:embed="rId2">
            <a:extLst>
              <a:ext uri="{28A0092B-C50C-407E-A947-70E740481C1C}">
                <a14:useLocalDpi xmlns:a14="http://schemas.microsoft.com/office/drawing/2010/main" val="0"/>
              </a:ext>
            </a:extLst>
          </a:blip>
          <a:srcRect b="9251"/>
          <a:stretch/>
        </p:blipFill>
        <p:spPr>
          <a:xfrm>
            <a:off x="2027552" y="251926"/>
            <a:ext cx="8006267" cy="6223518"/>
          </a:xfrm>
          <a:prstGeom prst="rect">
            <a:avLst/>
          </a:prstGeom>
        </p:spPr>
      </p:pic>
    </p:spTree>
    <p:extLst>
      <p:ext uri="{BB962C8B-B14F-4D97-AF65-F5344CB8AC3E}">
        <p14:creationId xmlns:p14="http://schemas.microsoft.com/office/powerpoint/2010/main" val="126134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026E-DF6D-475D-A517-F8C5550305B0}"/>
              </a:ext>
            </a:extLst>
          </p:cNvPr>
          <p:cNvSpPr>
            <a:spLocks noGrp="1"/>
          </p:cNvSpPr>
          <p:nvPr>
            <p:ph type="title"/>
          </p:nvPr>
        </p:nvSpPr>
        <p:spPr>
          <a:xfrm>
            <a:off x="391869" y="74646"/>
            <a:ext cx="11408262" cy="783771"/>
          </a:xfrm>
        </p:spPr>
        <p:txBody>
          <a:bodyPr/>
          <a:lstStyle/>
          <a:p>
            <a:pPr algn="ctr"/>
            <a:r>
              <a:rPr lang="en-US" i="1" dirty="0">
                <a:effectLst>
                  <a:outerShdw blurRad="38100" dist="38100" dir="2700000" algn="tl">
                    <a:srgbClr val="000000">
                      <a:alpha val="43137"/>
                    </a:srgbClr>
                  </a:outerShdw>
                </a:effectLst>
              </a:rPr>
              <a:t>What are panic attacks?</a:t>
            </a:r>
          </a:p>
        </p:txBody>
      </p:sp>
      <p:sp>
        <p:nvSpPr>
          <p:cNvPr id="3" name="Text Placeholder 2">
            <a:extLst>
              <a:ext uri="{FF2B5EF4-FFF2-40B4-BE49-F238E27FC236}">
                <a16:creationId xmlns:a16="http://schemas.microsoft.com/office/drawing/2014/main" id="{E55E66AD-3D2E-4E91-A327-740070AEE867}"/>
              </a:ext>
            </a:extLst>
          </p:cNvPr>
          <p:cNvSpPr>
            <a:spLocks noGrp="1"/>
          </p:cNvSpPr>
          <p:nvPr>
            <p:ph type="body" idx="1"/>
          </p:nvPr>
        </p:nvSpPr>
        <p:spPr>
          <a:xfrm>
            <a:off x="83976" y="858416"/>
            <a:ext cx="11716154" cy="5924937"/>
          </a:xfrm>
        </p:spPr>
        <p:txBody>
          <a:bodyPr>
            <a:noAutofit/>
          </a:bodyPr>
          <a:lstStyle/>
          <a:p>
            <a:pPr algn="l"/>
            <a:r>
              <a:rPr lang="en-US" sz="1600" b="0" i="0" dirty="0">
                <a:solidFill>
                  <a:srgbClr val="4A4A4A"/>
                </a:solidFill>
                <a:effectLst/>
              </a:rPr>
              <a:t>A panic attack is a sudden rush of intense fear or discomfort, which includes at least 4 of the following symptoms:</a:t>
            </a:r>
          </a:p>
          <a:p>
            <a:pPr algn="l">
              <a:buFont typeface="Arial" panose="020B0604020202020204" pitchFamily="34" charset="0"/>
              <a:buChar char="•"/>
            </a:pPr>
            <a:r>
              <a:rPr lang="en-US" sz="1600" b="0" i="0" dirty="0">
                <a:solidFill>
                  <a:srgbClr val="4A4A4A"/>
                </a:solidFill>
                <a:effectLst/>
              </a:rPr>
              <a:t>racing or pounding heart</a:t>
            </a:r>
          </a:p>
          <a:p>
            <a:pPr algn="l">
              <a:buFont typeface="Arial" panose="020B0604020202020204" pitchFamily="34" charset="0"/>
              <a:buChar char="•"/>
            </a:pPr>
            <a:r>
              <a:rPr lang="en-US" sz="1600" b="0" i="0" dirty="0">
                <a:solidFill>
                  <a:srgbClr val="4A4A4A"/>
                </a:solidFill>
                <a:effectLst/>
              </a:rPr>
              <a:t>sweating</a:t>
            </a:r>
          </a:p>
          <a:p>
            <a:pPr algn="l">
              <a:buFont typeface="Arial" panose="020B0604020202020204" pitchFamily="34" charset="0"/>
              <a:buChar char="•"/>
            </a:pPr>
            <a:r>
              <a:rPr lang="en-US" sz="1600" b="0" i="0" dirty="0">
                <a:solidFill>
                  <a:srgbClr val="4A4A4A"/>
                </a:solidFill>
                <a:effectLst/>
              </a:rPr>
              <a:t>shaking or trembling</a:t>
            </a:r>
          </a:p>
          <a:p>
            <a:pPr algn="l">
              <a:buFont typeface="Arial" panose="020B0604020202020204" pitchFamily="34" charset="0"/>
              <a:buChar char="•"/>
            </a:pPr>
            <a:r>
              <a:rPr lang="en-US" sz="1600" b="0" i="0" dirty="0">
                <a:solidFill>
                  <a:srgbClr val="4A4A4A"/>
                </a:solidFill>
                <a:effectLst/>
              </a:rPr>
              <a:t>shortness of breath or feelings of being smothered</a:t>
            </a:r>
          </a:p>
          <a:p>
            <a:pPr algn="l">
              <a:buFont typeface="Arial" panose="020B0604020202020204" pitchFamily="34" charset="0"/>
              <a:buChar char="•"/>
            </a:pPr>
            <a:r>
              <a:rPr lang="en-US" sz="1600" b="0" i="0" dirty="0">
                <a:solidFill>
                  <a:srgbClr val="4A4A4A"/>
                </a:solidFill>
                <a:effectLst/>
              </a:rPr>
              <a:t>feeling of choking</a:t>
            </a:r>
          </a:p>
          <a:p>
            <a:pPr algn="l">
              <a:buFont typeface="Arial" panose="020B0604020202020204" pitchFamily="34" charset="0"/>
              <a:buChar char="•"/>
            </a:pPr>
            <a:r>
              <a:rPr lang="en-US" sz="1600" b="0" i="0" dirty="0">
                <a:solidFill>
                  <a:srgbClr val="4A4A4A"/>
                </a:solidFill>
                <a:effectLst/>
              </a:rPr>
              <a:t>chest pain or discomfort</a:t>
            </a:r>
          </a:p>
          <a:p>
            <a:pPr algn="l">
              <a:buFont typeface="Arial" panose="020B0604020202020204" pitchFamily="34" charset="0"/>
              <a:buChar char="•"/>
            </a:pPr>
            <a:r>
              <a:rPr lang="en-US" sz="1600" b="0" i="0" dirty="0">
                <a:solidFill>
                  <a:srgbClr val="4A4A4A"/>
                </a:solidFill>
                <a:effectLst/>
              </a:rPr>
              <a:t>chills or hot flashes</a:t>
            </a:r>
          </a:p>
          <a:p>
            <a:pPr algn="l">
              <a:buFont typeface="Arial" panose="020B0604020202020204" pitchFamily="34" charset="0"/>
              <a:buChar char="•"/>
            </a:pPr>
            <a:r>
              <a:rPr lang="en-US" sz="1600" b="0" i="0" dirty="0">
                <a:solidFill>
                  <a:srgbClr val="4A4A4A"/>
                </a:solidFill>
                <a:effectLst/>
              </a:rPr>
              <a:t>nausea or upset stomach</a:t>
            </a:r>
          </a:p>
          <a:p>
            <a:pPr algn="l">
              <a:buFont typeface="Arial" panose="020B0604020202020204" pitchFamily="34" charset="0"/>
              <a:buChar char="•"/>
            </a:pPr>
            <a:r>
              <a:rPr lang="en-US" sz="1600" b="0" i="0" dirty="0">
                <a:solidFill>
                  <a:srgbClr val="4A4A4A"/>
                </a:solidFill>
                <a:effectLst/>
              </a:rPr>
              <a:t>dizziness or lightheadedness</a:t>
            </a:r>
          </a:p>
          <a:p>
            <a:pPr algn="l">
              <a:buFont typeface="Arial" panose="020B0604020202020204" pitchFamily="34" charset="0"/>
              <a:buChar char="•"/>
            </a:pPr>
            <a:r>
              <a:rPr lang="en-US" sz="1600" b="0" i="0" dirty="0">
                <a:solidFill>
                  <a:srgbClr val="4A4A4A"/>
                </a:solidFill>
                <a:effectLst/>
              </a:rPr>
              <a:t>a sense of things being unreal or feeling detached from oneself</a:t>
            </a:r>
          </a:p>
          <a:p>
            <a:pPr algn="l">
              <a:buFont typeface="Arial" panose="020B0604020202020204" pitchFamily="34" charset="0"/>
              <a:buChar char="•"/>
            </a:pPr>
            <a:r>
              <a:rPr lang="en-US" sz="1600" b="0" i="0" dirty="0">
                <a:solidFill>
                  <a:srgbClr val="4A4A4A"/>
                </a:solidFill>
                <a:effectLst/>
              </a:rPr>
              <a:t>numbness or tingling sensations</a:t>
            </a:r>
          </a:p>
          <a:p>
            <a:pPr algn="l">
              <a:buFont typeface="Arial" panose="020B0604020202020204" pitchFamily="34" charset="0"/>
              <a:buChar char="•"/>
            </a:pPr>
            <a:r>
              <a:rPr lang="en-US" sz="1600" b="0" i="0" dirty="0">
                <a:solidFill>
                  <a:srgbClr val="4A4A4A"/>
                </a:solidFill>
                <a:effectLst/>
              </a:rPr>
              <a:t>fear of losing control or “going crazy”</a:t>
            </a:r>
          </a:p>
          <a:p>
            <a:pPr algn="l">
              <a:buFont typeface="Arial" panose="020B0604020202020204" pitchFamily="34" charset="0"/>
              <a:buChar char="•"/>
            </a:pPr>
            <a:r>
              <a:rPr lang="en-US" sz="1600" b="0" i="0" dirty="0">
                <a:solidFill>
                  <a:srgbClr val="4A4A4A"/>
                </a:solidFill>
                <a:effectLst/>
              </a:rPr>
              <a:t>fear of dying</a:t>
            </a:r>
          </a:p>
          <a:p>
            <a:pPr algn="l"/>
            <a:r>
              <a:rPr lang="en-US" sz="1600" b="0" i="0" dirty="0">
                <a:solidFill>
                  <a:srgbClr val="4A4A4A"/>
                </a:solidFill>
                <a:effectLst/>
              </a:rPr>
              <a:t>Panic attacks tend to start quickly and reach a peak within 10 minutes. The peak generally lasts for about 5 to 10 minutes before the symptoms start to settle. However, it can take quite some time for all the symptoms to subside.</a:t>
            </a:r>
          </a:p>
        </p:txBody>
      </p:sp>
    </p:spTree>
    <p:extLst>
      <p:ext uri="{BB962C8B-B14F-4D97-AF65-F5344CB8AC3E}">
        <p14:creationId xmlns:p14="http://schemas.microsoft.com/office/powerpoint/2010/main" val="163844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F2F5-C86F-422E-BDF1-FA761BC489BA}"/>
              </a:ext>
            </a:extLst>
          </p:cNvPr>
          <p:cNvSpPr>
            <a:spLocks noGrp="1"/>
          </p:cNvSpPr>
          <p:nvPr>
            <p:ph type="title"/>
          </p:nvPr>
        </p:nvSpPr>
        <p:spPr>
          <a:xfrm>
            <a:off x="149291" y="121817"/>
            <a:ext cx="11933852" cy="1044510"/>
          </a:xfrm>
        </p:spPr>
        <p:txBody>
          <a:bodyPr>
            <a:normAutofit fontScale="90000"/>
          </a:bodyPr>
          <a:lstStyle/>
          <a:p>
            <a:pPr algn="ctr"/>
            <a:r>
              <a:rPr lang="en-US" i="1" dirty="0">
                <a:effectLst>
                  <a:outerShdw blurRad="38100" dist="38100" dir="2700000" algn="tl">
                    <a:srgbClr val="000000">
                      <a:alpha val="43137"/>
                    </a:srgbClr>
                  </a:outerShdw>
                </a:effectLst>
              </a:rPr>
              <a:t>Difference between Panic Attack and Panic disorder?</a:t>
            </a:r>
          </a:p>
        </p:txBody>
      </p:sp>
      <p:sp>
        <p:nvSpPr>
          <p:cNvPr id="3" name="Text Placeholder 2">
            <a:extLst>
              <a:ext uri="{FF2B5EF4-FFF2-40B4-BE49-F238E27FC236}">
                <a16:creationId xmlns:a16="http://schemas.microsoft.com/office/drawing/2014/main" id="{9EA8F788-7C98-4FA8-AE48-47D5834997C4}"/>
              </a:ext>
            </a:extLst>
          </p:cNvPr>
          <p:cNvSpPr>
            <a:spLocks noGrp="1"/>
          </p:cNvSpPr>
          <p:nvPr>
            <p:ph type="body" idx="1"/>
          </p:nvPr>
        </p:nvSpPr>
        <p:spPr>
          <a:xfrm>
            <a:off x="108858" y="1166327"/>
            <a:ext cx="11974286" cy="5560525"/>
          </a:xfrm>
        </p:spPr>
        <p:txBody>
          <a:bodyPr/>
          <a:lstStyle/>
          <a:p>
            <a:pPr algn="l">
              <a:buFont typeface="Arial" panose="020B0604020202020204" pitchFamily="34" charset="0"/>
              <a:buChar char="•"/>
            </a:pPr>
            <a:r>
              <a:rPr lang="en-US" b="0" i="0">
                <a:solidFill>
                  <a:srgbClr val="4A4A4A"/>
                </a:solidFill>
                <a:effectLst/>
                <a:latin typeface="gothamrounded"/>
              </a:rPr>
              <a:t>Panic attacks are fairly common and having one does not mean that you have panic disorder. For example, if you are feeling very stressed or overtired, or if you have been doing excessive exercise, you might have a panic attack. This does not mean that you have panic disorder.</a:t>
            </a:r>
          </a:p>
          <a:p>
            <a:pPr algn="l">
              <a:buFont typeface="Arial" panose="020B0604020202020204" pitchFamily="34" charset="0"/>
              <a:buChar char="•"/>
            </a:pPr>
            <a:r>
              <a:rPr lang="en-US" b="0" i="0">
                <a:solidFill>
                  <a:srgbClr val="4A4A4A"/>
                </a:solidFill>
                <a:effectLst/>
                <a:latin typeface="gothamrounded"/>
              </a:rPr>
              <a:t>Panic attacks only become a problem if you are regularly worried about having more attacks, or if you are afraid that something bad will happen because of a panic attack. For example, people worry that they will faint, embarrass themselves, have a heart attack, go crazy, or die.</a:t>
            </a:r>
          </a:p>
          <a:p>
            <a:pPr algn="l">
              <a:buFont typeface="Arial" panose="020B0604020202020204" pitchFamily="34" charset="0"/>
              <a:buChar char="•"/>
            </a:pPr>
            <a:r>
              <a:rPr lang="en-US" b="0" i="0">
                <a:solidFill>
                  <a:srgbClr val="4A4A4A"/>
                </a:solidFill>
                <a:effectLst/>
                <a:latin typeface="gothamrounded"/>
              </a:rPr>
              <a:t>In panic disorder, the panic attacks are </a:t>
            </a:r>
            <a:r>
              <a:rPr lang="en-US" b="1" i="0">
                <a:solidFill>
                  <a:srgbClr val="4A4A4A"/>
                </a:solidFill>
                <a:effectLst/>
                <a:latin typeface="gothamrounded"/>
              </a:rPr>
              <a:t>unexpected </a:t>
            </a:r>
            <a:r>
              <a:rPr lang="en-US" b="0" i="0">
                <a:solidFill>
                  <a:srgbClr val="4A4A4A"/>
                </a:solidFill>
                <a:effectLst/>
                <a:latin typeface="gothamrounded"/>
              </a:rPr>
              <a:t>and </a:t>
            </a:r>
            <a:r>
              <a:rPr lang="en-US" b="1" i="0">
                <a:solidFill>
                  <a:srgbClr val="4A4A4A"/>
                </a:solidFill>
                <a:effectLst/>
                <a:latin typeface="gothamrounded"/>
              </a:rPr>
              <a:t>unpredictable</a:t>
            </a:r>
            <a:r>
              <a:rPr lang="en-US" b="0" i="0">
                <a:solidFill>
                  <a:srgbClr val="4A4A4A"/>
                </a:solidFill>
                <a:effectLst/>
                <a:latin typeface="gothamrounded"/>
              </a:rPr>
              <a:t>. It is common for people with other anxiety disorders to have panic attacks, and this is not panic disorder. For example, people with a phobia of dogs might have a panic attack whenever they are near a dog. But in this case, the panic attack is expected, and the person is afraid of the dog not the panic attack.</a:t>
            </a:r>
          </a:p>
        </p:txBody>
      </p:sp>
    </p:spTree>
    <p:extLst>
      <p:ext uri="{BB962C8B-B14F-4D97-AF65-F5344CB8AC3E}">
        <p14:creationId xmlns:p14="http://schemas.microsoft.com/office/powerpoint/2010/main" val="421074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EFF3-72BC-4D82-A379-60095175713C}"/>
              </a:ext>
            </a:extLst>
          </p:cNvPr>
          <p:cNvSpPr>
            <a:spLocks noGrp="1"/>
          </p:cNvSpPr>
          <p:nvPr>
            <p:ph type="title"/>
          </p:nvPr>
        </p:nvSpPr>
        <p:spPr>
          <a:xfrm>
            <a:off x="167951" y="196462"/>
            <a:ext cx="11859208" cy="857898"/>
          </a:xfrm>
        </p:spPr>
        <p:txBody>
          <a:bodyPr/>
          <a:lstStyle/>
          <a:p>
            <a:pPr algn="ctr"/>
            <a:r>
              <a:rPr lang="en-US" i="1" dirty="0">
                <a:effectLst>
                  <a:outerShdw blurRad="38100" dist="38100" dir="2700000" algn="tl">
                    <a:srgbClr val="000000">
                      <a:alpha val="43137"/>
                    </a:srgbClr>
                  </a:outerShdw>
                </a:effectLst>
              </a:rPr>
              <a:t>Treatment Options for both</a:t>
            </a:r>
          </a:p>
        </p:txBody>
      </p:sp>
      <p:sp>
        <p:nvSpPr>
          <p:cNvPr id="3" name="Text Placeholder 2">
            <a:extLst>
              <a:ext uri="{FF2B5EF4-FFF2-40B4-BE49-F238E27FC236}">
                <a16:creationId xmlns:a16="http://schemas.microsoft.com/office/drawing/2014/main" id="{AB389C0A-5BDA-49D2-B1DD-C49755280DDB}"/>
              </a:ext>
            </a:extLst>
          </p:cNvPr>
          <p:cNvSpPr>
            <a:spLocks noGrp="1"/>
          </p:cNvSpPr>
          <p:nvPr>
            <p:ph type="body" idx="1"/>
          </p:nvPr>
        </p:nvSpPr>
        <p:spPr>
          <a:xfrm>
            <a:off x="167951" y="1175657"/>
            <a:ext cx="11859208" cy="5485882"/>
          </a:xfrm>
        </p:spPr>
        <p:txBody>
          <a:bodyPr/>
          <a:lstStyle/>
          <a:p>
            <a:pPr marL="285750" indent="-285750">
              <a:buFont typeface="Arial" panose="020B0604020202020204" pitchFamily="34" charset="0"/>
              <a:buChar char="•"/>
            </a:pPr>
            <a:r>
              <a:rPr lang="en-US" dirty="0">
                <a:solidFill>
                  <a:schemeClr val="bg2">
                    <a:lumMod val="50000"/>
                  </a:schemeClr>
                </a:solidFill>
              </a:rPr>
              <a:t>Psychotherapy and Pharmacotherapy are two options that are usually used. However self-help is also an option for people having low to mild anxiety and panic disorder.</a:t>
            </a:r>
          </a:p>
          <a:p>
            <a:pPr marL="285750" indent="-285750">
              <a:buFont typeface="Arial" panose="020B0604020202020204" pitchFamily="34" charset="0"/>
              <a:buChar char="•"/>
            </a:pPr>
            <a:r>
              <a:rPr lang="en-US" b="0" i="0" dirty="0">
                <a:solidFill>
                  <a:schemeClr val="bg2">
                    <a:lumMod val="50000"/>
                  </a:schemeClr>
                </a:solidFill>
                <a:effectLst/>
              </a:rPr>
              <a:t>Considering that their symptoms are usually not as extreme as panic disorder, people with social anxiety disorder usually do not seek out medical help for their condition. Many people with social anxiety disorder do not realize they have a mental health condition. They may instead believe that they are overly shy or have a personality flaw. Due to the social isolation and lack of knowledge about the disorder, many people with social anxiety disorder remain undiagnosed</a:t>
            </a:r>
          </a:p>
          <a:p>
            <a:pPr marL="285750" indent="-285750">
              <a:buFont typeface="Arial" panose="020B0604020202020204" pitchFamily="34" charset="0"/>
              <a:buChar char="•"/>
            </a:pPr>
            <a:r>
              <a:rPr lang="en-US" b="0" i="0" dirty="0">
                <a:solidFill>
                  <a:schemeClr val="bg2">
                    <a:lumMod val="50000"/>
                  </a:schemeClr>
                </a:solidFill>
                <a:effectLst/>
              </a:rPr>
              <a:t>Both panic disorder and social anxiety disorder can be effectively treated with medications such as SSRI’s. </a:t>
            </a:r>
          </a:p>
          <a:p>
            <a:pPr marL="285750" indent="-285750">
              <a:buFont typeface="Arial" panose="020B0604020202020204" pitchFamily="34" charset="0"/>
              <a:buChar char="•"/>
            </a:pPr>
            <a:r>
              <a:rPr lang="en-US" i="0" dirty="0">
                <a:solidFill>
                  <a:schemeClr val="bg2">
                    <a:lumMod val="50000"/>
                  </a:schemeClr>
                </a:solidFill>
                <a:effectLst/>
              </a:rPr>
              <a:t>Benzodiazepines are another option. They are </a:t>
            </a:r>
            <a:r>
              <a:rPr lang="en-US" dirty="0">
                <a:solidFill>
                  <a:schemeClr val="bg2">
                    <a:lumMod val="50000"/>
                  </a:schemeClr>
                </a:solidFill>
              </a:rPr>
              <a:t>anti-anxiety medications</a:t>
            </a:r>
            <a:r>
              <a:rPr lang="en-US" i="0" dirty="0">
                <a:solidFill>
                  <a:schemeClr val="bg2">
                    <a:lumMod val="50000"/>
                  </a:schemeClr>
                </a:solidFill>
                <a:effectLst/>
              </a:rPr>
              <a:t> that act very quickly (usually within 30 minutes to an hour). Taking them during a panic attack provides rapid relief of symptoms. However, benzodiazepines are highly addictive and have serious withdrawal symptoms, so they should be used with caution.</a:t>
            </a:r>
            <a:endParaRPr lang="en-US" dirty="0">
              <a:solidFill>
                <a:schemeClr val="bg2">
                  <a:lumMod val="50000"/>
                </a:schemeClr>
              </a:solidFill>
            </a:endParaRPr>
          </a:p>
          <a:p>
            <a:endParaRPr lang="en-US" dirty="0"/>
          </a:p>
        </p:txBody>
      </p:sp>
    </p:spTree>
    <p:extLst>
      <p:ext uri="{BB962C8B-B14F-4D97-AF65-F5344CB8AC3E}">
        <p14:creationId xmlns:p14="http://schemas.microsoft.com/office/powerpoint/2010/main" val="3744709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8B7F-4B95-4BCB-85E9-D99E5D170AF6}"/>
              </a:ext>
            </a:extLst>
          </p:cNvPr>
          <p:cNvSpPr>
            <a:spLocks noGrp="1"/>
          </p:cNvSpPr>
          <p:nvPr>
            <p:ph type="title" idx="4294967295"/>
          </p:nvPr>
        </p:nvSpPr>
        <p:spPr>
          <a:xfrm>
            <a:off x="0" y="512763"/>
            <a:ext cx="11147425" cy="6000750"/>
          </a:xfrm>
        </p:spPr>
        <p:txBody>
          <a:bodyPr>
            <a:normAutofit/>
          </a:bodyPr>
          <a:lstStyle/>
          <a:p>
            <a:r>
              <a:rPr lang="en-US" sz="1800" b="0" i="0" dirty="0">
                <a:solidFill>
                  <a:srgbClr val="333333"/>
                </a:solidFill>
                <a:effectLst/>
                <a:latin typeface="+mn-lt"/>
              </a:rPr>
              <a:t>The most effective form of professional treatment for tackling panic attacks, panic disorder, and Social anxiety disorder is </a:t>
            </a:r>
            <a:r>
              <a:rPr lang="en-US" sz="1800" dirty="0">
                <a:solidFill>
                  <a:srgbClr val="000000"/>
                </a:solidFill>
                <a:latin typeface="+mn-lt"/>
              </a:rPr>
              <a:t>therapy</a:t>
            </a:r>
            <a:r>
              <a:rPr lang="en-US" sz="1800" b="0" i="0" dirty="0">
                <a:solidFill>
                  <a:srgbClr val="333333"/>
                </a:solidFill>
                <a:effectLst/>
                <a:latin typeface="+mn-lt"/>
              </a:rPr>
              <a:t>. Even a short course of treatment can help.</a:t>
            </a:r>
            <a:br>
              <a:rPr lang="en-US" sz="1800" b="0" i="0" dirty="0">
                <a:solidFill>
                  <a:srgbClr val="333333"/>
                </a:solidFill>
                <a:effectLst/>
                <a:latin typeface="+mn-lt"/>
              </a:rPr>
            </a:br>
            <a:r>
              <a:rPr lang="en-US" sz="1800" b="1" i="0" dirty="0">
                <a:solidFill>
                  <a:srgbClr val="333333"/>
                </a:solidFill>
                <a:effectLst/>
                <a:latin typeface="+mn-lt"/>
              </a:rPr>
              <a:t>Cognitive behavioral therapy</a:t>
            </a:r>
            <a:r>
              <a:rPr lang="en-US" sz="1800" b="0" i="0" dirty="0">
                <a:solidFill>
                  <a:srgbClr val="333333"/>
                </a:solidFill>
                <a:effectLst/>
                <a:latin typeface="+mn-lt"/>
              </a:rPr>
              <a:t> focuses on the thinking patterns and behaviors that are sustaining or triggering your panic attacks and helps you look at your fears in a more realistic light. For example, if you had a panic attack while driving, what is the worst thing that would really happen? While you might have to pull over to the side of the road, you are not likely to crash your car or have a heart attack. Once you learn that nothing truly disastrous is going to happen, the experience of panic becomes less terrifying.</a:t>
            </a:r>
            <a:br>
              <a:rPr lang="en-US" sz="1800" b="0" i="0" dirty="0">
                <a:solidFill>
                  <a:srgbClr val="333333"/>
                </a:solidFill>
                <a:effectLst/>
                <a:latin typeface="+mn-lt"/>
              </a:rPr>
            </a:br>
            <a:r>
              <a:rPr lang="en-US" sz="1800" b="1" i="0" dirty="0">
                <a:solidFill>
                  <a:srgbClr val="333333"/>
                </a:solidFill>
                <a:effectLst/>
                <a:latin typeface="+mn-lt"/>
              </a:rPr>
              <a:t>Exposure therapy for panic disorder</a:t>
            </a:r>
            <a:r>
              <a:rPr lang="en-US" sz="1800" b="0" i="0" dirty="0">
                <a:solidFill>
                  <a:srgbClr val="333333"/>
                </a:solidFill>
                <a:effectLst/>
                <a:latin typeface="+mn-lt"/>
              </a:rPr>
              <a:t> allows you to experience the physical sensations of panic in a safe and controlled environment, giving you the opportunity to learn healthier ways of coping. You may be asked to hyperventilate, shake your head from side to side, or hold your breath. These different exercises cause sensations similar to the symptoms of panic. With each exposure, you become less afraid of these internal bodily sensations and feel a greater sense of control over your panic.</a:t>
            </a:r>
            <a:br>
              <a:rPr lang="en-US" sz="1800" b="0" i="0" dirty="0">
                <a:solidFill>
                  <a:srgbClr val="333333"/>
                </a:solidFill>
                <a:effectLst/>
                <a:latin typeface="+mn-lt"/>
              </a:rPr>
            </a:br>
            <a:endParaRPr lang="en-US" sz="1800" dirty="0">
              <a:latin typeface="+mn-lt"/>
            </a:endParaRPr>
          </a:p>
        </p:txBody>
      </p:sp>
    </p:spTree>
    <p:extLst>
      <p:ext uri="{BB962C8B-B14F-4D97-AF65-F5344CB8AC3E}">
        <p14:creationId xmlns:p14="http://schemas.microsoft.com/office/powerpoint/2010/main" val="363049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F4CDB4-11A9-4CD1-929A-E2EA202504F4}"/>
              </a:ext>
            </a:extLst>
          </p:cNvPr>
          <p:cNvSpPr txBox="1"/>
          <p:nvPr/>
        </p:nvSpPr>
        <p:spPr>
          <a:xfrm>
            <a:off x="110412" y="111967"/>
            <a:ext cx="12081588" cy="5355312"/>
          </a:xfrm>
          <a:prstGeom prst="rect">
            <a:avLst/>
          </a:prstGeom>
          <a:noFill/>
        </p:spPr>
        <p:txBody>
          <a:bodyPr wrap="square">
            <a:spAutoFit/>
          </a:bodyPr>
          <a:lstStyle/>
          <a:p>
            <a:pPr algn="ctr"/>
            <a:r>
              <a:rPr lang="en-US" sz="3600" b="1" i="1" dirty="0">
                <a:solidFill>
                  <a:schemeClr val="bg2">
                    <a:lumMod val="50000"/>
                  </a:schemeClr>
                </a:solidFill>
                <a:effectLst>
                  <a:outerShdw blurRad="38100" dist="38100" dir="2700000" algn="tl">
                    <a:srgbClr val="000000">
                      <a:alpha val="43137"/>
                    </a:srgbClr>
                  </a:outerShdw>
                </a:effectLst>
                <a:latin typeface="Source Serif Pro"/>
              </a:rPr>
              <a:t>Self-help tips for panic attacks</a:t>
            </a:r>
            <a:endParaRPr lang="en-US" sz="3600" b="1" i="1" dirty="0">
              <a:solidFill>
                <a:schemeClr val="bg2">
                  <a:lumMod val="50000"/>
                </a:schemeClr>
              </a:solidFill>
              <a:effectLst>
                <a:outerShdw blurRad="38100" dist="38100" dir="2700000" algn="tl">
                  <a:srgbClr val="000000">
                    <a:alpha val="43137"/>
                  </a:srgbClr>
                </a:outerShdw>
              </a:effectLst>
              <a:latin typeface="+mj-lt"/>
            </a:endParaRPr>
          </a:p>
          <a:p>
            <a:r>
              <a:rPr lang="en-US" dirty="0">
                <a:solidFill>
                  <a:schemeClr val="bg2">
                    <a:lumMod val="50000"/>
                  </a:schemeClr>
                </a:solidFill>
              </a:rPr>
              <a:t>N</a:t>
            </a:r>
            <a:r>
              <a:rPr lang="en-US" i="0" dirty="0">
                <a:solidFill>
                  <a:schemeClr val="bg2">
                    <a:lumMod val="50000"/>
                  </a:schemeClr>
                </a:solidFill>
                <a:effectLst/>
              </a:rPr>
              <a:t>o matter how powerless or out of control you may feel about your panic attacks, it’s important to know that there are many things you can do to help yourself. The following self-help techniques can make a big difference to helping you overcome panic:</a:t>
            </a:r>
          </a:p>
          <a:p>
            <a:endParaRPr lang="en-US" i="0" dirty="0">
              <a:solidFill>
                <a:schemeClr val="bg2">
                  <a:lumMod val="50000"/>
                </a:schemeClr>
              </a:solidFill>
              <a:effectLst/>
            </a:endParaRPr>
          </a:p>
          <a:p>
            <a:pPr marL="285750" indent="-285750" algn="l">
              <a:buFont typeface="Arial" panose="020B0604020202020204" pitchFamily="34" charset="0"/>
              <a:buChar char="•"/>
            </a:pPr>
            <a:r>
              <a:rPr lang="en-US" i="0" dirty="0">
                <a:solidFill>
                  <a:schemeClr val="bg2">
                    <a:lumMod val="50000"/>
                  </a:schemeClr>
                </a:solidFill>
                <a:effectLst/>
              </a:rPr>
              <a:t>Learn about panic and anxiety. Simply knowing more about panic can go a long way towards relieving your distress. Read up on </a:t>
            </a:r>
            <a:r>
              <a:rPr lang="en-US" dirty="0">
                <a:solidFill>
                  <a:schemeClr val="bg2">
                    <a:lumMod val="50000"/>
                  </a:schemeClr>
                </a:solidFill>
              </a:rPr>
              <a:t>anxiety</a:t>
            </a:r>
            <a:r>
              <a:rPr lang="en-US" i="0" dirty="0">
                <a:solidFill>
                  <a:schemeClr val="bg2">
                    <a:lumMod val="50000"/>
                  </a:schemeClr>
                </a:solidFill>
                <a:effectLst/>
              </a:rPr>
              <a:t>, panic disorder, and the fight-or-flight response experienced during a panic attack. You’ll learn that the sensations and feelings you have when you panic are normal and that you aren’t going crazy.</a:t>
            </a:r>
          </a:p>
          <a:p>
            <a:pPr marL="285750" indent="-285750" algn="l">
              <a:buFont typeface="Arial" panose="020B0604020202020204" pitchFamily="34" charset="0"/>
              <a:buChar char="•"/>
            </a:pPr>
            <a:r>
              <a:rPr lang="en-US" i="0" dirty="0">
                <a:solidFill>
                  <a:schemeClr val="bg2">
                    <a:lumMod val="50000"/>
                  </a:schemeClr>
                </a:solidFill>
                <a:effectLst/>
              </a:rPr>
              <a:t>Learn how to control your breathing. Hyperventilation brings on many sensations (such as lightheadedness and tightness of the chest) that occur during a panic attack. </a:t>
            </a:r>
            <a:r>
              <a:rPr lang="en-US" dirty="0">
                <a:solidFill>
                  <a:schemeClr val="bg2">
                    <a:lumMod val="50000"/>
                  </a:schemeClr>
                </a:solidFill>
              </a:rPr>
              <a:t>Deep breathing</a:t>
            </a:r>
            <a:r>
              <a:rPr lang="en-US" i="0" dirty="0">
                <a:solidFill>
                  <a:schemeClr val="bg2">
                    <a:lumMod val="50000"/>
                  </a:schemeClr>
                </a:solidFill>
                <a:effectLst/>
              </a:rPr>
              <a:t>, on the other hand, can relieve the symptoms of panic. By learning to control your breathing, you can calm yourself down when you begin to feel anxious. And if you know how to control your breathing, you’re also less likely to create the very sensations that you’re afraid of.</a:t>
            </a:r>
          </a:p>
          <a:p>
            <a:pPr marL="285750" indent="-285750" algn="l">
              <a:buFont typeface="Arial" panose="020B0604020202020204" pitchFamily="34" charset="0"/>
              <a:buChar char="•"/>
            </a:pPr>
            <a:r>
              <a:rPr lang="en-US" dirty="0">
                <a:solidFill>
                  <a:schemeClr val="bg2">
                    <a:lumMod val="50000"/>
                  </a:schemeClr>
                </a:solidFill>
              </a:rPr>
              <a:t>Practice relaxation techniques</a:t>
            </a:r>
            <a:r>
              <a:rPr lang="en-US" i="0" dirty="0">
                <a:solidFill>
                  <a:schemeClr val="bg2">
                    <a:lumMod val="50000"/>
                  </a:schemeClr>
                </a:solidFill>
                <a:effectLst/>
              </a:rPr>
              <a:t> When practiced regularly, activities such as yoga, </a:t>
            </a:r>
            <a:r>
              <a:rPr lang="en-US" dirty="0">
                <a:solidFill>
                  <a:schemeClr val="bg2">
                    <a:lumMod val="50000"/>
                  </a:schemeClr>
                </a:solidFill>
              </a:rPr>
              <a:t>meditation,</a:t>
            </a:r>
            <a:r>
              <a:rPr lang="en-US" i="0" dirty="0">
                <a:solidFill>
                  <a:schemeClr val="bg2">
                    <a:lumMod val="50000"/>
                  </a:schemeClr>
                </a:solidFill>
                <a:effectLst/>
              </a:rPr>
              <a:t> and </a:t>
            </a:r>
            <a:r>
              <a:rPr lang="en-US" dirty="0">
                <a:solidFill>
                  <a:schemeClr val="bg2">
                    <a:lumMod val="50000"/>
                  </a:schemeClr>
                </a:solidFill>
              </a:rPr>
              <a:t>progressive muscle relaxation </a:t>
            </a:r>
            <a:r>
              <a:rPr lang="en-US" i="0" dirty="0">
                <a:solidFill>
                  <a:schemeClr val="bg2">
                    <a:lumMod val="50000"/>
                  </a:schemeClr>
                </a:solidFill>
                <a:effectLst/>
              </a:rPr>
              <a:t>strengthen the body’s relaxation response—the opposite of the stress response involved in anxiety and panic. And not only do these relaxation practices promote relaxation, but they also increase feelings of joy and equanimity.</a:t>
            </a:r>
          </a:p>
        </p:txBody>
      </p:sp>
    </p:spTree>
    <p:extLst>
      <p:ext uri="{BB962C8B-B14F-4D97-AF65-F5344CB8AC3E}">
        <p14:creationId xmlns:p14="http://schemas.microsoft.com/office/powerpoint/2010/main" val="711395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0E3F13-8DA3-4D55-B863-C7C2963F460D}"/>
              </a:ext>
            </a:extLst>
          </p:cNvPr>
          <p:cNvSpPr txBox="1"/>
          <p:nvPr/>
        </p:nvSpPr>
        <p:spPr>
          <a:xfrm>
            <a:off x="457200" y="751344"/>
            <a:ext cx="11327363" cy="3970318"/>
          </a:xfrm>
          <a:prstGeom prst="rect">
            <a:avLst/>
          </a:prstGeom>
          <a:noFill/>
        </p:spPr>
        <p:txBody>
          <a:bodyPr wrap="square">
            <a:spAutoFit/>
          </a:bodyPr>
          <a:lstStyle/>
          <a:p>
            <a:pPr marL="285750" indent="-285750" algn="l">
              <a:buFont typeface="Arial" panose="020B0604020202020204" pitchFamily="34" charset="0"/>
              <a:buChar char="•"/>
            </a:pPr>
            <a:r>
              <a:rPr lang="en-US" i="0" dirty="0">
                <a:solidFill>
                  <a:schemeClr val="bg2">
                    <a:lumMod val="50000"/>
                  </a:schemeClr>
                </a:solidFill>
                <a:effectLst/>
              </a:rPr>
              <a:t>Connect face-to-face with family and friends. Symptoms of anxiety can become worse when you feel isolated, so reach out to people who care about you on a regular basis. If you feel that you don’t have anyone to turn to, explore ways to meet new people and </a:t>
            </a:r>
            <a:r>
              <a:rPr lang="en-US" dirty="0">
                <a:solidFill>
                  <a:schemeClr val="bg2">
                    <a:lumMod val="50000"/>
                  </a:schemeClr>
                </a:solidFill>
              </a:rPr>
              <a:t>build supportive friendships</a:t>
            </a:r>
            <a:r>
              <a:rPr lang="en-US" i="0" dirty="0">
                <a:solidFill>
                  <a:schemeClr val="bg2">
                    <a:lumMod val="50000"/>
                  </a:schemeClr>
                </a:solidFill>
                <a:effectLst/>
              </a:rPr>
              <a:t>.</a:t>
            </a:r>
          </a:p>
          <a:p>
            <a:pPr marL="285750" indent="-285750" algn="l">
              <a:buFont typeface="Arial" panose="020B0604020202020204" pitchFamily="34" charset="0"/>
              <a:buChar char="•"/>
            </a:pPr>
            <a:r>
              <a:rPr lang="en-US" i="0" dirty="0">
                <a:solidFill>
                  <a:schemeClr val="bg2">
                    <a:lumMod val="50000"/>
                  </a:schemeClr>
                </a:solidFill>
                <a:effectLst/>
              </a:rPr>
              <a:t>Exercise regularly. Exercise is a </a:t>
            </a:r>
            <a:r>
              <a:rPr lang="en-US" dirty="0">
                <a:solidFill>
                  <a:schemeClr val="bg2">
                    <a:lumMod val="50000"/>
                  </a:schemeClr>
                </a:solidFill>
              </a:rPr>
              <a:t>natural anxiety reliever</a:t>
            </a:r>
            <a:r>
              <a:rPr lang="en-US" i="0" dirty="0">
                <a:solidFill>
                  <a:schemeClr val="bg2">
                    <a:lumMod val="50000"/>
                  </a:schemeClr>
                </a:solidFill>
                <a:effectLst/>
              </a:rPr>
              <a:t> so try to get moving for at least 30 minutes on most days (three 10-minute sessions is just as good). Rhythmic aerobic exercise that requires moving both your arms and legs—like walking, running, swimming, or dancing—can be especially effective.</a:t>
            </a:r>
          </a:p>
          <a:p>
            <a:pPr marL="285750" indent="-285750" algn="l">
              <a:buFont typeface="Arial" panose="020B0604020202020204" pitchFamily="34" charset="0"/>
              <a:buChar char="•"/>
            </a:pPr>
            <a:r>
              <a:rPr lang="en-US" i="0" dirty="0">
                <a:solidFill>
                  <a:schemeClr val="bg2">
                    <a:lumMod val="50000"/>
                  </a:schemeClr>
                </a:solidFill>
                <a:effectLst/>
              </a:rPr>
              <a:t>Get enough restful sleep. Insufficient or poor quality sleep can make anxiety worse, so try to get seven to nine hours of restful sleep a night. If sleeping well is a problem for you, </a:t>
            </a:r>
            <a:r>
              <a:rPr lang="en-US" dirty="0">
                <a:solidFill>
                  <a:schemeClr val="bg2">
                    <a:lumMod val="50000"/>
                  </a:schemeClr>
                </a:solidFill>
              </a:rPr>
              <a:t>these tips to getting a good night’s sleep </a:t>
            </a:r>
            <a:r>
              <a:rPr lang="en-US" i="0" dirty="0">
                <a:solidFill>
                  <a:schemeClr val="bg2">
                    <a:lumMod val="50000"/>
                  </a:schemeClr>
                </a:solidFill>
                <a:effectLst/>
              </a:rPr>
              <a:t>can help</a:t>
            </a:r>
            <a:r>
              <a:rPr lang="en-US" b="0" i="0" dirty="0">
                <a:solidFill>
                  <a:srgbClr val="333333"/>
                </a:solidFill>
                <a:effectLst/>
              </a:rPr>
              <a:t>.</a:t>
            </a:r>
          </a:p>
          <a:p>
            <a:pPr marL="285750" indent="-285750" algn="l">
              <a:buFont typeface="Arial" panose="020B0604020202020204" pitchFamily="34" charset="0"/>
              <a:buChar char="•"/>
            </a:pPr>
            <a:endParaRPr lang="en-US" dirty="0">
              <a:solidFill>
                <a:srgbClr val="333333"/>
              </a:solidFill>
              <a:latin typeface="Roboto-Regular"/>
            </a:endParaRPr>
          </a:p>
          <a:p>
            <a:pPr marL="285750" indent="-285750" algn="l">
              <a:buFont typeface="Arial" panose="020B0604020202020204" pitchFamily="34" charset="0"/>
              <a:buChar char="•"/>
            </a:pPr>
            <a:endParaRPr lang="en-US" b="0" i="0" dirty="0">
              <a:solidFill>
                <a:srgbClr val="333333"/>
              </a:solidFill>
              <a:effectLst/>
              <a:latin typeface="Roboto-Regular"/>
            </a:endParaRPr>
          </a:p>
          <a:p>
            <a:pPr marL="285750" indent="-285750" algn="l">
              <a:buFont typeface="Arial" panose="020B0604020202020204" pitchFamily="34" charset="0"/>
              <a:buChar char="•"/>
            </a:pPr>
            <a:endParaRPr lang="en-US" dirty="0">
              <a:solidFill>
                <a:srgbClr val="333333"/>
              </a:solidFill>
              <a:latin typeface="Roboto-Regular"/>
            </a:endParaRPr>
          </a:p>
          <a:p>
            <a:pPr algn="l"/>
            <a:endParaRPr lang="en-US" b="0" i="0" dirty="0">
              <a:solidFill>
                <a:srgbClr val="333333"/>
              </a:solidFill>
              <a:effectLst/>
              <a:latin typeface="Roboto-Regular"/>
            </a:endParaRPr>
          </a:p>
        </p:txBody>
      </p:sp>
    </p:spTree>
    <p:extLst>
      <p:ext uri="{BB962C8B-B14F-4D97-AF65-F5344CB8AC3E}">
        <p14:creationId xmlns:p14="http://schemas.microsoft.com/office/powerpoint/2010/main" val="936758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ltVert">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E8B9F7-1355-43E3-9372-E3C4FB6E63EA}"/>
              </a:ext>
            </a:extLst>
          </p:cNvPr>
          <p:cNvSpPr txBox="1"/>
          <p:nvPr/>
        </p:nvSpPr>
        <p:spPr>
          <a:xfrm>
            <a:off x="865762" y="1006336"/>
            <a:ext cx="9212094" cy="4308872"/>
          </a:xfrm>
          <a:prstGeom prst="rect">
            <a:avLst/>
          </a:prstGeom>
          <a:pattFill prst="pct5">
            <a:fgClr>
              <a:schemeClr val="bg2">
                <a:lumMod val="75000"/>
              </a:schemeClr>
            </a:fgClr>
            <a:bgClr>
              <a:schemeClr val="bg1"/>
            </a:bgClr>
          </a:pattFill>
        </p:spPr>
        <p:txBody>
          <a:bodyPr wrap="square">
            <a:spAutoFit/>
          </a:bodyPr>
          <a:lstStyle/>
          <a:p>
            <a:pPr algn="ctr"/>
            <a:br>
              <a:rPr lang="en-US" dirty="0">
                <a:latin typeface="Bell MT" panose="02020503060305020303" pitchFamily="18" charset="0"/>
              </a:rPr>
            </a:br>
            <a:r>
              <a:rPr lang="en-US" sz="3200" dirty="0">
                <a:latin typeface="Bell MT" panose="02020503060305020303" pitchFamily="18" charset="0"/>
              </a:rPr>
              <a:t>Thank you </a:t>
            </a:r>
            <a:r>
              <a:rPr lang="en-US" sz="3200" dirty="0">
                <a:latin typeface="Bell MT" panose="02020503060305020303" pitchFamily="18" charset="0"/>
                <a:sym typeface="Wingdings" panose="05000000000000000000" pitchFamily="2" charset="2"/>
              </a:rPr>
              <a:t></a:t>
            </a:r>
            <a:br>
              <a:rPr lang="en-US" sz="3200" dirty="0">
                <a:latin typeface="Bell MT" panose="02020503060305020303" pitchFamily="18" charset="0"/>
                <a:sym typeface="Wingdings" panose="05000000000000000000" pitchFamily="2" charset="2"/>
              </a:rPr>
            </a:br>
            <a:br>
              <a:rPr lang="en-US" sz="3200" dirty="0">
                <a:latin typeface="Bell MT" panose="02020503060305020303" pitchFamily="18" charset="0"/>
                <a:sym typeface="Wingdings" panose="05000000000000000000" pitchFamily="2" charset="2"/>
              </a:rPr>
            </a:br>
            <a:r>
              <a:rPr lang="en-US" sz="3200" b="1" dirty="0">
                <a:solidFill>
                  <a:schemeClr val="accent1"/>
                </a:solidFill>
              </a:rPr>
              <a:t>Questions are welcome</a:t>
            </a:r>
            <a:br>
              <a:rPr lang="en-US" sz="3200" b="1" dirty="0">
                <a:solidFill>
                  <a:schemeClr val="accent1"/>
                </a:solidFill>
              </a:rPr>
            </a:br>
            <a:r>
              <a:rPr lang="en-US" sz="3200" b="1" dirty="0">
                <a:solidFill>
                  <a:schemeClr val="accent1"/>
                </a:solidFill>
              </a:rPr>
              <a:t>Contact us on:</a:t>
            </a:r>
            <a:br>
              <a:rPr lang="en-US" sz="3200" b="1" dirty="0">
                <a:solidFill>
                  <a:schemeClr val="accent1"/>
                </a:solidFill>
              </a:rPr>
            </a:br>
            <a:br>
              <a:rPr lang="en-US" sz="3200" b="1" dirty="0">
                <a:solidFill>
                  <a:schemeClr val="accent1"/>
                </a:solidFill>
              </a:rPr>
            </a:br>
            <a:r>
              <a:rPr lang="en-US" sz="3200" b="1" dirty="0">
                <a:solidFill>
                  <a:schemeClr val="accent1"/>
                </a:solidFill>
                <a:hlinkClick r:id="rId2">
                  <a:extLst>
                    <a:ext uri="{A12FA001-AC4F-418D-AE19-62706E023703}">
                      <ahyp:hlinkClr xmlns:ahyp="http://schemas.microsoft.com/office/drawing/2018/hyperlinkcolor" val="tx"/>
                    </a:ext>
                  </a:extLst>
                </a:hlinkClick>
              </a:rPr>
              <a:t>www.emotionoflife.in</a:t>
            </a:r>
            <a:r>
              <a:rPr lang="en-US" sz="3200" b="1" dirty="0">
                <a:solidFill>
                  <a:schemeClr val="accent1"/>
                </a:solidFill>
              </a:rPr>
              <a:t> </a:t>
            </a:r>
            <a:r>
              <a:rPr lang="en-US" sz="3200" dirty="0">
                <a:solidFill>
                  <a:schemeClr val="accent1"/>
                </a:solidFill>
              </a:rPr>
              <a:t> </a:t>
            </a:r>
            <a:br>
              <a:rPr lang="en-US" sz="3200" dirty="0">
                <a:solidFill>
                  <a:schemeClr val="accent1"/>
                </a:solidFill>
              </a:rPr>
            </a:br>
            <a:r>
              <a:rPr lang="en-US" sz="3200" dirty="0">
                <a:solidFill>
                  <a:schemeClr val="accent1"/>
                </a:solidFill>
                <a:hlinkClick r:id="rId3">
                  <a:extLst>
                    <a:ext uri="{A12FA001-AC4F-418D-AE19-62706E023703}">
                      <ahyp:hlinkClr xmlns:ahyp="http://schemas.microsoft.com/office/drawing/2018/hyperlinkcolor" val="tx"/>
                    </a:ext>
                  </a:extLst>
                </a:hlinkClick>
              </a:rPr>
              <a:t>info@emotionoflife.in</a:t>
            </a:r>
            <a:r>
              <a:rPr lang="en-US" sz="3200" dirty="0">
                <a:solidFill>
                  <a:schemeClr val="accent1"/>
                </a:solidFill>
              </a:rPr>
              <a:t> </a:t>
            </a:r>
            <a:br>
              <a:rPr lang="en-US" sz="3200" dirty="0">
                <a:solidFill>
                  <a:schemeClr val="accent1"/>
                </a:solidFill>
              </a:rPr>
            </a:br>
            <a:r>
              <a:rPr lang="en-US" sz="3200" dirty="0">
                <a:solidFill>
                  <a:schemeClr val="accent1"/>
                </a:solidFill>
              </a:rPr>
              <a:t>7678694626</a:t>
            </a:r>
            <a:endParaRPr lang="en-US" sz="3200" dirty="0"/>
          </a:p>
        </p:txBody>
      </p:sp>
    </p:spTree>
    <p:extLst>
      <p:ext uri="{BB962C8B-B14F-4D97-AF65-F5344CB8AC3E}">
        <p14:creationId xmlns:p14="http://schemas.microsoft.com/office/powerpoint/2010/main" val="163171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E84882-7772-449D-87AA-E5EA0E10781C}"/>
              </a:ext>
            </a:extLst>
          </p:cNvPr>
          <p:cNvSpPr>
            <a:spLocks noGrp="1"/>
          </p:cNvSpPr>
          <p:nvPr>
            <p:ph type="title"/>
          </p:nvPr>
        </p:nvSpPr>
        <p:spPr>
          <a:xfrm>
            <a:off x="195942" y="149809"/>
            <a:ext cx="11996057" cy="820575"/>
          </a:xfrm>
        </p:spPr>
        <p:txBody>
          <a:bodyPr>
            <a:normAutofit/>
          </a:bodyPr>
          <a:lstStyle/>
          <a:p>
            <a:pPr algn="ctr"/>
            <a:r>
              <a:rPr lang="en-US" sz="4400" i="1" dirty="0">
                <a:solidFill>
                  <a:schemeClr val="bg2">
                    <a:lumMod val="75000"/>
                  </a:schemeClr>
                </a:solidFill>
                <a:effectLst>
                  <a:outerShdw blurRad="38100" dist="38100" dir="2700000" algn="tl">
                    <a:srgbClr val="000000">
                      <a:alpha val="43137"/>
                    </a:srgbClr>
                  </a:outerShdw>
                </a:effectLst>
                <a:latin typeface="Franklin Gothic Book" panose="020B0503020102020204" pitchFamily="34" charset="0"/>
              </a:rPr>
              <a:t>What is social Anxiety Disorder?</a:t>
            </a:r>
          </a:p>
        </p:txBody>
      </p:sp>
      <p:sp>
        <p:nvSpPr>
          <p:cNvPr id="5" name="Text Placeholder 4">
            <a:extLst>
              <a:ext uri="{FF2B5EF4-FFF2-40B4-BE49-F238E27FC236}">
                <a16:creationId xmlns:a16="http://schemas.microsoft.com/office/drawing/2014/main" id="{4E0ADEF6-87E6-439E-B079-6B5CA128ECE9}"/>
              </a:ext>
            </a:extLst>
          </p:cNvPr>
          <p:cNvSpPr>
            <a:spLocks noGrp="1"/>
          </p:cNvSpPr>
          <p:nvPr>
            <p:ph type="body" idx="1"/>
          </p:nvPr>
        </p:nvSpPr>
        <p:spPr>
          <a:xfrm>
            <a:off x="195942" y="1175657"/>
            <a:ext cx="11996058" cy="5682343"/>
          </a:xfrm>
        </p:spPr>
        <p:txBody>
          <a:bodyPr>
            <a:normAutofit lnSpcReduction="10000"/>
          </a:bodyPr>
          <a:lstStyle/>
          <a:p>
            <a:pPr marL="285750" indent="-285750">
              <a:buFont typeface="Arial" panose="020B0604020202020204" pitchFamily="34" charset="0"/>
              <a:buChar char="•"/>
            </a:pPr>
            <a:r>
              <a:rPr lang="en-US" dirty="0"/>
              <a:t>First let’s begin with understanding what anxiety is. Anxiety is an emotional response to real, perceived or anticipated threat. </a:t>
            </a:r>
            <a:r>
              <a:rPr lang="en-US" b="0" i="0" dirty="0">
                <a:effectLst/>
              </a:rPr>
              <a:t> It is a bit like fear, but with an added 'thinking' element designed to identify future threats and challenges and help you prepare for them</a:t>
            </a:r>
            <a:r>
              <a:rPr lang="en-US" b="0" i="0" dirty="0">
                <a:solidFill>
                  <a:srgbClr val="2C2D30"/>
                </a:solidFill>
                <a:effectLst/>
              </a:rPr>
              <a:t>. </a:t>
            </a:r>
            <a:r>
              <a:rPr lang="en-US" b="0" i="0" dirty="0">
                <a:effectLst/>
              </a:rPr>
              <a:t>you experience increased heart beat, palpitation, restlessness, nervousness. </a:t>
            </a:r>
          </a:p>
          <a:p>
            <a:pPr marL="285750" indent="-285750" algn="l">
              <a:buFont typeface="Arial" panose="020B0604020202020204" pitchFamily="34" charset="0"/>
              <a:buChar char="•"/>
            </a:pPr>
            <a:r>
              <a:rPr lang="en-US" b="0" i="0" dirty="0">
                <a:effectLst/>
              </a:rPr>
              <a:t>Individuals suffering from anxiety may feel restless, on edge, and irritable. They may have difficulty concentrating or controlling their emotions. Physical symptoms can also include fatigue, trembling, trouble </a:t>
            </a:r>
            <a:r>
              <a:rPr lang="en-US" dirty="0"/>
              <a:t>sleeping</a:t>
            </a:r>
            <a:r>
              <a:rPr lang="en-US" b="0" i="0" dirty="0">
                <a:effectLst/>
              </a:rPr>
              <a:t>, stomach aches, headaches, and muscle tension. Anxiety often involves worrying to an intense, excessive degree. Those worries can apply to any aspect of life, from social situations and family dynamics to physical health and professional concerns.</a:t>
            </a:r>
          </a:p>
          <a:p>
            <a:pPr marL="285750" indent="-285750">
              <a:buFont typeface="Arial" panose="020B0604020202020204" pitchFamily="34" charset="0"/>
              <a:buChar char="•"/>
            </a:pPr>
            <a:r>
              <a:rPr lang="en-US" b="0" i="0" dirty="0">
                <a:effectLst/>
              </a:rPr>
              <a:t> Social Anxiety </a:t>
            </a:r>
            <a:r>
              <a:rPr lang="en-US" dirty="0"/>
              <a:t>disorder is when an individual experiences anxiety in a social setting i.e. during a party, when they meet new people, if they have to eat in public, use public washrooms, perform or give a speech etc. </a:t>
            </a:r>
          </a:p>
          <a:p>
            <a:pPr marL="285750" indent="-285750">
              <a:buFont typeface="Arial" panose="020B0604020202020204" pitchFamily="34" charset="0"/>
              <a:buChar char="•"/>
            </a:pPr>
            <a:r>
              <a:rPr lang="en-US" dirty="0"/>
              <a:t>The individual is fearful or anxious about or avoidant of social interactions and situations that involve the possibility of being scrutinized. The cognitive ideation is of being negatively evaluated by others, by being embarrassed, humiliated, or rejected, or offending others.</a:t>
            </a:r>
          </a:p>
          <a:p>
            <a:pPr marL="285750" indent="-285750">
              <a:buFont typeface="Arial" panose="020B0604020202020204" pitchFamily="34" charset="0"/>
              <a:buChar char="•"/>
            </a:pPr>
            <a:r>
              <a:rPr lang="en-US" dirty="0"/>
              <a:t>They fear being judged by people  and don’t like to be the center of attention in anyway.  They think they’ll embarrass themselves and that thought is quite distressing for them. </a:t>
            </a:r>
          </a:p>
          <a:p>
            <a:pPr marL="285750" indent="-285750">
              <a:buFont typeface="Arial" panose="020B0604020202020204" pitchFamily="34" charset="0"/>
              <a:buChar char="•"/>
            </a:pPr>
            <a:r>
              <a:rPr lang="en-US" dirty="0"/>
              <a:t>It is also known as Social Phobia</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6358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8EB81B-D8D2-4318-AE5C-C0165A993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904"/>
            <a:ext cx="12192000" cy="6155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348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A375-7AAE-4FC2-8405-CE40B96D8565}"/>
              </a:ext>
            </a:extLst>
          </p:cNvPr>
          <p:cNvSpPr>
            <a:spLocks noGrp="1"/>
          </p:cNvSpPr>
          <p:nvPr>
            <p:ph type="title"/>
          </p:nvPr>
        </p:nvSpPr>
        <p:spPr>
          <a:xfrm>
            <a:off x="130629" y="80600"/>
            <a:ext cx="11915191" cy="783000"/>
          </a:xfrm>
        </p:spPr>
        <p:txBody>
          <a:bodyPr>
            <a:noAutofit/>
          </a:bodyPr>
          <a:lstStyle/>
          <a:p>
            <a:pPr algn="ctr"/>
            <a:r>
              <a:rPr lang="en-US" sz="4800" i="1" dirty="0">
                <a:effectLst>
                  <a:outerShdw blurRad="38100" dist="38100" dir="2700000" algn="tl">
                    <a:srgbClr val="000000">
                      <a:alpha val="43137"/>
                    </a:srgbClr>
                  </a:outerShdw>
                </a:effectLst>
                <a:latin typeface="Franklin Gothic Book" panose="020B0503020102020204" pitchFamily="34" charset="0"/>
              </a:rPr>
              <a:t>Signs and symptoms</a:t>
            </a:r>
          </a:p>
        </p:txBody>
      </p:sp>
      <p:sp>
        <p:nvSpPr>
          <p:cNvPr id="3" name="Text Placeholder 2">
            <a:extLst>
              <a:ext uri="{FF2B5EF4-FFF2-40B4-BE49-F238E27FC236}">
                <a16:creationId xmlns:a16="http://schemas.microsoft.com/office/drawing/2014/main" id="{F11044DD-67FB-4C75-BE90-947908B01F45}"/>
              </a:ext>
            </a:extLst>
          </p:cNvPr>
          <p:cNvSpPr>
            <a:spLocks noGrp="1"/>
          </p:cNvSpPr>
          <p:nvPr>
            <p:ph type="body" idx="1"/>
          </p:nvPr>
        </p:nvSpPr>
        <p:spPr>
          <a:xfrm>
            <a:off x="130628" y="863600"/>
            <a:ext cx="11930743" cy="5913800"/>
          </a:xfrm>
        </p:spPr>
        <p:txBody>
          <a:bodyPr/>
          <a:lstStyle/>
          <a:p>
            <a:r>
              <a:rPr lang="en-US" dirty="0"/>
              <a:t>While all of us might be shy or nervous in some situation, these feelings interfere with the daily functioning of people having social phobia. </a:t>
            </a:r>
          </a:p>
          <a:p>
            <a:endParaRPr lang="en-US" dirty="0"/>
          </a:p>
          <a:p>
            <a:r>
              <a:rPr lang="en-US" b="0" i="0" dirty="0">
                <a:effectLst/>
              </a:rPr>
              <a:t>For example, it’s perfectly normal to get the jitters before giving a speech. But if you have social anxiety, you might worry for weeks ahead of time, call in sick to get out of it, or start shaking so bad during the speech that you can hardly speak</a:t>
            </a:r>
          </a:p>
          <a:p>
            <a:endParaRPr lang="en-US" dirty="0"/>
          </a:p>
          <a:p>
            <a:r>
              <a:rPr lang="en-US" dirty="0"/>
              <a:t>Emotional signs are as follows:</a:t>
            </a:r>
          </a:p>
          <a:p>
            <a:pPr algn="l">
              <a:buFont typeface="Arial" panose="020B0604020202020204" pitchFamily="34" charset="0"/>
              <a:buChar char="•"/>
            </a:pPr>
            <a:r>
              <a:rPr lang="en-US" b="0" i="0" dirty="0">
                <a:effectLst/>
              </a:rPr>
              <a:t>Excessive self-consciousness and anxiety in everyday social situations</a:t>
            </a:r>
          </a:p>
          <a:p>
            <a:pPr algn="l">
              <a:buFont typeface="Arial" panose="020B0604020202020204" pitchFamily="34" charset="0"/>
              <a:buChar char="•"/>
            </a:pPr>
            <a:r>
              <a:rPr lang="en-US" b="0" i="0" dirty="0">
                <a:effectLst/>
              </a:rPr>
              <a:t>Intense worry for days, weeks, or even months before an upcoming social situation</a:t>
            </a:r>
          </a:p>
          <a:p>
            <a:pPr algn="l">
              <a:buFont typeface="Arial" panose="020B0604020202020204" pitchFamily="34" charset="0"/>
              <a:buChar char="•"/>
            </a:pPr>
            <a:r>
              <a:rPr lang="en-US" b="0" i="0" dirty="0">
                <a:effectLst/>
              </a:rPr>
              <a:t>Extreme fear of being watched or judged by others, especially people you don’t know</a:t>
            </a:r>
          </a:p>
          <a:p>
            <a:pPr algn="l">
              <a:buFont typeface="Arial" panose="020B0604020202020204" pitchFamily="34" charset="0"/>
              <a:buChar char="•"/>
            </a:pPr>
            <a:r>
              <a:rPr lang="en-US" b="0" i="0" dirty="0">
                <a:effectLst/>
              </a:rPr>
              <a:t>Fear that you’ll act in ways that will embarrass or humiliate yourself</a:t>
            </a:r>
          </a:p>
          <a:p>
            <a:pPr algn="l">
              <a:buFont typeface="Arial" panose="020B0604020202020204" pitchFamily="34" charset="0"/>
              <a:buChar char="•"/>
            </a:pPr>
            <a:r>
              <a:rPr lang="en-US" b="0" i="0" dirty="0">
                <a:effectLst/>
              </a:rPr>
              <a:t>Fear that others will notice that you’re nervous</a:t>
            </a:r>
          </a:p>
          <a:p>
            <a:endParaRPr lang="en-US" dirty="0"/>
          </a:p>
        </p:txBody>
      </p:sp>
    </p:spTree>
    <p:extLst>
      <p:ext uri="{BB962C8B-B14F-4D97-AF65-F5344CB8AC3E}">
        <p14:creationId xmlns:p14="http://schemas.microsoft.com/office/powerpoint/2010/main" val="145889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267419-0FD4-482A-819D-7A78A3D76DFC}"/>
              </a:ext>
            </a:extLst>
          </p:cNvPr>
          <p:cNvSpPr txBox="1"/>
          <p:nvPr/>
        </p:nvSpPr>
        <p:spPr>
          <a:xfrm>
            <a:off x="199053" y="0"/>
            <a:ext cx="11793894" cy="7109639"/>
          </a:xfrm>
          <a:prstGeom prst="rect">
            <a:avLst/>
          </a:prstGeom>
          <a:noFill/>
        </p:spPr>
        <p:txBody>
          <a:bodyPr wrap="square">
            <a:spAutoFit/>
          </a:bodyPr>
          <a:lstStyle/>
          <a:p>
            <a:pPr algn="l"/>
            <a:r>
              <a:rPr lang="en-US" sz="2400" b="1" i="0" dirty="0">
                <a:solidFill>
                  <a:schemeClr val="bg2">
                    <a:lumMod val="75000"/>
                  </a:schemeClr>
                </a:solidFill>
                <a:effectLst/>
              </a:rPr>
              <a:t>Physical signs are as follows:</a:t>
            </a:r>
          </a:p>
          <a:p>
            <a:pPr algn="l"/>
            <a:endParaRPr lang="en-US" sz="2400" b="0" i="0" dirty="0">
              <a:solidFill>
                <a:schemeClr val="bg2">
                  <a:lumMod val="75000"/>
                </a:schemeClr>
              </a:solidFill>
              <a:effectLst/>
              <a:latin typeface="Franklin Gothic Book" panose="020B0503020102020204" pitchFamily="34" charset="0"/>
            </a:endParaRPr>
          </a:p>
          <a:p>
            <a:pPr marL="342900" indent="-342900" algn="l">
              <a:buFont typeface="Arial" panose="020B0604020202020204" pitchFamily="34" charset="0"/>
              <a:buChar char="•"/>
            </a:pPr>
            <a:r>
              <a:rPr lang="en-US" sz="2400" b="0" i="0" dirty="0">
                <a:solidFill>
                  <a:schemeClr val="bg2">
                    <a:lumMod val="75000"/>
                  </a:schemeClr>
                </a:solidFill>
                <a:effectLst/>
              </a:rPr>
              <a:t>Red face, or blushing</a:t>
            </a:r>
          </a:p>
          <a:p>
            <a:pPr marL="342900" indent="-342900" algn="l">
              <a:buFont typeface="Arial" panose="020B0604020202020204" pitchFamily="34" charset="0"/>
              <a:buChar char="•"/>
            </a:pPr>
            <a:r>
              <a:rPr lang="en-US" sz="2400" b="0" i="0" dirty="0">
                <a:solidFill>
                  <a:schemeClr val="bg2">
                    <a:lumMod val="75000"/>
                  </a:schemeClr>
                </a:solidFill>
                <a:effectLst/>
              </a:rPr>
              <a:t>Shortness of breath</a:t>
            </a:r>
          </a:p>
          <a:p>
            <a:pPr marL="342900" indent="-342900" algn="l">
              <a:buFont typeface="Arial" panose="020B0604020202020204" pitchFamily="34" charset="0"/>
              <a:buChar char="•"/>
            </a:pPr>
            <a:r>
              <a:rPr lang="en-US" sz="2400" b="0" i="0" dirty="0">
                <a:solidFill>
                  <a:schemeClr val="bg2">
                    <a:lumMod val="75000"/>
                  </a:schemeClr>
                </a:solidFill>
                <a:effectLst/>
              </a:rPr>
              <a:t>Upset stomach, nausea (i.e. butterflies)</a:t>
            </a:r>
          </a:p>
          <a:p>
            <a:pPr marL="342900" indent="-342900" algn="l">
              <a:buFont typeface="Arial" panose="020B0604020202020204" pitchFamily="34" charset="0"/>
              <a:buChar char="•"/>
            </a:pPr>
            <a:r>
              <a:rPr lang="en-US" sz="2400" b="0" i="0" dirty="0">
                <a:solidFill>
                  <a:schemeClr val="bg2">
                    <a:lumMod val="75000"/>
                  </a:schemeClr>
                </a:solidFill>
                <a:effectLst/>
              </a:rPr>
              <a:t>Trembling or shaking (including shaky voice)</a:t>
            </a:r>
          </a:p>
          <a:p>
            <a:pPr marL="342900" indent="-342900" algn="l">
              <a:buFont typeface="Arial" panose="020B0604020202020204" pitchFamily="34" charset="0"/>
              <a:buChar char="•"/>
            </a:pPr>
            <a:r>
              <a:rPr lang="en-US" sz="2400" b="0" i="0" dirty="0">
                <a:solidFill>
                  <a:schemeClr val="bg2">
                    <a:lumMod val="75000"/>
                  </a:schemeClr>
                </a:solidFill>
                <a:effectLst/>
              </a:rPr>
              <a:t>Racing heart or tightness in chest</a:t>
            </a:r>
          </a:p>
          <a:p>
            <a:pPr marL="342900" indent="-342900" algn="l">
              <a:buFont typeface="Arial" panose="020B0604020202020204" pitchFamily="34" charset="0"/>
              <a:buChar char="•"/>
            </a:pPr>
            <a:r>
              <a:rPr lang="en-US" sz="2400" b="0" i="0" dirty="0">
                <a:solidFill>
                  <a:schemeClr val="bg2">
                    <a:lumMod val="75000"/>
                  </a:schemeClr>
                </a:solidFill>
                <a:effectLst/>
              </a:rPr>
              <a:t>Sweating or hot flashes</a:t>
            </a:r>
          </a:p>
          <a:p>
            <a:pPr marL="342900" indent="-342900" algn="l">
              <a:buFont typeface="Arial" panose="020B0604020202020204" pitchFamily="34" charset="0"/>
              <a:buChar char="•"/>
            </a:pPr>
            <a:r>
              <a:rPr lang="en-US" sz="2400" b="0" i="0" dirty="0">
                <a:solidFill>
                  <a:schemeClr val="bg2">
                    <a:lumMod val="75000"/>
                  </a:schemeClr>
                </a:solidFill>
                <a:effectLst/>
              </a:rPr>
              <a:t>Feeling dizzy or faint</a:t>
            </a:r>
          </a:p>
          <a:p>
            <a:pPr algn="l"/>
            <a:endParaRPr lang="en-US" sz="2400" b="1" dirty="0">
              <a:solidFill>
                <a:schemeClr val="bg2">
                  <a:lumMod val="75000"/>
                </a:schemeClr>
              </a:solidFill>
              <a:latin typeface="Franklin Gothic Book" panose="020B0503020102020204" pitchFamily="34" charset="0"/>
            </a:endParaRPr>
          </a:p>
          <a:p>
            <a:pPr algn="l"/>
            <a:r>
              <a:rPr lang="en-US" sz="2400" b="1" i="0" dirty="0">
                <a:solidFill>
                  <a:schemeClr val="bg2">
                    <a:lumMod val="75000"/>
                  </a:schemeClr>
                </a:solidFill>
                <a:effectLst/>
              </a:rPr>
              <a:t>Behavioural signs are as follows:</a:t>
            </a:r>
          </a:p>
          <a:p>
            <a:pPr algn="l"/>
            <a:endParaRPr lang="en-US" sz="2400" b="1" dirty="0">
              <a:solidFill>
                <a:schemeClr val="bg2">
                  <a:lumMod val="75000"/>
                </a:schemeClr>
              </a:solidFill>
            </a:endParaRPr>
          </a:p>
          <a:p>
            <a:pPr marL="342900" indent="-342900" algn="l">
              <a:buFont typeface="Arial" panose="020B0604020202020204" pitchFamily="34" charset="0"/>
              <a:buChar char="•"/>
            </a:pPr>
            <a:r>
              <a:rPr lang="en-US" sz="2400" b="0" i="0" dirty="0">
                <a:solidFill>
                  <a:schemeClr val="bg2">
                    <a:lumMod val="75000"/>
                  </a:schemeClr>
                </a:solidFill>
                <a:effectLst/>
              </a:rPr>
              <a:t>Avoiding social situations to a degree that limits your activities or disrupts your life</a:t>
            </a:r>
          </a:p>
          <a:p>
            <a:pPr marL="342900" indent="-342900" algn="l">
              <a:buFont typeface="Arial" panose="020B0604020202020204" pitchFamily="34" charset="0"/>
              <a:buChar char="•"/>
            </a:pPr>
            <a:r>
              <a:rPr lang="en-US" sz="2400" b="0" i="0" dirty="0">
                <a:solidFill>
                  <a:schemeClr val="bg2">
                    <a:lumMod val="75000"/>
                  </a:schemeClr>
                </a:solidFill>
                <a:effectLst/>
              </a:rPr>
              <a:t>Staying quiet or hiding in the background in order to escape notice and embarrassment</a:t>
            </a:r>
          </a:p>
          <a:p>
            <a:pPr marL="342900" indent="-342900" algn="l">
              <a:buFont typeface="Arial" panose="020B0604020202020204" pitchFamily="34" charset="0"/>
              <a:buChar char="•"/>
            </a:pPr>
            <a:r>
              <a:rPr lang="en-US" sz="2400" b="0" i="0" dirty="0">
                <a:solidFill>
                  <a:schemeClr val="bg2">
                    <a:lumMod val="75000"/>
                  </a:schemeClr>
                </a:solidFill>
                <a:effectLst/>
              </a:rPr>
              <a:t>A need to always bring a buddy along with you wherever you go</a:t>
            </a:r>
          </a:p>
          <a:p>
            <a:pPr marL="342900" indent="-342900" algn="l">
              <a:buFont typeface="Arial" panose="020B0604020202020204" pitchFamily="34" charset="0"/>
              <a:buChar char="•"/>
            </a:pPr>
            <a:r>
              <a:rPr lang="en-US" sz="2400" b="0" i="0" dirty="0">
                <a:solidFill>
                  <a:schemeClr val="bg2">
                    <a:lumMod val="75000"/>
                  </a:schemeClr>
                </a:solidFill>
                <a:effectLst/>
              </a:rPr>
              <a:t>Drinking before social situations in order to soothe your nerves</a:t>
            </a:r>
          </a:p>
          <a:p>
            <a:pPr algn="l"/>
            <a:endParaRPr lang="en-US" sz="2400" b="0" i="0" dirty="0">
              <a:solidFill>
                <a:schemeClr val="bg2">
                  <a:lumMod val="75000"/>
                </a:schemeClr>
              </a:solidFill>
              <a:effectLst/>
              <a:latin typeface="Franklin Gothic Book" panose="020B0503020102020204" pitchFamily="34" charset="0"/>
            </a:endParaRPr>
          </a:p>
        </p:txBody>
      </p:sp>
    </p:spTree>
    <p:extLst>
      <p:ext uri="{BB962C8B-B14F-4D97-AF65-F5344CB8AC3E}">
        <p14:creationId xmlns:p14="http://schemas.microsoft.com/office/powerpoint/2010/main" val="223671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AA983B-A85D-46D3-91A8-BDB6F27AAE1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601616" y="203287"/>
            <a:ext cx="4795935" cy="6502526"/>
          </a:xfrm>
          <a:prstGeom prst="rect">
            <a:avLst/>
          </a:prstGeom>
        </p:spPr>
      </p:pic>
    </p:spTree>
    <p:extLst>
      <p:ext uri="{BB962C8B-B14F-4D97-AF65-F5344CB8AC3E}">
        <p14:creationId xmlns:p14="http://schemas.microsoft.com/office/powerpoint/2010/main" val="51362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8670BE-4153-451C-9356-FC1E6B531F3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604865" y="59806"/>
            <a:ext cx="8901404" cy="6677723"/>
          </a:xfrm>
          <a:prstGeom prst="rect">
            <a:avLst/>
          </a:prstGeom>
        </p:spPr>
      </p:pic>
    </p:spTree>
    <p:extLst>
      <p:ext uri="{BB962C8B-B14F-4D97-AF65-F5344CB8AC3E}">
        <p14:creationId xmlns:p14="http://schemas.microsoft.com/office/powerpoint/2010/main" val="341842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08F8-06C5-476C-A2DB-7B7944ED7009}"/>
              </a:ext>
            </a:extLst>
          </p:cNvPr>
          <p:cNvSpPr>
            <a:spLocks noGrp="1"/>
          </p:cNvSpPr>
          <p:nvPr>
            <p:ph type="title"/>
          </p:nvPr>
        </p:nvSpPr>
        <p:spPr>
          <a:xfrm>
            <a:off x="0" y="111967"/>
            <a:ext cx="11887200" cy="690465"/>
          </a:xfrm>
        </p:spPr>
        <p:txBody>
          <a:bodyPr/>
          <a:lstStyle/>
          <a:p>
            <a:pPr algn="ctr"/>
            <a:r>
              <a:rPr lang="en-US" i="1" dirty="0">
                <a:effectLst>
                  <a:outerShdw blurRad="38100" dist="38100" dir="2700000" algn="tl">
                    <a:srgbClr val="000000">
                      <a:alpha val="43137"/>
                    </a:srgbClr>
                  </a:outerShdw>
                </a:effectLst>
              </a:rPr>
              <a:t>Causes of Social anxiety disorder</a:t>
            </a:r>
          </a:p>
        </p:txBody>
      </p:sp>
      <p:sp>
        <p:nvSpPr>
          <p:cNvPr id="3" name="Text Placeholder 2">
            <a:extLst>
              <a:ext uri="{FF2B5EF4-FFF2-40B4-BE49-F238E27FC236}">
                <a16:creationId xmlns:a16="http://schemas.microsoft.com/office/drawing/2014/main" id="{3CE97913-CFEA-4224-A4B4-6A1808DA3A77}"/>
              </a:ext>
            </a:extLst>
          </p:cNvPr>
          <p:cNvSpPr>
            <a:spLocks noGrp="1"/>
          </p:cNvSpPr>
          <p:nvPr>
            <p:ph type="body" idx="1"/>
          </p:nvPr>
        </p:nvSpPr>
        <p:spPr>
          <a:xfrm>
            <a:off x="0" y="802432"/>
            <a:ext cx="12045820" cy="5943601"/>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Several studies have reported that some children possibly have a trait characterized by a consistent pattern of behavioral inhibition.</a:t>
            </a:r>
          </a:p>
          <a:p>
            <a:pPr marL="285750" indent="-285750">
              <a:buFont typeface="Arial" panose="020B0604020202020204" pitchFamily="34" charset="0"/>
              <a:buChar char="•"/>
            </a:pPr>
            <a:r>
              <a:rPr lang="en-US" dirty="0"/>
              <a:t> This trait may be particularly common in the children of parents who are affected with panic disorder, and it may develop into severe shyness as the children grow older. </a:t>
            </a:r>
          </a:p>
          <a:p>
            <a:pPr marL="285750" indent="-285750">
              <a:buFont typeface="Arial" panose="020B0604020202020204" pitchFamily="34" charset="0"/>
              <a:buChar char="•"/>
            </a:pPr>
            <a:r>
              <a:rPr lang="en-US" dirty="0"/>
              <a:t>At least some persons with social anxiety disorder may have exhibited behavioral inhibition during childhood.</a:t>
            </a:r>
          </a:p>
          <a:p>
            <a:pPr marL="285750" indent="-285750">
              <a:buFont typeface="Arial" panose="020B0604020202020204" pitchFamily="34" charset="0"/>
              <a:buChar char="•"/>
            </a:pPr>
            <a:r>
              <a:rPr lang="en-US" dirty="0"/>
              <a:t> Perhaps associated with this trait, which is thought to be biologically based, are the psychologically based data indicating that the parents of persons with social anxiety disorder, as a group, were less caring, more rejecting, and more overprotective of their children than were other parents.</a:t>
            </a:r>
          </a:p>
        </p:txBody>
      </p:sp>
    </p:spTree>
    <p:extLst>
      <p:ext uri="{BB962C8B-B14F-4D97-AF65-F5344CB8AC3E}">
        <p14:creationId xmlns:p14="http://schemas.microsoft.com/office/powerpoint/2010/main" val="139422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diagBrick">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6EA9-0880-40C1-800E-33F02C7741A8}"/>
              </a:ext>
            </a:extLst>
          </p:cNvPr>
          <p:cNvSpPr>
            <a:spLocks noGrp="1"/>
          </p:cNvSpPr>
          <p:nvPr>
            <p:ph type="title"/>
          </p:nvPr>
        </p:nvSpPr>
        <p:spPr>
          <a:xfrm>
            <a:off x="1670874" y="526189"/>
            <a:ext cx="8534400" cy="1507067"/>
          </a:xfrm>
        </p:spPr>
        <p:txBody>
          <a:bodyPr>
            <a:normAutofit/>
          </a:bodyPr>
          <a:lstStyle/>
          <a:p>
            <a:pPr algn="ctr"/>
            <a:r>
              <a:rPr lang="en-US" sz="4400" i="1" dirty="0">
                <a:effectLst>
                  <a:outerShdw blurRad="38100" dist="38100" dir="2700000" algn="tl">
                    <a:srgbClr val="000000">
                      <a:alpha val="43137"/>
                    </a:srgbClr>
                  </a:outerShdw>
                </a:effectLst>
              </a:rPr>
              <a:t>Panic Disorder</a:t>
            </a:r>
          </a:p>
        </p:txBody>
      </p:sp>
      <p:pic>
        <p:nvPicPr>
          <p:cNvPr id="4" name="Picture 3">
            <a:extLst>
              <a:ext uri="{FF2B5EF4-FFF2-40B4-BE49-F238E27FC236}">
                <a16:creationId xmlns:a16="http://schemas.microsoft.com/office/drawing/2014/main" id="{A4C26B3A-0F84-47F9-9C28-DF61278BBBA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22962" y="2197730"/>
            <a:ext cx="8610024" cy="3054485"/>
          </a:xfrm>
          <a:prstGeom prst="rect">
            <a:avLst/>
          </a:prstGeom>
        </p:spPr>
      </p:pic>
    </p:spTree>
    <p:extLst>
      <p:ext uri="{BB962C8B-B14F-4D97-AF65-F5344CB8AC3E}">
        <p14:creationId xmlns:p14="http://schemas.microsoft.com/office/powerpoint/2010/main" val="54047005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133</TotalTime>
  <Words>2081</Words>
  <Application>Microsoft Office PowerPoint</Application>
  <PresentationFormat>Widescreen</PresentationFormat>
  <Paragraphs>92</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Bell MT</vt:lpstr>
      <vt:lpstr>Century Gothic</vt:lpstr>
      <vt:lpstr>Franklin Gothic Book</vt:lpstr>
      <vt:lpstr>gothamrounded</vt:lpstr>
      <vt:lpstr>Roboto-Regular</vt:lpstr>
      <vt:lpstr>Source Serif Pro</vt:lpstr>
      <vt:lpstr>Wingdings 3</vt:lpstr>
      <vt:lpstr>Slice</vt:lpstr>
      <vt:lpstr>Social Anxiety disorder and Panic Disorder</vt:lpstr>
      <vt:lpstr>What is social Anxiety Disorder?</vt:lpstr>
      <vt:lpstr>PowerPoint Presentation</vt:lpstr>
      <vt:lpstr>Signs and symptoms</vt:lpstr>
      <vt:lpstr>PowerPoint Presentation</vt:lpstr>
      <vt:lpstr>PowerPoint Presentation</vt:lpstr>
      <vt:lpstr>PowerPoint Presentation</vt:lpstr>
      <vt:lpstr>Causes of Social anxiety disorder</vt:lpstr>
      <vt:lpstr>Panic Disorder</vt:lpstr>
      <vt:lpstr>What Is Panic Disorder?</vt:lpstr>
      <vt:lpstr>PowerPoint Presentation</vt:lpstr>
      <vt:lpstr>What are panic attacks?</vt:lpstr>
      <vt:lpstr>Difference between Panic Attack and Panic disorder?</vt:lpstr>
      <vt:lpstr>Treatment Options for both</vt:lpstr>
      <vt:lpstr>The most effective form of professional treatment for tackling panic attacks, panic disorder, and Social anxiety disorder is therapy. Even a short course of treatment can help. Cognitive behavioral therapy focuses on the thinking patterns and behaviors that are sustaining or triggering your panic attacks and helps you look at your fears in a more realistic light. For example, if you had a panic attack while driving, what is the worst thing that would really happen? While you might have to pull over to the side of the road, you are not likely to crash your car or have a heart attack. Once you learn that nothing truly disastrous is going to happen, the experience of panic becomes less terrifying. Exposure therapy for panic disorder allows you to experience the physical sensations of panic in a safe and controlled environment, giving you the opportunity to learn healthier ways of coping. You may be asked to hyperventilate, shake your head from side to side, or hold your breath. These different exercises cause sensations similar to the symptoms of panic. With each exposure, you become less afraid of these internal bodily sensations and feel a greater sense of control over your panic.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Anxiety disorder and Panic Disorder</dc:title>
  <dc:creator>Aarohi Raorane</dc:creator>
  <cp:lastModifiedBy>Aarohi Raorane</cp:lastModifiedBy>
  <cp:revision>14</cp:revision>
  <dcterms:created xsi:type="dcterms:W3CDTF">2020-11-06T11:19:47Z</dcterms:created>
  <dcterms:modified xsi:type="dcterms:W3CDTF">2020-11-06T13:33:38Z</dcterms:modified>
</cp:coreProperties>
</file>